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9" r:id="rId3"/>
    <p:sldId id="272" r:id="rId4"/>
    <p:sldId id="275" r:id="rId5"/>
    <p:sldId id="276" r:id="rId6"/>
    <p:sldId id="277" r:id="rId7"/>
    <p:sldId id="273" r:id="rId8"/>
    <p:sldId id="274" r:id="rId9"/>
    <p:sldId id="280" r:id="rId10"/>
    <p:sldId id="281" r:id="rId11"/>
    <p:sldId id="282" r:id="rId12"/>
    <p:sldId id="260" r:id="rId13"/>
    <p:sldId id="261" r:id="rId14"/>
    <p:sldId id="283" r:id="rId15"/>
    <p:sldId id="284" r:id="rId16"/>
    <p:sldId id="285" r:id="rId17"/>
    <p:sldId id="257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15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10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18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26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48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72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55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4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13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75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11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55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10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38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22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31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63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D7A80C-24CA-4871-9221-5E1C75A6F2BF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5A76BB-9698-4215-B346-5D4E1BA2F7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587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     Omgeving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8000" dirty="0" smtClean="0"/>
              <a:t>		  Daar geef je om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424439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78498" y="1063690"/>
            <a:ext cx="112807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De </a:t>
            </a:r>
            <a:r>
              <a:rPr lang="nl-NL" sz="4000" dirty="0" err="1">
                <a:solidFill>
                  <a:srgbClr val="FFFF00"/>
                </a:solidFill>
              </a:rPr>
              <a:t>Udenaar</a:t>
            </a:r>
            <a:r>
              <a:rPr lang="nl-NL" sz="4000" dirty="0">
                <a:solidFill>
                  <a:srgbClr val="FFFF00"/>
                </a:solidFill>
              </a:rPr>
              <a:t> </a:t>
            </a:r>
            <a:r>
              <a:rPr lang="nl-NL" sz="4000" dirty="0"/>
              <a:t>staat voor gezamenlijke verantwoordelijkheid en eigen initiatief; dat betekent pit hebben en lef tonen. </a:t>
            </a:r>
            <a:r>
              <a:rPr lang="nl-NL" sz="4000" dirty="0">
                <a:solidFill>
                  <a:srgbClr val="FFFF00"/>
                </a:solidFill>
              </a:rPr>
              <a:t>Hij </a:t>
            </a:r>
            <a:r>
              <a:rPr lang="nl-NL" sz="4000" dirty="0"/>
              <a:t>wacht niet lijdzaam op wat er komt en speelt actief in op wat er gebeurt in de omgeving. </a:t>
            </a:r>
            <a:r>
              <a:rPr lang="nl-NL" sz="4000" dirty="0">
                <a:solidFill>
                  <a:srgbClr val="FFFF00"/>
                </a:solidFill>
              </a:rPr>
              <a:t>Hij</a:t>
            </a:r>
            <a:r>
              <a:rPr lang="nl-NL" sz="4000" dirty="0"/>
              <a:t> kiest voor samen en ontmoeten; dat is het in gesprek zijn en elkaar willen leren kennen. </a:t>
            </a:r>
            <a:r>
              <a:rPr lang="nl-NL" sz="4000" dirty="0" smtClean="0"/>
              <a:t>Verder </a:t>
            </a:r>
            <a:r>
              <a:rPr lang="nl-NL" sz="4000" dirty="0"/>
              <a:t>vindt </a:t>
            </a:r>
            <a:r>
              <a:rPr lang="nl-NL" sz="4000" dirty="0">
                <a:solidFill>
                  <a:srgbClr val="FFFF00"/>
                </a:solidFill>
              </a:rPr>
              <a:t>hij </a:t>
            </a:r>
            <a:r>
              <a:rPr lang="nl-NL" sz="4000" dirty="0"/>
              <a:t>sociale cohesie belangrijk. </a:t>
            </a:r>
          </a:p>
        </p:txBody>
      </p:sp>
    </p:spTree>
    <p:extLst>
      <p:ext uri="{BB962C8B-B14F-4D97-AF65-F5344CB8AC3E}">
        <p14:creationId xmlns:p14="http://schemas.microsoft.com/office/powerpoint/2010/main" val="305085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Omgevingsvisie Korendijk 2030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In </a:t>
            </a:r>
            <a:r>
              <a:rPr lang="nl-NL" sz="4000" dirty="0"/>
              <a:t>de visie geeft de gemeente richting aan de </a:t>
            </a:r>
            <a:r>
              <a:rPr lang="nl-NL" sz="4000" dirty="0">
                <a:solidFill>
                  <a:srgbClr val="FFFF00"/>
                </a:solidFill>
              </a:rPr>
              <a:t>lange termijn ontwikkeling</a:t>
            </a:r>
            <a:r>
              <a:rPr lang="nl-NL" sz="4000" dirty="0"/>
              <a:t> van de belangrijkste opgaven voor Korendijk en organiseert het toetsingskader voor initiatieven.</a:t>
            </a:r>
          </a:p>
        </p:txBody>
      </p:sp>
    </p:spTree>
    <p:extLst>
      <p:ext uri="{BB962C8B-B14F-4D97-AF65-F5344CB8AC3E}">
        <p14:creationId xmlns:p14="http://schemas.microsoft.com/office/powerpoint/2010/main" val="61528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</a:t>
            </a:r>
            <a:r>
              <a:rPr lang="nl-NL" sz="4800" dirty="0" smtClean="0"/>
              <a:t>Omgevingsvisie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0954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6000" dirty="0" smtClean="0"/>
          </a:p>
          <a:p>
            <a:pPr marL="0" indent="0">
              <a:buNone/>
            </a:pPr>
            <a:endParaRPr lang="nl-NL" sz="17600" dirty="0" smtClean="0"/>
          </a:p>
          <a:p>
            <a:pPr marL="0" indent="0">
              <a:buNone/>
            </a:pPr>
            <a:endParaRPr lang="nl-NL" sz="17600" dirty="0"/>
          </a:p>
          <a:p>
            <a:pPr marL="0" indent="0">
              <a:buNone/>
            </a:pPr>
            <a:endParaRPr lang="nl-NL" sz="17600" dirty="0" smtClean="0"/>
          </a:p>
          <a:p>
            <a:pPr marL="0" indent="0">
              <a:buNone/>
            </a:pPr>
            <a:r>
              <a:rPr lang="nl-NL" sz="21600" dirty="0" smtClean="0"/>
              <a:t>Langetermijnvisie</a:t>
            </a:r>
          </a:p>
          <a:p>
            <a:pPr marL="0" indent="0">
              <a:buNone/>
            </a:pPr>
            <a:endParaRPr lang="nl-NL" sz="21600" dirty="0"/>
          </a:p>
          <a:p>
            <a:pPr marL="0" indent="0">
              <a:buNone/>
            </a:pPr>
            <a:r>
              <a:rPr lang="nl-NL" sz="21600" dirty="0" smtClean="0"/>
              <a:t>Lange  termijnvisie</a:t>
            </a:r>
            <a:endParaRPr lang="nl-NL" sz="21600" dirty="0"/>
          </a:p>
          <a:p>
            <a:pPr marL="0" indent="0">
              <a:buNone/>
            </a:pPr>
            <a:endParaRPr lang="nl-NL" sz="6000" dirty="0" smtClean="0"/>
          </a:p>
          <a:p>
            <a:pPr marL="0" indent="0">
              <a:buNone/>
            </a:pP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83718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</a:t>
            </a:r>
            <a:r>
              <a:rPr lang="nl-NL" sz="5400" dirty="0" err="1" smtClean="0"/>
              <a:t>lANGE</a:t>
            </a:r>
            <a:r>
              <a:rPr lang="nl-NL" sz="5400" dirty="0" smtClean="0"/>
              <a:t>   afstandsloper   </a:t>
            </a:r>
            <a:endParaRPr lang="nl-NL" sz="5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97" y="2001495"/>
            <a:ext cx="6695719" cy="4465208"/>
          </a:xfrm>
        </p:spPr>
      </p:pic>
    </p:spTree>
    <p:extLst>
      <p:ext uri="{BB962C8B-B14F-4D97-AF65-F5344CB8AC3E}">
        <p14:creationId xmlns:p14="http://schemas.microsoft.com/office/powerpoint/2010/main" val="328720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18253" y="1007706"/>
            <a:ext cx="92652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De Omgevingsvisie Korendijk is opgesteld om te worden gebruikt door vier doelgroepen: </a:t>
            </a:r>
            <a:r>
              <a:rPr lang="nl-NL" sz="4000" dirty="0">
                <a:solidFill>
                  <a:srgbClr val="FFFF00"/>
                </a:solidFill>
              </a:rPr>
              <a:t>inwoners van de gemeente</a:t>
            </a:r>
            <a:r>
              <a:rPr lang="nl-NL" sz="4000" dirty="0"/>
              <a:t>, ondernemers in en buiten de gemeente, de gemeenteraad en medewerkers van de gemeente.</a:t>
            </a:r>
          </a:p>
        </p:txBody>
      </p:sp>
    </p:spTree>
    <p:extLst>
      <p:ext uri="{BB962C8B-B14F-4D97-AF65-F5344CB8AC3E}">
        <p14:creationId xmlns:p14="http://schemas.microsoft.com/office/powerpoint/2010/main" val="389022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86409" y="1660849"/>
            <a:ext cx="101610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/>
              <a:t>Door een duidelijke koers te kiezen in de </a:t>
            </a:r>
            <a:r>
              <a:rPr lang="nl-NL" sz="4400" dirty="0">
                <a:solidFill>
                  <a:srgbClr val="FFFF00"/>
                </a:solidFill>
              </a:rPr>
              <a:t>majeure thema’s </a:t>
            </a:r>
            <a:r>
              <a:rPr lang="nl-NL" sz="4400" dirty="0"/>
              <a:t>kan de gemeente actief partijen benaderen om ontwikkelingen van de grond te </a:t>
            </a:r>
            <a:r>
              <a:rPr lang="nl-NL" sz="4400" dirty="0" smtClean="0"/>
              <a:t>krijgen.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72999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Gemeente Hollands Kroon, omgevingsvisie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600" dirty="0" smtClean="0"/>
              <a:t>Voorzieningen, we maken er allemaal </a:t>
            </a:r>
            <a:r>
              <a:rPr lang="nl-NL" sz="3600" dirty="0" smtClean="0">
                <a:solidFill>
                  <a:srgbClr val="FFFF00"/>
                </a:solidFill>
              </a:rPr>
              <a:t>in meer of mindere mate </a:t>
            </a:r>
            <a:r>
              <a:rPr lang="nl-NL" sz="3600" dirty="0" smtClean="0"/>
              <a:t>gebruik van.  We gaan voor een goede kwaliteit van de voorzieningen! Gevolg is dat we het accent leggen op de vier grote kernen Anna Paulowna, Hippolytushoef, Nieuwe Niedorp - Winkel en Wieringerwerf. </a:t>
            </a:r>
            <a:r>
              <a:rPr lang="nl-NL" sz="3600" dirty="0" smtClean="0">
                <a:solidFill>
                  <a:srgbClr val="FFFF00"/>
                </a:solidFill>
              </a:rPr>
              <a:t>Een uitzondering</a:t>
            </a:r>
            <a:r>
              <a:rPr lang="nl-NL" sz="3600" dirty="0" smtClean="0"/>
              <a:t> is het aanbod van culturele voorzieningen.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3431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</a:t>
            </a:r>
            <a:r>
              <a:rPr lang="nl-NL" sz="6000" dirty="0" smtClean="0"/>
              <a:t>		</a:t>
            </a:r>
            <a:r>
              <a:rPr lang="nl-NL" sz="6000" dirty="0" err="1" smtClean="0"/>
              <a:t>Urbi</a:t>
            </a:r>
            <a:r>
              <a:rPr lang="nl-NL" sz="6000" dirty="0" smtClean="0"/>
              <a:t> et </a:t>
            </a:r>
            <a:r>
              <a:rPr lang="nl-NL" sz="6000" dirty="0" err="1"/>
              <a:t>o</a:t>
            </a:r>
            <a:r>
              <a:rPr lang="nl-NL" sz="6000" dirty="0" err="1" smtClean="0"/>
              <a:t>rbi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000" dirty="0" err="1" smtClean="0"/>
              <a:t>Urbs</a:t>
            </a:r>
            <a:r>
              <a:rPr lang="nl-NL" sz="4000" dirty="0" smtClean="0"/>
              <a:t> = stad</a:t>
            </a:r>
          </a:p>
          <a:p>
            <a:endParaRPr lang="nl-NL" sz="4000" dirty="0"/>
          </a:p>
          <a:p>
            <a:r>
              <a:rPr lang="nl-NL" sz="4000" dirty="0" err="1" smtClean="0"/>
              <a:t>Urbs</a:t>
            </a:r>
            <a:r>
              <a:rPr lang="nl-NL" sz="4000" dirty="0" smtClean="0"/>
              <a:t> </a:t>
            </a:r>
            <a:r>
              <a:rPr lang="nl-NL" sz="4000" dirty="0" err="1" smtClean="0"/>
              <a:t>aeterna</a:t>
            </a:r>
            <a:r>
              <a:rPr lang="nl-NL" sz="4000" dirty="0" smtClean="0"/>
              <a:t> = de eeuwige stad (Rome)</a:t>
            </a:r>
          </a:p>
          <a:p>
            <a:endParaRPr lang="nl-NL" sz="4000" dirty="0"/>
          </a:p>
          <a:p>
            <a:r>
              <a:rPr lang="nl-NL" sz="4000" dirty="0" smtClean="0"/>
              <a:t>Voor de stad en de ommelanden</a:t>
            </a:r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15186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90" y="57665"/>
            <a:ext cx="4191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7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9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14" y="3412"/>
            <a:ext cx="6981371" cy="68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7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6" y="0"/>
            <a:ext cx="11022228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In de omgevingsvisie gaat het niet alleen om stenen, wegen, natuur en waar we dat juist wel of niet willen, maar gaat het ook over wat we doen op die plekken.</a:t>
            </a:r>
          </a:p>
        </p:txBody>
      </p:sp>
    </p:spTree>
    <p:extLst>
      <p:ext uri="{BB962C8B-B14F-4D97-AF65-F5344CB8AC3E}">
        <p14:creationId xmlns:p14="http://schemas.microsoft.com/office/powerpoint/2010/main" val="411275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5" y="0"/>
            <a:ext cx="11360894" cy="6390502"/>
          </a:xfrm>
          <a:prstGeom prst="rect">
            <a:avLst/>
          </a:prstGeom>
        </p:spPr>
      </p:pic>
      <p:sp>
        <p:nvSpPr>
          <p:cNvPr id="8" name="Ingekeepte pijl-rechts 7"/>
          <p:cNvSpPr/>
          <p:nvPr/>
        </p:nvSpPr>
        <p:spPr>
          <a:xfrm rot="-600000">
            <a:off x="4283087" y="3075477"/>
            <a:ext cx="2800866" cy="756690"/>
          </a:xfrm>
          <a:prstGeom prst="notchedRightArrow">
            <a:avLst>
              <a:gd name="adj1" fmla="val 2387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65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5" y="364184"/>
            <a:ext cx="8677469" cy="61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-121298"/>
            <a:ext cx="12437706" cy="69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4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     Omgevingsvisie Noordenveld 2030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000" dirty="0">
                <a:solidFill>
                  <a:srgbClr val="FFFF00"/>
                </a:solidFill>
              </a:rPr>
              <a:t>Een inspiratiedocument die</a:t>
            </a:r>
            <a:r>
              <a:rPr lang="nl-NL" sz="4000" dirty="0"/>
              <a:t> laat zien hoe onze gezamenlijke ideale leefomgeving </a:t>
            </a:r>
            <a:r>
              <a:rPr lang="nl-NL" sz="4000" dirty="0">
                <a:solidFill>
                  <a:srgbClr val="FFFF00"/>
                </a:solidFill>
              </a:rPr>
              <a:t>er uit ziet</a:t>
            </a:r>
            <a:r>
              <a:rPr lang="nl-NL" sz="4000" dirty="0"/>
              <a:t> in 2030 en </a:t>
            </a:r>
            <a:r>
              <a:rPr lang="nl-NL" sz="4000" dirty="0">
                <a:solidFill>
                  <a:srgbClr val="FFFF00"/>
                </a:solidFill>
              </a:rPr>
              <a:t>die</a:t>
            </a:r>
            <a:r>
              <a:rPr lang="nl-NL" sz="4000" dirty="0"/>
              <a:t> ons allemaal uitdaagt om initiatieven te nemen en </a:t>
            </a:r>
            <a:r>
              <a:rPr lang="nl-NL" sz="4000" dirty="0">
                <a:solidFill>
                  <a:srgbClr val="FFFF00"/>
                </a:solidFill>
              </a:rPr>
              <a:t>te realiseren</a:t>
            </a:r>
            <a:r>
              <a:rPr lang="nl-NL" sz="4000" dirty="0"/>
              <a:t>. 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20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1" y="1408923"/>
            <a:ext cx="10131425" cy="4382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800" dirty="0"/>
              <a:t>In de omgevingsvisie gaat het niet alleen om stenen, wegen, natuur en waar we </a:t>
            </a:r>
            <a:r>
              <a:rPr lang="nl-NL" sz="4800" dirty="0">
                <a:solidFill>
                  <a:srgbClr val="FFFF00"/>
                </a:solidFill>
              </a:rPr>
              <a:t>dat</a:t>
            </a:r>
            <a:r>
              <a:rPr lang="nl-NL" sz="4800" dirty="0"/>
              <a:t> juist wel of niet willen, maar gaat het ook over wat we doen op die plekken.</a:t>
            </a:r>
          </a:p>
        </p:txBody>
      </p:sp>
    </p:spTree>
    <p:extLst>
      <p:ext uri="{BB962C8B-B14F-4D97-AF65-F5344CB8AC3E}">
        <p14:creationId xmlns:p14="http://schemas.microsoft.com/office/powerpoint/2010/main" val="79756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			Omgevingsvisie Uden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4400" dirty="0"/>
              <a:t>Udenaren willen graag een groene, gezonde, gezellige en gastvrije gemeente zijn. Deze visie op hoofdlijnen staat in de toekomstvisie </a:t>
            </a:r>
            <a:r>
              <a:rPr lang="nl-NL" sz="4400" dirty="0" err="1"/>
              <a:t>Udenaar</a:t>
            </a:r>
            <a:r>
              <a:rPr lang="nl-NL" sz="4400" dirty="0"/>
              <a:t> de toekomst. Udenaren zijn ondernemend en willen hier ook actief aan bijdragen. </a:t>
            </a:r>
          </a:p>
        </p:txBody>
      </p:sp>
    </p:spTree>
    <p:extLst>
      <p:ext uri="{BB962C8B-B14F-4D97-AF65-F5344CB8AC3E}">
        <p14:creationId xmlns:p14="http://schemas.microsoft.com/office/powerpoint/2010/main" val="1047361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Hemels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158</TotalTime>
  <Words>369</Words>
  <Application>Microsoft Office PowerPoint</Application>
  <PresentationFormat>Breedbeeld</PresentationFormat>
  <Paragraphs>31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Hemels</vt:lpstr>
      <vt:lpstr>           Omgeving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Omgevingsvisie Noordenveld 2030</vt:lpstr>
      <vt:lpstr>PowerPoint-presentatie</vt:lpstr>
      <vt:lpstr>   Omgevingsvisie Uden</vt:lpstr>
      <vt:lpstr>PowerPoint-presentatie</vt:lpstr>
      <vt:lpstr>   Omgevingsvisie Korendijk 2030</vt:lpstr>
      <vt:lpstr>     Omgevingsvisie</vt:lpstr>
      <vt:lpstr>    lANGE   afstandsloper   </vt:lpstr>
      <vt:lpstr>PowerPoint-presentatie</vt:lpstr>
      <vt:lpstr>PowerPoint-presentatie</vt:lpstr>
      <vt:lpstr>Gemeente Hollands Kroon, omgevingsvisie</vt:lpstr>
      <vt:lpstr>      Urbi et orbi</vt:lpstr>
      <vt:lpstr>PowerPoint-presentatie</vt:lpstr>
      <vt:lpstr>PowerPoint-presentatie</vt:lpstr>
    </vt:vector>
  </TitlesOfParts>
  <Company>Knakworst en Killroy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wimdaniels123@outlook.com</dc:creator>
  <cp:lastModifiedBy>Ingeborg Versprille</cp:lastModifiedBy>
  <cp:revision>15</cp:revision>
  <dcterms:created xsi:type="dcterms:W3CDTF">2017-09-26T08:12:45Z</dcterms:created>
  <dcterms:modified xsi:type="dcterms:W3CDTF">2018-02-28T09:43:55Z</dcterms:modified>
</cp:coreProperties>
</file>