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95" r:id="rId2"/>
    <p:sldId id="312" r:id="rId3"/>
    <p:sldId id="274" r:id="rId4"/>
    <p:sldId id="296" r:id="rId5"/>
    <p:sldId id="297" r:id="rId6"/>
    <p:sldId id="298" r:id="rId7"/>
    <p:sldId id="299" r:id="rId8"/>
    <p:sldId id="300" r:id="rId9"/>
    <p:sldId id="301" r:id="rId10"/>
    <p:sldId id="303" r:id="rId11"/>
    <p:sldId id="302" r:id="rId12"/>
    <p:sldId id="304" r:id="rId13"/>
    <p:sldId id="305" r:id="rId14"/>
    <p:sldId id="306" r:id="rId15"/>
    <p:sldId id="307" r:id="rId16"/>
    <p:sldId id="308" r:id="rId17"/>
    <p:sldId id="309" r:id="rId18"/>
    <p:sldId id="311" r:id="rId19"/>
    <p:sldId id="310" r:id="rId20"/>
  </p:sldIdLst>
  <p:sldSz cx="9144000" cy="6858000" type="screen4x3"/>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88"/>
    <p:restoredTop sz="62329"/>
  </p:normalViewPr>
  <p:slideViewPr>
    <p:cSldViewPr snapToGrid="0" snapToObjects="1">
      <p:cViewPr varScale="1">
        <p:scale>
          <a:sx n="72" d="100"/>
          <a:sy n="72" d="100"/>
        </p:scale>
        <p:origin x="3592" y="192"/>
      </p:cViewPr>
      <p:guideLst>
        <p:guide orient="horz" pos="2160"/>
        <p:guide pos="2880"/>
      </p:guideLst>
    </p:cSldViewPr>
  </p:slideViewPr>
  <p:notesTextViewPr>
    <p:cViewPr>
      <p:scale>
        <a:sx n="185" d="100"/>
        <a:sy n="18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CA9AC97-23EE-5B49-9336-B822F08DDB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nl-NL"/>
          </a:p>
        </p:txBody>
      </p:sp>
      <p:sp>
        <p:nvSpPr>
          <p:cNvPr id="3" name="Tijdelijke aanduiding voor datum 2">
            <a:extLst>
              <a:ext uri="{FF2B5EF4-FFF2-40B4-BE49-F238E27FC236}">
                <a16:creationId xmlns:a16="http://schemas.microsoft.com/office/drawing/2014/main" id="{9F64E77E-00C2-ED47-8B61-45350135B44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06E1267-AED7-2E44-A44C-23AC9CCC814B}" type="datetimeFigureOut">
              <a:rPr lang="nl-NL"/>
              <a:pPr>
                <a:defRPr/>
              </a:pPr>
              <a:t>30-06-2025</a:t>
            </a:fld>
            <a:endParaRPr lang="nl-NL"/>
          </a:p>
        </p:txBody>
      </p:sp>
      <p:sp>
        <p:nvSpPr>
          <p:cNvPr id="4" name="Tijdelijke aanduiding voor dia-afbeelding 3">
            <a:extLst>
              <a:ext uri="{FF2B5EF4-FFF2-40B4-BE49-F238E27FC236}">
                <a16:creationId xmlns:a16="http://schemas.microsoft.com/office/drawing/2014/main" id="{6AD57F77-BDD0-AB4F-AC76-89A8A9918F7F}"/>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57D618BE-30A9-7B4C-A399-302075F414A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Tekststijl van het model bewerken
Tweede niveau
Derde niveau
Vierde niveau
Vijfde niveau</a:t>
            </a:r>
          </a:p>
        </p:txBody>
      </p:sp>
      <p:sp>
        <p:nvSpPr>
          <p:cNvPr id="6" name="Tijdelijke aanduiding voor voettekst 5">
            <a:extLst>
              <a:ext uri="{FF2B5EF4-FFF2-40B4-BE49-F238E27FC236}">
                <a16:creationId xmlns:a16="http://schemas.microsoft.com/office/drawing/2014/main" id="{0F57E02D-8106-EF4F-91C0-4620F19EE14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nl-NL"/>
          </a:p>
        </p:txBody>
      </p:sp>
      <p:sp>
        <p:nvSpPr>
          <p:cNvPr id="7" name="Tijdelijke aanduiding voor dianummer 6">
            <a:extLst>
              <a:ext uri="{FF2B5EF4-FFF2-40B4-BE49-F238E27FC236}">
                <a16:creationId xmlns:a16="http://schemas.microsoft.com/office/drawing/2014/main" id="{5DE3653B-F5D7-AA4B-A2BD-B4A3BA48D8D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CB465DA1-5101-CE44-985B-72A673CD578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B465DA1-5101-CE44-985B-72A673CD5787}" type="slidenum">
              <a:rPr lang="nl-NL" altLang="nl-NL" smtClean="0"/>
              <a:pPr>
                <a:defRPr/>
              </a:pPr>
              <a:t>1</a:t>
            </a:fld>
            <a:endParaRPr lang="nl-NL" altLang="nl-NL"/>
          </a:p>
        </p:txBody>
      </p:sp>
    </p:spTree>
    <p:extLst>
      <p:ext uri="{BB962C8B-B14F-4D97-AF65-F5344CB8AC3E}">
        <p14:creationId xmlns:p14="http://schemas.microsoft.com/office/powerpoint/2010/main" val="1217025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b is juist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11</a:t>
            </a:fld>
            <a:endParaRPr lang="nl-NL" altLang="nl-NL">
              <a:latin typeface="Arial" panose="020B0604020202020204" pitchFamily="34" charset="0"/>
            </a:endParaRPr>
          </a:p>
        </p:txBody>
      </p:sp>
    </p:spTree>
    <p:extLst>
      <p:ext uri="{BB962C8B-B14F-4D97-AF65-F5344CB8AC3E}">
        <p14:creationId xmlns:p14="http://schemas.microsoft.com/office/powerpoint/2010/main" val="326816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c is juist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12</a:t>
            </a:fld>
            <a:endParaRPr lang="nl-NL" altLang="nl-NL">
              <a:latin typeface="Arial" panose="020B0604020202020204" pitchFamily="34" charset="0"/>
            </a:endParaRPr>
          </a:p>
        </p:txBody>
      </p:sp>
    </p:spTree>
    <p:extLst>
      <p:ext uri="{BB962C8B-B14F-4D97-AF65-F5344CB8AC3E}">
        <p14:creationId xmlns:p14="http://schemas.microsoft.com/office/powerpoint/2010/main" val="2288061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b is juist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13</a:t>
            </a:fld>
            <a:endParaRPr lang="nl-NL" altLang="nl-NL">
              <a:latin typeface="Arial" panose="020B0604020202020204" pitchFamily="34" charset="0"/>
            </a:endParaRPr>
          </a:p>
        </p:txBody>
      </p:sp>
    </p:spTree>
    <p:extLst>
      <p:ext uri="{BB962C8B-B14F-4D97-AF65-F5344CB8AC3E}">
        <p14:creationId xmlns:p14="http://schemas.microsoft.com/office/powerpoint/2010/main" val="4221369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r>
              <a:rPr lang="nl-NL" sz="1200" i="1" kern="1200" dirty="0">
                <a:solidFill>
                  <a:schemeClr val="tx1"/>
                </a:solidFill>
                <a:effectLst/>
                <a:latin typeface="+mn-lt"/>
                <a:ea typeface="+mn-ea"/>
                <a:cs typeface="+mn-cs"/>
              </a:rPr>
              <a:t>*suggestie voor in te vullen antwoorden: </a:t>
            </a:r>
            <a:br>
              <a:rPr lang="nl-NL" sz="1200" i="1" kern="1200" dirty="0">
                <a:solidFill>
                  <a:schemeClr val="tx1"/>
                </a:solidFill>
                <a:effectLst/>
                <a:latin typeface="+mn-lt"/>
                <a:ea typeface="+mn-ea"/>
                <a:cs typeface="+mn-cs"/>
              </a:rPr>
            </a:br>
            <a:r>
              <a:rPr lang="nl-NL" sz="1200" i="0" kern="1200" dirty="0">
                <a:solidFill>
                  <a:schemeClr val="tx1"/>
                </a:solidFill>
                <a:effectLst/>
                <a:latin typeface="+mn-lt"/>
                <a:ea typeface="+mn-ea"/>
                <a:cs typeface="+mn-cs"/>
              </a:rPr>
              <a:t>kies uit deze reeks 2 onderwerpen die al zijn onderzocht en 1 onderwerp dat nog nooit is onderzocht: </a:t>
            </a:r>
          </a:p>
          <a:p>
            <a:r>
              <a:rPr lang="nl-NL" sz="1200" i="0" kern="1200" dirty="0">
                <a:solidFill>
                  <a:schemeClr val="tx1"/>
                </a:solidFill>
                <a:effectLst/>
                <a:latin typeface="+mn-lt"/>
                <a:ea typeface="+mn-ea"/>
                <a:cs typeface="+mn-cs"/>
              </a:rPr>
              <a:t>Toezicht en handhaving Openbare Orde en Veiligheid”, “Invoering Omgevingswet”, “Stads- en streekvervoer”, “Kosten Jeugdzorg”, “Digitale dienstverlening”, “Informatieveiligheid, “ICT-beleid”, “Ondermijning”, “Subsidiebeleid”, “Duurzaam Inkopen &amp; Aanbesteden”, “Verbonden partijen”, “Sturing sociaal domein”, “Warmte- en Energietransitie”, “Uitvoering Participatiewet”, “Woonbeleid”, “(programma)begroting”, “Integriteit”, “Armoedebeleid”, “Burgerparticipatie”, “Kaderstellen &amp; Controleren door de raad”, “Beheer Openbare Ruimte”, “Klachtafhandeling”, “Evaluatie van de rekenkamer”, “Cultuurbeleid”, “Risico’s en Reserves”, “Ouderen”. </a:t>
            </a:r>
          </a:p>
          <a:p>
            <a:br>
              <a:rPr lang="nl-NL" sz="1200" i="1"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a. = </a:t>
            </a:r>
            <a:r>
              <a:rPr lang="nl-NL" sz="1200" b="1" kern="1200" dirty="0">
                <a:solidFill>
                  <a:schemeClr val="tx1"/>
                </a:solidFill>
                <a:effectLst/>
                <a:latin typeface="+mn-lt"/>
                <a:ea typeface="+mn-ea"/>
                <a:cs typeface="+mn-cs"/>
              </a:rPr>
              <a:t>goede antwoord invullen (d.w.z. een niet onderzocht onderwerp)</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b. = fout antwoord invullen (d.w.z. een wel onderzocht onderwerp)</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c. = fout antwoord invullen (d.w.z. een wel onderzocht onderwerp)</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14</a:t>
            </a:fld>
            <a:endParaRPr lang="nl-NL" altLang="nl-NL">
              <a:latin typeface="Arial" panose="020B0604020202020204" pitchFamily="34" charset="0"/>
            </a:endParaRPr>
          </a:p>
        </p:txBody>
      </p:sp>
    </p:spTree>
    <p:extLst>
      <p:ext uri="{BB962C8B-B14F-4D97-AF65-F5344CB8AC3E}">
        <p14:creationId xmlns:p14="http://schemas.microsoft.com/office/powerpoint/2010/main" val="2577997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c is (waarschijnlijk) juist.</a:t>
            </a:r>
          </a:p>
          <a:p>
            <a:pPr marL="0" indent="0" eaLnBrk="1" hangingPunct="1">
              <a:buFont typeface="Arial" panose="020B0604020202020204" pitchFamily="34" charset="0"/>
              <a:buNone/>
              <a:defRPr/>
            </a:pPr>
            <a:r>
              <a:rPr lang="nl-NL" sz="1100" i="1" dirty="0"/>
              <a:t>* Pas van te voren de antwoorden aan als je rekenkamer jonger dan 10 jaar is.</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15</a:t>
            </a:fld>
            <a:endParaRPr lang="nl-NL" altLang="nl-NL">
              <a:latin typeface="Arial" panose="020B0604020202020204" pitchFamily="34" charset="0"/>
            </a:endParaRPr>
          </a:p>
        </p:txBody>
      </p:sp>
    </p:spTree>
    <p:extLst>
      <p:ext uri="{BB962C8B-B14F-4D97-AF65-F5344CB8AC3E}">
        <p14:creationId xmlns:p14="http://schemas.microsoft.com/office/powerpoint/2010/main" val="2545000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b is juist</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r>
              <a:rPr lang="nl-NL" sz="1100" dirty="0"/>
              <a:t>In 2002 is de Wet Dualisering gemeentebestuur aangenomen, maar pas in 2006 werden lokale rekenkamers verplicht. </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r>
              <a:rPr lang="nl-NL" sz="1100" dirty="0"/>
              <a:t>In 2024 is de Wet Versterking Decentrale Rekenkamers aangenomen, met (onder meer) als gevolg dat raadsleden niet meer in een rekenkamer mogen zitten. </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16</a:t>
            </a:fld>
            <a:endParaRPr lang="nl-NL" altLang="nl-NL">
              <a:latin typeface="Arial" panose="020B0604020202020204" pitchFamily="34" charset="0"/>
            </a:endParaRPr>
          </a:p>
        </p:txBody>
      </p:sp>
    </p:spTree>
    <p:extLst>
      <p:ext uri="{BB962C8B-B14F-4D97-AF65-F5344CB8AC3E}">
        <p14:creationId xmlns:p14="http://schemas.microsoft.com/office/powerpoint/2010/main" val="3166656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c is juist</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r>
              <a:rPr lang="nl-NL" sz="1200" i="1" kern="1200" dirty="0">
                <a:solidFill>
                  <a:schemeClr val="tx1"/>
                </a:solidFill>
                <a:effectLst/>
                <a:latin typeface="+mn-lt"/>
                <a:ea typeface="+mn-ea"/>
                <a:cs typeface="+mn-cs"/>
              </a:rPr>
              <a:t>*suggestie: vraag van te voren even na bij de assistent van de burgemeester wat diens hobby is, en pas categorie c aan, zodat optie c het goede antwoord is.</a:t>
            </a:r>
            <a:r>
              <a:rPr lang="nl-NL" sz="1200" kern="1200" dirty="0">
                <a:solidFill>
                  <a:schemeClr val="tx1"/>
                </a:solidFill>
                <a:effectLst/>
                <a:latin typeface="+mn-lt"/>
                <a:ea typeface="+mn-ea"/>
                <a:cs typeface="+mn-cs"/>
              </a:rPr>
              <a:t> </a:t>
            </a: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17</a:t>
            </a:fld>
            <a:endParaRPr lang="nl-NL" altLang="nl-NL">
              <a:latin typeface="Arial" panose="020B0604020202020204" pitchFamily="34" charset="0"/>
            </a:endParaRPr>
          </a:p>
        </p:txBody>
      </p:sp>
    </p:spTree>
    <p:extLst>
      <p:ext uri="{BB962C8B-B14F-4D97-AF65-F5344CB8AC3E}">
        <p14:creationId xmlns:p14="http://schemas.microsoft.com/office/powerpoint/2010/main" val="4095345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B465DA1-5101-CE44-985B-72A673CD5787}" type="slidenum">
              <a:rPr lang="nl-NL" altLang="nl-NL" smtClean="0"/>
              <a:pPr>
                <a:defRPr/>
              </a:pPr>
              <a:t>18</a:t>
            </a:fld>
            <a:endParaRPr lang="nl-NL" altLang="nl-NL"/>
          </a:p>
        </p:txBody>
      </p:sp>
    </p:spTree>
    <p:extLst>
      <p:ext uri="{BB962C8B-B14F-4D97-AF65-F5344CB8AC3E}">
        <p14:creationId xmlns:p14="http://schemas.microsoft.com/office/powerpoint/2010/main" val="4121960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r>
              <a:rPr lang="nl-NL" sz="1200" b="1" kern="1200" dirty="0">
                <a:solidFill>
                  <a:schemeClr val="tx1"/>
                </a:solidFill>
                <a:effectLst/>
                <a:latin typeface="+mn-lt"/>
                <a:ea typeface="+mn-ea"/>
                <a:cs typeface="+mn-cs"/>
              </a:rPr>
              <a:t>Goede antwoord is </a:t>
            </a:r>
            <a:r>
              <a:rPr lang="nl-NL" sz="1200" b="1" kern="1200">
                <a:solidFill>
                  <a:schemeClr val="tx1"/>
                </a:solidFill>
                <a:effectLst/>
                <a:latin typeface="+mn-lt"/>
                <a:ea typeface="+mn-ea"/>
                <a:cs typeface="+mn-cs"/>
              </a:rPr>
              <a:t>94%</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(bron: wetenschappelijk onderzoek uit 2020 van S. Keulen in 20 gemeenten (zie p.20 van het Handboek van Rekenkamers).</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19</a:t>
            </a:fld>
            <a:endParaRPr lang="nl-NL" altLang="nl-NL">
              <a:latin typeface="Arial" panose="020B0604020202020204" pitchFamily="34" charset="0"/>
            </a:endParaRPr>
          </a:p>
        </p:txBody>
      </p:sp>
    </p:spTree>
    <p:extLst>
      <p:ext uri="{BB962C8B-B14F-4D97-AF65-F5344CB8AC3E}">
        <p14:creationId xmlns:p14="http://schemas.microsoft.com/office/powerpoint/2010/main" val="2412447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c is juist</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3</a:t>
            </a:fld>
            <a:endParaRPr lang="nl-NL" altLang="nl-N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a is juist</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4</a:t>
            </a:fld>
            <a:endParaRPr lang="nl-NL" altLang="nl-NL">
              <a:latin typeface="Arial" panose="020B0604020202020204" pitchFamily="34" charset="0"/>
            </a:endParaRPr>
          </a:p>
        </p:txBody>
      </p:sp>
    </p:spTree>
    <p:extLst>
      <p:ext uri="{BB962C8B-B14F-4D97-AF65-F5344CB8AC3E}">
        <p14:creationId xmlns:p14="http://schemas.microsoft.com/office/powerpoint/2010/main" val="3837917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c is juist</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r>
              <a:rPr lang="nl-NL" sz="1100" i="1" dirty="0"/>
              <a:t>* Vul vooraf de antwoordcategorieën in. </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5</a:t>
            </a:fld>
            <a:endParaRPr lang="nl-NL" altLang="nl-NL">
              <a:latin typeface="Arial" panose="020B0604020202020204" pitchFamily="34" charset="0"/>
            </a:endParaRPr>
          </a:p>
        </p:txBody>
      </p:sp>
    </p:spTree>
    <p:extLst>
      <p:ext uri="{BB962C8B-B14F-4D97-AF65-F5344CB8AC3E}">
        <p14:creationId xmlns:p14="http://schemas.microsoft.com/office/powerpoint/2010/main" val="2036817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200" i="1" kern="1200" dirty="0">
                <a:solidFill>
                  <a:schemeClr val="tx1"/>
                </a:solidFill>
                <a:effectLst/>
                <a:latin typeface="+mn-lt"/>
                <a:ea typeface="+mn-ea"/>
                <a:cs typeface="+mn-cs"/>
              </a:rPr>
              <a:t>*suggestie voor in te vullen antwoorden:</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Bij budget &lt; 25.000 vul dan volgende antwoorden in: a: </a:t>
            </a:r>
            <a:r>
              <a:rPr lang="nl-NL" sz="1200" b="1" kern="1200" dirty="0">
                <a:solidFill>
                  <a:schemeClr val="tx1"/>
                </a:solidFill>
                <a:effectLst/>
                <a:latin typeface="+mn-lt"/>
                <a:ea typeface="+mn-ea"/>
                <a:cs typeface="+mn-cs"/>
              </a:rPr>
              <a:t>budget,</a:t>
            </a:r>
            <a:r>
              <a:rPr lang="nl-NL" sz="1200" kern="1200" dirty="0">
                <a:solidFill>
                  <a:schemeClr val="tx1"/>
                </a:solidFill>
                <a:effectLst/>
                <a:latin typeface="+mn-lt"/>
                <a:ea typeface="+mn-ea"/>
                <a:cs typeface="+mn-cs"/>
              </a:rPr>
              <a:t> b. budget + 30%, c. budget + 100%. </a:t>
            </a:r>
          </a:p>
          <a:p>
            <a:pPr marL="0" indent="0" eaLnBrk="1" hangingPunct="1">
              <a:buFont typeface="Arial" panose="020B0604020202020204" pitchFamily="34" charset="0"/>
              <a:buNone/>
              <a:defRPr/>
            </a:pP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Bij budget tussen 25.000 en 80.000: a. budget - 30%, b: </a:t>
            </a:r>
            <a:r>
              <a:rPr lang="nl-NL" sz="1200" b="1" kern="1200" dirty="0">
                <a:solidFill>
                  <a:schemeClr val="tx1"/>
                </a:solidFill>
                <a:effectLst/>
                <a:latin typeface="+mn-lt"/>
                <a:ea typeface="+mn-ea"/>
                <a:cs typeface="+mn-cs"/>
              </a:rPr>
              <a:t>budget</a:t>
            </a:r>
            <a:r>
              <a:rPr lang="nl-NL" sz="1200" kern="1200" dirty="0">
                <a:solidFill>
                  <a:schemeClr val="tx1"/>
                </a:solidFill>
                <a:effectLst/>
                <a:latin typeface="+mn-lt"/>
                <a:ea typeface="+mn-ea"/>
                <a:cs typeface="+mn-cs"/>
              </a:rPr>
              <a:t>, c: budget + 30%, </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pPr marL="0" indent="0" eaLnBrk="1" hangingPunct="1">
              <a:buFont typeface="Arial" panose="020B0604020202020204" pitchFamily="34" charset="0"/>
              <a:buNone/>
              <a:defRPr/>
            </a:pPr>
            <a:r>
              <a:rPr lang="nl-NL" sz="1200" kern="1200" dirty="0">
                <a:solidFill>
                  <a:schemeClr val="tx1"/>
                </a:solidFill>
                <a:effectLst/>
                <a:latin typeface="+mn-lt"/>
                <a:ea typeface="+mn-ea"/>
                <a:cs typeface="+mn-cs"/>
              </a:rPr>
              <a:t>Bij budget &gt; 80.000: a. budget - 50%, b. budget min 20%, c. </a:t>
            </a:r>
            <a:r>
              <a:rPr lang="nl-NL" sz="1200" b="1" kern="1200" dirty="0">
                <a:solidFill>
                  <a:schemeClr val="tx1"/>
                </a:solidFill>
                <a:effectLst/>
                <a:latin typeface="+mn-lt"/>
                <a:ea typeface="+mn-ea"/>
                <a:cs typeface="+mn-cs"/>
              </a:rPr>
              <a:t>budget</a:t>
            </a:r>
            <a:r>
              <a:rPr lang="nl-NL" sz="1100" dirty="0">
                <a:effectLst/>
              </a:rPr>
              <a:t> </a:t>
            </a: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6</a:t>
            </a:fld>
            <a:endParaRPr lang="nl-NL" altLang="nl-NL">
              <a:latin typeface="Arial" panose="020B0604020202020204" pitchFamily="34" charset="0"/>
            </a:endParaRPr>
          </a:p>
        </p:txBody>
      </p:sp>
    </p:spTree>
    <p:extLst>
      <p:ext uri="{BB962C8B-B14F-4D97-AF65-F5344CB8AC3E}">
        <p14:creationId xmlns:p14="http://schemas.microsoft.com/office/powerpoint/2010/main" val="3334448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b is juist  </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r>
              <a:rPr lang="nl-NL" sz="1100" dirty="0"/>
              <a:t>(tenminste: medio 2025 ;-)</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7</a:t>
            </a:fld>
            <a:endParaRPr lang="nl-NL" altLang="nl-NL">
              <a:latin typeface="Arial" panose="020B0604020202020204" pitchFamily="34" charset="0"/>
            </a:endParaRPr>
          </a:p>
        </p:txBody>
      </p:sp>
    </p:spTree>
    <p:extLst>
      <p:ext uri="{BB962C8B-B14F-4D97-AF65-F5344CB8AC3E}">
        <p14:creationId xmlns:p14="http://schemas.microsoft.com/office/powerpoint/2010/main" val="3708087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a is juist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8</a:t>
            </a:fld>
            <a:endParaRPr lang="nl-NL" altLang="nl-NL">
              <a:latin typeface="Arial" panose="020B0604020202020204" pitchFamily="34" charset="0"/>
            </a:endParaRPr>
          </a:p>
        </p:txBody>
      </p:sp>
    </p:spTree>
    <p:extLst>
      <p:ext uri="{BB962C8B-B14F-4D97-AF65-F5344CB8AC3E}">
        <p14:creationId xmlns:p14="http://schemas.microsoft.com/office/powerpoint/2010/main" val="2337538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a is juist</a:t>
            </a:r>
          </a:p>
          <a:p>
            <a:pPr marL="0" indent="0" eaLnBrk="1" hangingPunct="1">
              <a:buFont typeface="Arial" panose="020B0604020202020204" pitchFamily="34" charset="0"/>
              <a:buNone/>
              <a:defRPr/>
            </a:pPr>
            <a:endParaRPr lang="nl-NL" sz="110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sz="1100" i="1" dirty="0"/>
              <a:t>* Vul vooraf de antwoordcategorieën in. </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9</a:t>
            </a:fld>
            <a:endParaRPr lang="nl-NL" altLang="nl-NL">
              <a:latin typeface="Arial" panose="020B0604020202020204" pitchFamily="34" charset="0"/>
            </a:endParaRPr>
          </a:p>
        </p:txBody>
      </p:sp>
    </p:spTree>
    <p:extLst>
      <p:ext uri="{BB962C8B-B14F-4D97-AF65-F5344CB8AC3E}">
        <p14:creationId xmlns:p14="http://schemas.microsoft.com/office/powerpoint/2010/main" val="761823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dirty="0"/>
              <a:t>Antwoord a is juist</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endParaRPr lang="nl-NL" sz="110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sz="1100" i="1" dirty="0"/>
              <a:t>* Vul vooraf de antwoordcategorieën in. </a:t>
            </a:r>
          </a:p>
          <a:p>
            <a:pPr marL="0" indent="0" eaLnBrk="1" hangingPunct="1">
              <a:buFont typeface="Arial" panose="020B0604020202020204" pitchFamily="34" charset="0"/>
              <a:buNone/>
              <a:defRPr/>
            </a:pPr>
            <a:endParaRPr lang="nl-NL" sz="1100" dirty="0"/>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10</a:t>
            </a:fld>
            <a:endParaRPr lang="nl-NL" altLang="nl-NL">
              <a:latin typeface="Arial" panose="020B0604020202020204" pitchFamily="34" charset="0"/>
            </a:endParaRPr>
          </a:p>
        </p:txBody>
      </p:sp>
    </p:spTree>
    <p:extLst>
      <p:ext uri="{BB962C8B-B14F-4D97-AF65-F5344CB8AC3E}">
        <p14:creationId xmlns:p14="http://schemas.microsoft.com/office/powerpoint/2010/main" val="25105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99234E4-0FF2-E445-A724-31902729A492}"/>
              </a:ext>
            </a:extLst>
          </p:cNvPr>
          <p:cNvSpPr>
            <a:spLocks noGrp="1"/>
          </p:cNvSpPr>
          <p:nvPr>
            <p:ph type="dt" sz="half" idx="10"/>
          </p:nvPr>
        </p:nvSpPr>
        <p:spPr/>
        <p:txBody>
          <a:bodyPr/>
          <a:lstStyle>
            <a:lvl1pPr>
              <a:defRPr/>
            </a:lvl1pPr>
          </a:lstStyle>
          <a:p>
            <a:pPr>
              <a:defRPr/>
            </a:pPr>
            <a:fld id="{EA311E6E-46B8-9F4B-A0FE-04F8221FB53A}" type="datetime1">
              <a:rPr lang="nl-NL"/>
              <a:pPr>
                <a:defRPr/>
              </a:pPr>
              <a:t>30-06-2025</a:t>
            </a:fld>
            <a:endParaRPr lang="nl-NL"/>
          </a:p>
        </p:txBody>
      </p:sp>
      <p:sp>
        <p:nvSpPr>
          <p:cNvPr id="5" name="Tijdelijke aanduiding voor voettekst 4">
            <a:extLst>
              <a:ext uri="{FF2B5EF4-FFF2-40B4-BE49-F238E27FC236}">
                <a16:creationId xmlns:a16="http://schemas.microsoft.com/office/drawing/2014/main" id="{BA594C19-6274-5E49-8A7C-C43DB954EFEA}"/>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6506AB72-E2EE-084F-89DC-E253DE591862}"/>
              </a:ext>
            </a:extLst>
          </p:cNvPr>
          <p:cNvSpPr>
            <a:spLocks noGrp="1"/>
          </p:cNvSpPr>
          <p:nvPr>
            <p:ph type="sldNum" sz="quarter" idx="12"/>
          </p:nvPr>
        </p:nvSpPr>
        <p:spPr/>
        <p:txBody>
          <a:bodyPr/>
          <a:lstStyle>
            <a:lvl1pPr>
              <a:defRPr/>
            </a:lvl1pPr>
          </a:lstStyle>
          <a:p>
            <a:pPr>
              <a:defRPr/>
            </a:pPr>
            <a:fld id="{44269273-E9BC-A54B-ABD1-04E43A0CFBFE}" type="slidenum">
              <a:rPr lang="nl-NL" altLang="nl-NL"/>
              <a:pPr>
                <a:defRPr/>
              </a:pPr>
              <a:t>‹nr.›</a:t>
            </a:fld>
            <a:endParaRPr lang="nl-NL" altLang="nl-NL"/>
          </a:p>
        </p:txBody>
      </p:sp>
    </p:spTree>
    <p:extLst>
      <p:ext uri="{BB962C8B-B14F-4D97-AF65-F5344CB8AC3E}">
        <p14:creationId xmlns:p14="http://schemas.microsoft.com/office/powerpoint/2010/main" val="518399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2B78B431-269B-2841-B5CD-318C9DE88330}"/>
              </a:ext>
            </a:extLst>
          </p:cNvPr>
          <p:cNvSpPr>
            <a:spLocks noGrp="1"/>
          </p:cNvSpPr>
          <p:nvPr>
            <p:ph type="dt" sz="half" idx="10"/>
          </p:nvPr>
        </p:nvSpPr>
        <p:spPr/>
        <p:txBody>
          <a:bodyPr/>
          <a:lstStyle>
            <a:lvl1pPr>
              <a:defRPr/>
            </a:lvl1pPr>
          </a:lstStyle>
          <a:p>
            <a:pPr>
              <a:defRPr/>
            </a:pPr>
            <a:fld id="{F18BD899-61E8-DF42-BB7E-6DD7DFA7775F}" type="datetime1">
              <a:rPr lang="nl-NL"/>
              <a:pPr>
                <a:defRPr/>
              </a:pPr>
              <a:t>30-06-2025</a:t>
            </a:fld>
            <a:endParaRPr lang="nl-NL"/>
          </a:p>
        </p:txBody>
      </p:sp>
      <p:sp>
        <p:nvSpPr>
          <p:cNvPr id="5" name="Tijdelijke aanduiding voor voettekst 4">
            <a:extLst>
              <a:ext uri="{FF2B5EF4-FFF2-40B4-BE49-F238E27FC236}">
                <a16:creationId xmlns:a16="http://schemas.microsoft.com/office/drawing/2014/main" id="{493A7328-FE9E-5B4B-AD60-80E385A0F226}"/>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2FA82F41-9658-BF45-97CF-D537296BFA8E}"/>
              </a:ext>
            </a:extLst>
          </p:cNvPr>
          <p:cNvSpPr>
            <a:spLocks noGrp="1"/>
          </p:cNvSpPr>
          <p:nvPr>
            <p:ph type="sldNum" sz="quarter" idx="12"/>
          </p:nvPr>
        </p:nvSpPr>
        <p:spPr/>
        <p:txBody>
          <a:bodyPr/>
          <a:lstStyle>
            <a:lvl1pPr>
              <a:defRPr/>
            </a:lvl1pPr>
          </a:lstStyle>
          <a:p>
            <a:pPr>
              <a:defRPr/>
            </a:pPr>
            <a:fld id="{679DD702-09E6-4A4B-B8F6-8B913D1AE3DA}" type="slidenum">
              <a:rPr lang="nl-NL" altLang="nl-NL"/>
              <a:pPr>
                <a:defRPr/>
              </a:pPr>
              <a:t>‹nr.›</a:t>
            </a:fld>
            <a:endParaRPr lang="nl-NL" altLang="nl-NL"/>
          </a:p>
        </p:txBody>
      </p:sp>
    </p:spTree>
    <p:extLst>
      <p:ext uri="{BB962C8B-B14F-4D97-AF65-F5344CB8AC3E}">
        <p14:creationId xmlns:p14="http://schemas.microsoft.com/office/powerpoint/2010/main" val="340675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628650" y="365125"/>
            <a:ext cx="5800725"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8F3DBA3-48BC-6941-87BD-7896320BC248}"/>
              </a:ext>
            </a:extLst>
          </p:cNvPr>
          <p:cNvSpPr>
            <a:spLocks noGrp="1"/>
          </p:cNvSpPr>
          <p:nvPr>
            <p:ph type="dt" sz="half" idx="10"/>
          </p:nvPr>
        </p:nvSpPr>
        <p:spPr/>
        <p:txBody>
          <a:bodyPr/>
          <a:lstStyle>
            <a:lvl1pPr>
              <a:defRPr/>
            </a:lvl1pPr>
          </a:lstStyle>
          <a:p>
            <a:pPr>
              <a:defRPr/>
            </a:pPr>
            <a:fld id="{E1D6FD6C-31E1-B945-8495-780AF8FD0ACC}" type="datetime1">
              <a:rPr lang="nl-NL"/>
              <a:pPr>
                <a:defRPr/>
              </a:pPr>
              <a:t>30-06-2025</a:t>
            </a:fld>
            <a:endParaRPr lang="nl-NL"/>
          </a:p>
        </p:txBody>
      </p:sp>
      <p:sp>
        <p:nvSpPr>
          <p:cNvPr id="5" name="Tijdelijke aanduiding voor voettekst 4">
            <a:extLst>
              <a:ext uri="{FF2B5EF4-FFF2-40B4-BE49-F238E27FC236}">
                <a16:creationId xmlns:a16="http://schemas.microsoft.com/office/drawing/2014/main" id="{ECC1CC7A-1027-FE47-B709-037EB7F529B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BABA443A-9D16-414D-A10D-620EC1ACF2E4}"/>
              </a:ext>
            </a:extLst>
          </p:cNvPr>
          <p:cNvSpPr>
            <a:spLocks noGrp="1"/>
          </p:cNvSpPr>
          <p:nvPr>
            <p:ph type="sldNum" sz="quarter" idx="12"/>
          </p:nvPr>
        </p:nvSpPr>
        <p:spPr/>
        <p:txBody>
          <a:bodyPr/>
          <a:lstStyle>
            <a:lvl1pPr>
              <a:defRPr/>
            </a:lvl1pPr>
          </a:lstStyle>
          <a:p>
            <a:pPr>
              <a:defRPr/>
            </a:pPr>
            <a:fld id="{98D6DC9F-2A73-7A45-8B4D-C89BD288C1FF}" type="slidenum">
              <a:rPr lang="nl-NL" altLang="nl-NL"/>
              <a:pPr>
                <a:defRPr/>
              </a:pPr>
              <a:t>‹nr.›</a:t>
            </a:fld>
            <a:endParaRPr lang="nl-NL" altLang="nl-NL"/>
          </a:p>
        </p:txBody>
      </p:sp>
    </p:spTree>
    <p:extLst>
      <p:ext uri="{BB962C8B-B14F-4D97-AF65-F5344CB8AC3E}">
        <p14:creationId xmlns:p14="http://schemas.microsoft.com/office/powerpoint/2010/main" val="63020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1B7859D3-8FF9-DE41-9B77-B0C598509A53}"/>
              </a:ext>
            </a:extLst>
          </p:cNvPr>
          <p:cNvSpPr>
            <a:spLocks noGrp="1"/>
          </p:cNvSpPr>
          <p:nvPr>
            <p:ph type="dt" sz="half" idx="10"/>
          </p:nvPr>
        </p:nvSpPr>
        <p:spPr/>
        <p:txBody>
          <a:bodyPr/>
          <a:lstStyle>
            <a:lvl1pPr>
              <a:defRPr/>
            </a:lvl1pPr>
          </a:lstStyle>
          <a:p>
            <a:pPr>
              <a:defRPr/>
            </a:pPr>
            <a:fld id="{FB6939EC-6A0F-5D4F-BA6F-76FC25DA59F3}" type="datetime1">
              <a:rPr lang="nl-NL"/>
              <a:pPr>
                <a:defRPr/>
              </a:pPr>
              <a:t>30-06-2025</a:t>
            </a:fld>
            <a:endParaRPr lang="nl-NL"/>
          </a:p>
        </p:txBody>
      </p:sp>
      <p:sp>
        <p:nvSpPr>
          <p:cNvPr id="5" name="Tijdelijke aanduiding voor voettekst 4">
            <a:extLst>
              <a:ext uri="{FF2B5EF4-FFF2-40B4-BE49-F238E27FC236}">
                <a16:creationId xmlns:a16="http://schemas.microsoft.com/office/drawing/2014/main" id="{35405BE4-4794-3245-ACD2-61CF34955764}"/>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F4905BBC-79A4-7246-BBCF-36645549BD70}"/>
              </a:ext>
            </a:extLst>
          </p:cNvPr>
          <p:cNvSpPr>
            <a:spLocks noGrp="1"/>
          </p:cNvSpPr>
          <p:nvPr>
            <p:ph type="sldNum" sz="quarter" idx="12"/>
          </p:nvPr>
        </p:nvSpPr>
        <p:spPr/>
        <p:txBody>
          <a:bodyPr/>
          <a:lstStyle>
            <a:lvl1pPr>
              <a:defRPr/>
            </a:lvl1pPr>
          </a:lstStyle>
          <a:p>
            <a:pPr>
              <a:defRPr/>
            </a:pPr>
            <a:fld id="{D02A7265-1928-8A44-AF11-75645D9DC5D3}" type="slidenum">
              <a:rPr lang="nl-NL" altLang="nl-NL"/>
              <a:pPr>
                <a:defRPr/>
              </a:pPr>
              <a:t>‹nr.›</a:t>
            </a:fld>
            <a:endParaRPr lang="nl-NL" altLang="nl-NL"/>
          </a:p>
        </p:txBody>
      </p:sp>
    </p:spTree>
    <p:extLst>
      <p:ext uri="{BB962C8B-B14F-4D97-AF65-F5344CB8AC3E}">
        <p14:creationId xmlns:p14="http://schemas.microsoft.com/office/powerpoint/2010/main" val="2519870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C394354-156E-1845-849B-D34F9EDC8BFF}"/>
              </a:ext>
            </a:extLst>
          </p:cNvPr>
          <p:cNvSpPr>
            <a:spLocks noGrp="1"/>
          </p:cNvSpPr>
          <p:nvPr>
            <p:ph type="dt" sz="half" idx="10"/>
          </p:nvPr>
        </p:nvSpPr>
        <p:spPr/>
        <p:txBody>
          <a:bodyPr/>
          <a:lstStyle>
            <a:lvl1pPr>
              <a:defRPr/>
            </a:lvl1pPr>
          </a:lstStyle>
          <a:p>
            <a:pPr>
              <a:defRPr/>
            </a:pPr>
            <a:fld id="{07769718-4221-0B42-93AB-AF558308EDE0}" type="datetime1">
              <a:rPr lang="nl-NL"/>
              <a:pPr>
                <a:defRPr/>
              </a:pPr>
              <a:t>30-06-2025</a:t>
            </a:fld>
            <a:endParaRPr lang="nl-NL"/>
          </a:p>
        </p:txBody>
      </p:sp>
      <p:sp>
        <p:nvSpPr>
          <p:cNvPr id="5" name="Tijdelijke aanduiding voor voettekst 4">
            <a:extLst>
              <a:ext uri="{FF2B5EF4-FFF2-40B4-BE49-F238E27FC236}">
                <a16:creationId xmlns:a16="http://schemas.microsoft.com/office/drawing/2014/main" id="{E3EC55DC-F349-0442-BD70-5FA453ABE097}"/>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69E26E60-2872-ED49-971A-F5D72742B6CB}"/>
              </a:ext>
            </a:extLst>
          </p:cNvPr>
          <p:cNvSpPr>
            <a:spLocks noGrp="1"/>
          </p:cNvSpPr>
          <p:nvPr>
            <p:ph type="sldNum" sz="quarter" idx="12"/>
          </p:nvPr>
        </p:nvSpPr>
        <p:spPr/>
        <p:txBody>
          <a:bodyPr/>
          <a:lstStyle>
            <a:lvl1pPr>
              <a:defRPr/>
            </a:lvl1pPr>
          </a:lstStyle>
          <a:p>
            <a:pPr>
              <a:defRPr/>
            </a:pPr>
            <a:fld id="{68275776-B2BC-084B-AEB4-3CAA97551172}" type="slidenum">
              <a:rPr lang="nl-NL" altLang="nl-NL"/>
              <a:pPr>
                <a:defRPr/>
              </a:pPr>
              <a:t>‹nr.›</a:t>
            </a:fld>
            <a:endParaRPr lang="nl-NL" altLang="nl-NL"/>
          </a:p>
        </p:txBody>
      </p:sp>
    </p:spTree>
    <p:extLst>
      <p:ext uri="{BB962C8B-B14F-4D97-AF65-F5344CB8AC3E}">
        <p14:creationId xmlns:p14="http://schemas.microsoft.com/office/powerpoint/2010/main" val="1633630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628650" y="1825625"/>
            <a:ext cx="3886200" cy="4351338"/>
          </a:xfrm>
        </p:spPr>
        <p:txBody>
          <a:bodyPr/>
          <a:lstStyle/>
          <a:p>
            <a:r>
              <a:rPr lang="nl-NL"/>
              <a:t>Tekststijl van het model bewerken
Tweede niveau
Derde niveau
Vierde niveau
Vijfde niveau</a:t>
            </a:r>
          </a:p>
        </p:txBody>
      </p:sp>
      <p:sp>
        <p:nvSpPr>
          <p:cNvPr id="4" name="Tijdelijke aanduiding voor inhoud 3"/>
          <p:cNvSpPr>
            <a:spLocks noGrp="1"/>
          </p:cNvSpPr>
          <p:nvPr>
            <p:ph sz="half" idx="2"/>
          </p:nvPr>
        </p:nvSpPr>
        <p:spPr>
          <a:xfrm>
            <a:off x="4629150" y="1825625"/>
            <a:ext cx="3886200" cy="4351338"/>
          </a:xfrm>
        </p:spPr>
        <p:txBody>
          <a:bodyPr/>
          <a:lstStyle/>
          <a:p>
            <a:r>
              <a:rPr lang="nl-NL"/>
              <a:t>Tekststijl van het model bewerken
Tweede niveau
Derde niveau
Vierde niveau
Vijfde niveau</a:t>
            </a:r>
          </a:p>
        </p:txBody>
      </p:sp>
      <p:sp>
        <p:nvSpPr>
          <p:cNvPr id="5" name="Tijdelijke aanduiding voor datum 3">
            <a:extLst>
              <a:ext uri="{FF2B5EF4-FFF2-40B4-BE49-F238E27FC236}">
                <a16:creationId xmlns:a16="http://schemas.microsoft.com/office/drawing/2014/main" id="{7D4E32A6-BE3C-4944-9C04-09E60F052CBD}"/>
              </a:ext>
            </a:extLst>
          </p:cNvPr>
          <p:cNvSpPr>
            <a:spLocks noGrp="1"/>
          </p:cNvSpPr>
          <p:nvPr>
            <p:ph type="dt" sz="half" idx="10"/>
          </p:nvPr>
        </p:nvSpPr>
        <p:spPr/>
        <p:txBody>
          <a:bodyPr/>
          <a:lstStyle>
            <a:lvl1pPr>
              <a:defRPr/>
            </a:lvl1pPr>
          </a:lstStyle>
          <a:p>
            <a:pPr>
              <a:defRPr/>
            </a:pPr>
            <a:fld id="{2F6C8A45-DC42-2943-AB43-5BDFABED8097}" type="datetime1">
              <a:rPr lang="nl-NL"/>
              <a:pPr>
                <a:defRPr/>
              </a:pPr>
              <a:t>30-06-2025</a:t>
            </a:fld>
            <a:endParaRPr lang="nl-NL"/>
          </a:p>
        </p:txBody>
      </p:sp>
      <p:sp>
        <p:nvSpPr>
          <p:cNvPr id="6" name="Tijdelijke aanduiding voor voettekst 4">
            <a:extLst>
              <a:ext uri="{FF2B5EF4-FFF2-40B4-BE49-F238E27FC236}">
                <a16:creationId xmlns:a16="http://schemas.microsoft.com/office/drawing/2014/main" id="{2587E565-9E7B-4E47-8727-34E0650DAD87}"/>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878F7FC4-413B-C740-A1ED-BCEE39DC6AC7}"/>
              </a:ext>
            </a:extLst>
          </p:cNvPr>
          <p:cNvSpPr>
            <a:spLocks noGrp="1"/>
          </p:cNvSpPr>
          <p:nvPr>
            <p:ph type="sldNum" sz="quarter" idx="12"/>
          </p:nvPr>
        </p:nvSpPr>
        <p:spPr/>
        <p:txBody>
          <a:bodyPr/>
          <a:lstStyle>
            <a:lvl1pPr>
              <a:defRPr/>
            </a:lvl1pPr>
          </a:lstStyle>
          <a:p>
            <a:pPr>
              <a:defRPr/>
            </a:pPr>
            <a:fld id="{35492434-B169-4743-BD0D-0F6EB114E091}" type="slidenum">
              <a:rPr lang="nl-NL" altLang="nl-NL"/>
              <a:pPr>
                <a:defRPr/>
              </a:pPr>
              <a:t>‹nr.›</a:t>
            </a:fld>
            <a:endParaRPr lang="nl-NL" altLang="nl-NL"/>
          </a:p>
        </p:txBody>
      </p:sp>
    </p:spTree>
    <p:extLst>
      <p:ext uri="{BB962C8B-B14F-4D97-AF65-F5344CB8AC3E}">
        <p14:creationId xmlns:p14="http://schemas.microsoft.com/office/powerpoint/2010/main" val="514250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nl-NL"/>
              <a:t>Tekststijl van het model bewerken
Tweede niveau
Derde niveau
Vierde niveau
Vijfde niveau</a:t>
            </a:r>
          </a:p>
        </p:txBody>
      </p:sp>
      <p:sp>
        <p:nvSpPr>
          <p:cNvPr id="4" name="Tijdelijke aanduiding voor inhoud 3"/>
          <p:cNvSpPr>
            <a:spLocks noGrp="1"/>
          </p:cNvSpPr>
          <p:nvPr>
            <p:ph sz="half" idx="2"/>
          </p:nvPr>
        </p:nvSpPr>
        <p:spPr>
          <a:xfrm>
            <a:off x="629842" y="2505075"/>
            <a:ext cx="3868340" cy="3684588"/>
          </a:xfrm>
        </p:spPr>
        <p:txBody>
          <a:bodyPr/>
          <a:lstStyle/>
          <a:p>
            <a:r>
              <a:rPr lang="nl-NL"/>
              <a:t>Tekststijl van het model bewerken
Tweede niveau
Derde niveau
Vierde niveau
Vijfde niveau</a:t>
            </a:r>
          </a:p>
        </p:txBody>
      </p:sp>
      <p:sp>
        <p:nvSpPr>
          <p:cNvPr id="5" name="Tijdelijke aanduiding voor teks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nl-NL"/>
              <a:t>Tekststijl van het model bewerken
Tweede niveau
Derde niveau
Vierde niveau
Vijfde niveau</a:t>
            </a:r>
          </a:p>
        </p:txBody>
      </p:sp>
      <p:sp>
        <p:nvSpPr>
          <p:cNvPr id="6" name="Tijdelijke aanduiding voor inhoud 5"/>
          <p:cNvSpPr>
            <a:spLocks noGrp="1"/>
          </p:cNvSpPr>
          <p:nvPr>
            <p:ph sz="quarter" idx="4"/>
          </p:nvPr>
        </p:nvSpPr>
        <p:spPr>
          <a:xfrm>
            <a:off x="4629150" y="2505075"/>
            <a:ext cx="3887391" cy="3684588"/>
          </a:xfrm>
        </p:spPr>
        <p:txBody>
          <a:bodyPr/>
          <a:lstStyle/>
          <a:p>
            <a:r>
              <a:rPr lang="nl-NL"/>
              <a:t>Tekststijl van het model bewerken
Tweede niveau
Derde niveau
Vierde niveau
Vijfde niveau</a:t>
            </a:r>
          </a:p>
        </p:txBody>
      </p:sp>
      <p:sp>
        <p:nvSpPr>
          <p:cNvPr id="7" name="Tijdelijke aanduiding voor datum 3">
            <a:extLst>
              <a:ext uri="{FF2B5EF4-FFF2-40B4-BE49-F238E27FC236}">
                <a16:creationId xmlns:a16="http://schemas.microsoft.com/office/drawing/2014/main" id="{9BF3F82D-6699-AF4C-A0FA-842985F7D6C8}"/>
              </a:ext>
            </a:extLst>
          </p:cNvPr>
          <p:cNvSpPr>
            <a:spLocks noGrp="1"/>
          </p:cNvSpPr>
          <p:nvPr>
            <p:ph type="dt" sz="half" idx="10"/>
          </p:nvPr>
        </p:nvSpPr>
        <p:spPr/>
        <p:txBody>
          <a:bodyPr/>
          <a:lstStyle>
            <a:lvl1pPr>
              <a:defRPr/>
            </a:lvl1pPr>
          </a:lstStyle>
          <a:p>
            <a:pPr>
              <a:defRPr/>
            </a:pPr>
            <a:fld id="{79662056-6FD3-174C-BCC2-8D71A4E42762}" type="datetime1">
              <a:rPr lang="nl-NL"/>
              <a:pPr>
                <a:defRPr/>
              </a:pPr>
              <a:t>30-06-2025</a:t>
            </a:fld>
            <a:endParaRPr lang="nl-NL"/>
          </a:p>
        </p:txBody>
      </p:sp>
      <p:sp>
        <p:nvSpPr>
          <p:cNvPr id="8" name="Tijdelijke aanduiding voor voettekst 4">
            <a:extLst>
              <a:ext uri="{FF2B5EF4-FFF2-40B4-BE49-F238E27FC236}">
                <a16:creationId xmlns:a16="http://schemas.microsoft.com/office/drawing/2014/main" id="{0A83B24D-EA32-D346-9B2C-981FB7683813}"/>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9367E616-E039-3A41-9AEF-37E3C26539B8}"/>
              </a:ext>
            </a:extLst>
          </p:cNvPr>
          <p:cNvSpPr>
            <a:spLocks noGrp="1"/>
          </p:cNvSpPr>
          <p:nvPr>
            <p:ph type="sldNum" sz="quarter" idx="12"/>
          </p:nvPr>
        </p:nvSpPr>
        <p:spPr/>
        <p:txBody>
          <a:bodyPr/>
          <a:lstStyle>
            <a:lvl1pPr>
              <a:defRPr/>
            </a:lvl1pPr>
          </a:lstStyle>
          <a:p>
            <a:pPr>
              <a:defRPr/>
            </a:pPr>
            <a:fld id="{6CEB476C-6C1C-874E-BE3A-45BC7407205A}" type="slidenum">
              <a:rPr lang="nl-NL" altLang="nl-NL"/>
              <a:pPr>
                <a:defRPr/>
              </a:pPr>
              <a:t>‹nr.›</a:t>
            </a:fld>
            <a:endParaRPr lang="nl-NL" altLang="nl-NL"/>
          </a:p>
        </p:txBody>
      </p:sp>
    </p:spTree>
    <p:extLst>
      <p:ext uri="{BB962C8B-B14F-4D97-AF65-F5344CB8AC3E}">
        <p14:creationId xmlns:p14="http://schemas.microsoft.com/office/powerpoint/2010/main" val="75061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datum 3">
            <a:extLst>
              <a:ext uri="{FF2B5EF4-FFF2-40B4-BE49-F238E27FC236}">
                <a16:creationId xmlns:a16="http://schemas.microsoft.com/office/drawing/2014/main" id="{A3EA4602-23CC-584E-8AA3-9318D3A181DA}"/>
              </a:ext>
            </a:extLst>
          </p:cNvPr>
          <p:cNvSpPr>
            <a:spLocks noGrp="1"/>
          </p:cNvSpPr>
          <p:nvPr>
            <p:ph type="dt" sz="half" idx="10"/>
          </p:nvPr>
        </p:nvSpPr>
        <p:spPr/>
        <p:txBody>
          <a:bodyPr/>
          <a:lstStyle>
            <a:lvl1pPr>
              <a:defRPr/>
            </a:lvl1pPr>
          </a:lstStyle>
          <a:p>
            <a:pPr>
              <a:defRPr/>
            </a:pPr>
            <a:fld id="{69395B7D-3339-8443-8D43-E02DF8105FE8}" type="datetime1">
              <a:rPr lang="nl-NL"/>
              <a:pPr>
                <a:defRPr/>
              </a:pPr>
              <a:t>30-06-2025</a:t>
            </a:fld>
            <a:endParaRPr lang="nl-NL"/>
          </a:p>
        </p:txBody>
      </p:sp>
      <p:sp>
        <p:nvSpPr>
          <p:cNvPr id="4" name="Tijdelijke aanduiding voor voettekst 4">
            <a:extLst>
              <a:ext uri="{FF2B5EF4-FFF2-40B4-BE49-F238E27FC236}">
                <a16:creationId xmlns:a16="http://schemas.microsoft.com/office/drawing/2014/main" id="{22D6DDB3-7ACF-7B43-BDE7-5BAB27242B23}"/>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3F9E13B9-8BA3-8046-9828-B91C88038F36}"/>
              </a:ext>
            </a:extLst>
          </p:cNvPr>
          <p:cNvSpPr>
            <a:spLocks noGrp="1"/>
          </p:cNvSpPr>
          <p:nvPr>
            <p:ph type="sldNum" sz="quarter" idx="12"/>
          </p:nvPr>
        </p:nvSpPr>
        <p:spPr/>
        <p:txBody>
          <a:bodyPr/>
          <a:lstStyle>
            <a:lvl1pPr>
              <a:defRPr/>
            </a:lvl1pPr>
          </a:lstStyle>
          <a:p>
            <a:pPr>
              <a:defRPr/>
            </a:pPr>
            <a:fld id="{5D4E9358-9EB3-3C48-9C3F-D7F07741A6BC}" type="slidenum">
              <a:rPr lang="nl-NL" altLang="nl-NL"/>
              <a:pPr>
                <a:defRPr/>
              </a:pPr>
              <a:t>‹nr.›</a:t>
            </a:fld>
            <a:endParaRPr lang="nl-NL" altLang="nl-NL"/>
          </a:p>
        </p:txBody>
      </p:sp>
    </p:spTree>
    <p:extLst>
      <p:ext uri="{BB962C8B-B14F-4D97-AF65-F5344CB8AC3E}">
        <p14:creationId xmlns:p14="http://schemas.microsoft.com/office/powerpoint/2010/main" val="2586218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D5CCC829-B115-DD49-81BB-2BA767AE6056}"/>
              </a:ext>
            </a:extLst>
          </p:cNvPr>
          <p:cNvSpPr>
            <a:spLocks noGrp="1"/>
          </p:cNvSpPr>
          <p:nvPr>
            <p:ph type="dt" sz="half" idx="10"/>
          </p:nvPr>
        </p:nvSpPr>
        <p:spPr/>
        <p:txBody>
          <a:bodyPr/>
          <a:lstStyle>
            <a:lvl1pPr>
              <a:defRPr/>
            </a:lvl1pPr>
          </a:lstStyle>
          <a:p>
            <a:pPr>
              <a:defRPr/>
            </a:pPr>
            <a:fld id="{5FCC7BE4-45D7-2A4E-959B-0EA324F17289}" type="datetime1">
              <a:rPr lang="nl-NL"/>
              <a:pPr>
                <a:defRPr/>
              </a:pPr>
              <a:t>30-06-2025</a:t>
            </a:fld>
            <a:endParaRPr lang="nl-NL"/>
          </a:p>
        </p:txBody>
      </p:sp>
      <p:sp>
        <p:nvSpPr>
          <p:cNvPr id="3" name="Tijdelijke aanduiding voor voettekst 4">
            <a:extLst>
              <a:ext uri="{FF2B5EF4-FFF2-40B4-BE49-F238E27FC236}">
                <a16:creationId xmlns:a16="http://schemas.microsoft.com/office/drawing/2014/main" id="{45C00C2C-7693-EB45-B9AD-84F8A994BB85}"/>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E6C27F90-505F-BF42-B67D-754183CAABB2}"/>
              </a:ext>
            </a:extLst>
          </p:cNvPr>
          <p:cNvSpPr>
            <a:spLocks noGrp="1"/>
          </p:cNvSpPr>
          <p:nvPr>
            <p:ph type="sldNum" sz="quarter" idx="12"/>
          </p:nvPr>
        </p:nvSpPr>
        <p:spPr/>
        <p:txBody>
          <a:bodyPr/>
          <a:lstStyle>
            <a:lvl1pPr>
              <a:defRPr/>
            </a:lvl1pPr>
          </a:lstStyle>
          <a:p>
            <a:pPr>
              <a:defRPr/>
            </a:pPr>
            <a:fld id="{27CC90F8-B09C-D248-A0B6-2F0DA92C3416}" type="slidenum">
              <a:rPr lang="nl-NL" altLang="nl-NL"/>
              <a:pPr>
                <a:defRPr/>
              </a:pPr>
              <a:t>‹nr.›</a:t>
            </a:fld>
            <a:endParaRPr lang="nl-NL" altLang="nl-NL"/>
          </a:p>
        </p:txBody>
      </p:sp>
    </p:spTree>
    <p:extLst>
      <p:ext uri="{BB962C8B-B14F-4D97-AF65-F5344CB8AC3E}">
        <p14:creationId xmlns:p14="http://schemas.microsoft.com/office/powerpoint/2010/main" val="54153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r>
              <a:rPr lang="nl-NL"/>
              <a:t>Tekststijl van het model bewerken
Tweede niveau
Derde niveau
Vierde niveau
Vijfde niveau</a:t>
            </a:r>
          </a:p>
        </p:txBody>
      </p:sp>
      <p:sp>
        <p:nvSpPr>
          <p:cNvPr id="4" name="Tijdelijke aanduiding vo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a:t>Tekststijl van het model bewerken
Tweede niveau
Derde niveau
Vierde niveau
Vijfde niveau</a:t>
            </a:r>
          </a:p>
        </p:txBody>
      </p:sp>
      <p:sp>
        <p:nvSpPr>
          <p:cNvPr id="5" name="Tijdelijke aanduiding voor datum 3">
            <a:extLst>
              <a:ext uri="{FF2B5EF4-FFF2-40B4-BE49-F238E27FC236}">
                <a16:creationId xmlns:a16="http://schemas.microsoft.com/office/drawing/2014/main" id="{3B45FB47-8983-2B48-B73A-CF335775F710}"/>
              </a:ext>
            </a:extLst>
          </p:cNvPr>
          <p:cNvSpPr>
            <a:spLocks noGrp="1"/>
          </p:cNvSpPr>
          <p:nvPr>
            <p:ph type="dt" sz="half" idx="10"/>
          </p:nvPr>
        </p:nvSpPr>
        <p:spPr/>
        <p:txBody>
          <a:bodyPr/>
          <a:lstStyle>
            <a:lvl1pPr>
              <a:defRPr/>
            </a:lvl1pPr>
          </a:lstStyle>
          <a:p>
            <a:pPr>
              <a:defRPr/>
            </a:pPr>
            <a:fld id="{5ACB8440-0C33-4A48-8676-8AF621099CCA}" type="datetime1">
              <a:rPr lang="nl-NL"/>
              <a:pPr>
                <a:defRPr/>
              </a:pPr>
              <a:t>30-06-2025</a:t>
            </a:fld>
            <a:endParaRPr lang="nl-NL"/>
          </a:p>
        </p:txBody>
      </p:sp>
      <p:sp>
        <p:nvSpPr>
          <p:cNvPr id="6" name="Tijdelijke aanduiding voor voettekst 4">
            <a:extLst>
              <a:ext uri="{FF2B5EF4-FFF2-40B4-BE49-F238E27FC236}">
                <a16:creationId xmlns:a16="http://schemas.microsoft.com/office/drawing/2014/main" id="{FED39879-444F-3244-9E31-0550B21A9EE5}"/>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D405D020-116F-2345-8EE7-68601289133C}"/>
              </a:ext>
            </a:extLst>
          </p:cNvPr>
          <p:cNvSpPr>
            <a:spLocks noGrp="1"/>
          </p:cNvSpPr>
          <p:nvPr>
            <p:ph type="sldNum" sz="quarter" idx="12"/>
          </p:nvPr>
        </p:nvSpPr>
        <p:spPr/>
        <p:txBody>
          <a:bodyPr/>
          <a:lstStyle>
            <a:lvl1pPr>
              <a:defRPr/>
            </a:lvl1pPr>
          </a:lstStyle>
          <a:p>
            <a:pPr>
              <a:defRPr/>
            </a:pPr>
            <a:fld id="{F0B80A2E-0DBC-D645-9663-DFBDBAC222A8}" type="slidenum">
              <a:rPr lang="nl-NL" altLang="nl-NL"/>
              <a:pPr>
                <a:defRPr/>
              </a:pPr>
              <a:t>‹nr.›</a:t>
            </a:fld>
            <a:endParaRPr lang="nl-NL" altLang="nl-NL"/>
          </a:p>
        </p:txBody>
      </p:sp>
    </p:spTree>
    <p:extLst>
      <p:ext uri="{BB962C8B-B14F-4D97-AF65-F5344CB8AC3E}">
        <p14:creationId xmlns:p14="http://schemas.microsoft.com/office/powerpoint/2010/main" val="2177248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nl-NL" noProof="0"/>
          </a:p>
        </p:txBody>
      </p:sp>
      <p:sp>
        <p:nvSpPr>
          <p:cNvPr id="4" name="Tijdelijke aanduiding vo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a:t>Tekststijl van het model bewerken
Tweede niveau
Derde niveau
Vierde niveau
Vijfde niveau</a:t>
            </a:r>
          </a:p>
        </p:txBody>
      </p:sp>
      <p:sp>
        <p:nvSpPr>
          <p:cNvPr id="5" name="Tijdelijke aanduiding voor datum 3">
            <a:extLst>
              <a:ext uri="{FF2B5EF4-FFF2-40B4-BE49-F238E27FC236}">
                <a16:creationId xmlns:a16="http://schemas.microsoft.com/office/drawing/2014/main" id="{470E1258-A35F-7847-8146-ECDEFACFC781}"/>
              </a:ext>
            </a:extLst>
          </p:cNvPr>
          <p:cNvSpPr>
            <a:spLocks noGrp="1"/>
          </p:cNvSpPr>
          <p:nvPr>
            <p:ph type="dt" sz="half" idx="10"/>
          </p:nvPr>
        </p:nvSpPr>
        <p:spPr/>
        <p:txBody>
          <a:bodyPr/>
          <a:lstStyle>
            <a:lvl1pPr>
              <a:defRPr/>
            </a:lvl1pPr>
          </a:lstStyle>
          <a:p>
            <a:pPr>
              <a:defRPr/>
            </a:pPr>
            <a:fld id="{AD71E15A-C99F-C846-99F1-F68998B3356B}" type="datetime1">
              <a:rPr lang="nl-NL"/>
              <a:pPr>
                <a:defRPr/>
              </a:pPr>
              <a:t>30-06-2025</a:t>
            </a:fld>
            <a:endParaRPr lang="nl-NL"/>
          </a:p>
        </p:txBody>
      </p:sp>
      <p:sp>
        <p:nvSpPr>
          <p:cNvPr id="6" name="Tijdelijke aanduiding voor voettekst 4">
            <a:extLst>
              <a:ext uri="{FF2B5EF4-FFF2-40B4-BE49-F238E27FC236}">
                <a16:creationId xmlns:a16="http://schemas.microsoft.com/office/drawing/2014/main" id="{C3D5681D-931E-024D-B6FE-E70B9C44D2FA}"/>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19F562A1-08DE-CD48-878A-9A3460F0EA01}"/>
              </a:ext>
            </a:extLst>
          </p:cNvPr>
          <p:cNvSpPr>
            <a:spLocks noGrp="1"/>
          </p:cNvSpPr>
          <p:nvPr>
            <p:ph type="sldNum" sz="quarter" idx="12"/>
          </p:nvPr>
        </p:nvSpPr>
        <p:spPr/>
        <p:txBody>
          <a:bodyPr/>
          <a:lstStyle>
            <a:lvl1pPr>
              <a:defRPr/>
            </a:lvl1pPr>
          </a:lstStyle>
          <a:p>
            <a:pPr>
              <a:defRPr/>
            </a:pPr>
            <a:fld id="{F086D42B-2D62-2E42-A316-07DA7E34A653}" type="slidenum">
              <a:rPr lang="nl-NL" altLang="nl-NL"/>
              <a:pPr>
                <a:defRPr/>
              </a:pPr>
              <a:t>‹nr.›</a:t>
            </a:fld>
            <a:endParaRPr lang="nl-NL" altLang="nl-NL"/>
          </a:p>
        </p:txBody>
      </p:sp>
    </p:spTree>
    <p:extLst>
      <p:ext uri="{BB962C8B-B14F-4D97-AF65-F5344CB8AC3E}">
        <p14:creationId xmlns:p14="http://schemas.microsoft.com/office/powerpoint/2010/main" val="204960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0415072E-6251-D546-95AE-20FB326B3C0B}"/>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1027" name="Tijdelijke aanduiding voor tekst 2">
            <a:extLst>
              <a:ext uri="{FF2B5EF4-FFF2-40B4-BE49-F238E27FC236}">
                <a16:creationId xmlns:a16="http://schemas.microsoft.com/office/drawing/2014/main" id="{26D671A3-CB0A-9140-A9DD-8FA29D4627DE}"/>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8D7E2304-4022-F240-BF15-812D5686596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FF31FCE-B0CF-8945-9E57-4B3F673152AB}" type="datetime1">
              <a:rPr lang="nl-NL"/>
              <a:pPr>
                <a:defRPr/>
              </a:pPr>
              <a:t>30-06-2025</a:t>
            </a:fld>
            <a:endParaRPr lang="nl-NL"/>
          </a:p>
        </p:txBody>
      </p:sp>
      <p:sp>
        <p:nvSpPr>
          <p:cNvPr id="5" name="Tijdelijke aanduiding voor voettekst 4">
            <a:extLst>
              <a:ext uri="{FF2B5EF4-FFF2-40B4-BE49-F238E27FC236}">
                <a16:creationId xmlns:a16="http://schemas.microsoft.com/office/drawing/2014/main" id="{792CDCB0-137A-D24B-BA21-50B524E8129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nl-NL"/>
          </a:p>
        </p:txBody>
      </p:sp>
      <p:sp>
        <p:nvSpPr>
          <p:cNvPr id="6" name="Tijdelijke aanduiding voor dianummer 5">
            <a:extLst>
              <a:ext uri="{FF2B5EF4-FFF2-40B4-BE49-F238E27FC236}">
                <a16:creationId xmlns:a16="http://schemas.microsoft.com/office/drawing/2014/main" id="{F25703F9-F307-2948-A202-50DB0ED7A3CC}"/>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smtClean="0">
                <a:solidFill>
                  <a:srgbClr val="898989"/>
                </a:solidFill>
              </a:defRPr>
            </a:lvl1pPr>
          </a:lstStyle>
          <a:p>
            <a:pPr>
              <a:defRPr/>
            </a:pPr>
            <a:fld id="{BF378C64-B6B7-2241-9C33-D4F9805E53F2}"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593A9F-3835-1A4F-8FF6-7480DB9CE1B6}"/>
              </a:ext>
            </a:extLst>
          </p:cNvPr>
          <p:cNvSpPr>
            <a:spLocks noGrp="1"/>
          </p:cNvSpPr>
          <p:nvPr>
            <p:ph type="title"/>
          </p:nvPr>
        </p:nvSpPr>
        <p:spPr>
          <a:xfrm>
            <a:off x="628650" y="339252"/>
            <a:ext cx="7886700" cy="1325563"/>
          </a:xfrm>
        </p:spPr>
        <p:txBody>
          <a:bodyPr/>
          <a:lstStyle/>
          <a:p>
            <a:r>
              <a:rPr lang="nl-NL" dirty="0"/>
              <a:t>Presentatie Kennisquiz</a:t>
            </a:r>
          </a:p>
        </p:txBody>
      </p:sp>
      <p:sp>
        <p:nvSpPr>
          <p:cNvPr id="3" name="Tijdelijke aanduiding voor inhoud 2">
            <a:extLst>
              <a:ext uri="{FF2B5EF4-FFF2-40B4-BE49-F238E27FC236}">
                <a16:creationId xmlns:a16="http://schemas.microsoft.com/office/drawing/2014/main" id="{61BE9E85-74C9-BA44-AE61-042A6754BA92}"/>
              </a:ext>
            </a:extLst>
          </p:cNvPr>
          <p:cNvSpPr>
            <a:spLocks noGrp="1"/>
          </p:cNvSpPr>
          <p:nvPr>
            <p:ph idx="1"/>
          </p:nvPr>
        </p:nvSpPr>
        <p:spPr>
          <a:xfrm>
            <a:off x="628651" y="1621907"/>
            <a:ext cx="7886700" cy="4734443"/>
          </a:xfrm>
        </p:spPr>
        <p:txBody>
          <a:bodyPr/>
          <a:lstStyle/>
          <a:p>
            <a:pPr marL="0" lvl="0" indent="0">
              <a:buNone/>
            </a:pPr>
            <a:r>
              <a:rPr lang="nl-NL" sz="1500" dirty="0"/>
              <a:t>LEESWIJZER</a:t>
            </a:r>
          </a:p>
          <a:p>
            <a:r>
              <a:rPr lang="nl-NL" sz="1500" dirty="0"/>
              <a:t>Met deze presentatie kun je de vragen van de kennisquiz voorleggen aan je deelnemers. </a:t>
            </a:r>
          </a:p>
          <a:p>
            <a:r>
              <a:rPr lang="nl-NL" sz="1500" dirty="0"/>
              <a:t>De kennisquiz bevat een reeks kennisvragen met weetjes over rekenkamer en raad. </a:t>
            </a:r>
            <a:br>
              <a:rPr lang="nl-NL" sz="1500" dirty="0"/>
            </a:br>
            <a:r>
              <a:rPr lang="nl-NL" sz="1500" b="1" dirty="0"/>
              <a:t>Nb Pas de formulering aan als bij een provinciale of waterschaps-rekenkamer.</a:t>
            </a:r>
            <a:br>
              <a:rPr lang="nl-NL" sz="1500" dirty="0"/>
            </a:br>
            <a:r>
              <a:rPr lang="nl-NL" sz="1500" dirty="0"/>
              <a:t>Het biedt een luchtige manier om het werk van de rekenkamer en raad/staten/AB te leren kennen. </a:t>
            </a:r>
          </a:p>
          <a:p>
            <a:pPr lvl="0"/>
            <a:r>
              <a:rPr lang="nl-NL" sz="1500" dirty="0"/>
              <a:t>Pas de presentatie naar wens aan. Niet alles zal voor jouw rekenkamer of raad relevant of passend zijn. Kijk vooraf welke vragen je wilt opnemen en vul waar nodig de antwoordopties in. Je kunt eigen vragen toevoegen en eigen antwoordopties invoeren. Leg maximaal 15 vragen voor. En verwijder deze leeswijzer. </a:t>
            </a:r>
          </a:p>
          <a:p>
            <a:r>
              <a:rPr lang="nl-NL" sz="1500" dirty="0"/>
              <a:t>In de notities onder de sheets staan soms toelichtende teksten. Cursieve teksten met een asterisk (*) ervoor zijn aanwijzingen voor het aanpassen van de basispresentatie.</a:t>
            </a:r>
          </a:p>
          <a:p>
            <a:r>
              <a:rPr lang="nl-NL" sz="1500" dirty="0"/>
              <a:t>Zet de presentatie bij voorkeur in de huisstijl van je rekenkamer of gemeente. Voeg naar smaak passende plaatjes toe. </a:t>
            </a:r>
          </a:p>
          <a:p>
            <a:pPr lvl="0"/>
            <a:r>
              <a:rPr lang="nl-NL" sz="1500" dirty="0"/>
              <a:t>Verzin van te voren hoe je de mensen laat stemmen. Je kunt elke deelnemer drie stemkaartjes (rood, geel en groen) geven en ze na iedere vraag laten stemmen. Je kunt iedereen voor zichzelf laten bijhouden hoeveel vragen hij/zij goed heeft. Of iedereen gaat staan aan het begin en moet gaan zitten als ze een vraag fout hebben, wie aan het eind nog staat heeft gewonnen.</a:t>
            </a:r>
          </a:p>
        </p:txBody>
      </p:sp>
      <p:sp>
        <p:nvSpPr>
          <p:cNvPr id="4" name="Tijdelijke aanduiding voor dianummer 3">
            <a:extLst>
              <a:ext uri="{FF2B5EF4-FFF2-40B4-BE49-F238E27FC236}">
                <a16:creationId xmlns:a16="http://schemas.microsoft.com/office/drawing/2014/main" id="{B0F89CDE-0685-BD47-89F7-EDA7BBF46362}"/>
              </a:ext>
            </a:extLst>
          </p:cNvPr>
          <p:cNvSpPr>
            <a:spLocks noGrp="1"/>
          </p:cNvSpPr>
          <p:nvPr>
            <p:ph type="sldNum" sz="quarter" idx="12"/>
          </p:nvPr>
        </p:nvSpPr>
        <p:spPr/>
        <p:txBody>
          <a:bodyPr/>
          <a:lstStyle/>
          <a:p>
            <a:pPr>
              <a:defRPr/>
            </a:pPr>
            <a:fld id="{D02A7265-1928-8A44-AF11-75645D9DC5D3}" type="slidenum">
              <a:rPr lang="nl-NL" altLang="nl-NL" smtClean="0"/>
              <a:pPr>
                <a:defRPr/>
              </a:pPr>
              <a:t>1</a:t>
            </a:fld>
            <a:endParaRPr lang="nl-NL" altLang="nl-NL"/>
          </a:p>
        </p:txBody>
      </p:sp>
      <p:pic>
        <p:nvPicPr>
          <p:cNvPr id="7" name="Afbeelding 6" descr="Afbeelding met Lettertype, logo, Graphics, tekst&#10;&#10;Door AI gegenereerde inhoud is mogelijk onjuist.">
            <a:extLst>
              <a:ext uri="{FF2B5EF4-FFF2-40B4-BE49-F238E27FC236}">
                <a16:creationId xmlns:a16="http://schemas.microsoft.com/office/drawing/2014/main" id="{DDE1DC1E-6395-02C8-F315-687C20063C70}"/>
              </a:ext>
            </a:extLst>
          </p:cNvPr>
          <p:cNvPicPr>
            <a:picLocks noChangeAspect="1"/>
          </p:cNvPicPr>
          <p:nvPr/>
        </p:nvPicPr>
        <p:blipFill>
          <a:blip r:embed="rId3"/>
          <a:stretch>
            <a:fillRect/>
          </a:stretch>
        </p:blipFill>
        <p:spPr>
          <a:xfrm>
            <a:off x="5577964" y="136525"/>
            <a:ext cx="3285085" cy="826372"/>
          </a:xfrm>
          <a:prstGeom prst="rect">
            <a:avLst/>
          </a:prstGeom>
        </p:spPr>
      </p:pic>
    </p:spTree>
    <p:extLst>
      <p:ext uri="{BB962C8B-B14F-4D97-AF65-F5344CB8AC3E}">
        <p14:creationId xmlns:p14="http://schemas.microsoft.com/office/powerpoint/2010/main" val="354950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8. Hoeveel fracties heeft de raad?</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a:t>
            </a:r>
            <a:r>
              <a:rPr lang="nl-NL" sz="2400" i="1" dirty="0"/>
              <a:t>vul in werkelijke aantal fracties in</a:t>
            </a:r>
            <a:r>
              <a:rPr lang="nl-NL" sz="2400" dirty="0"/>
              <a:t>}</a:t>
            </a:r>
            <a:br>
              <a:rPr lang="nl-NL" sz="2400" dirty="0"/>
            </a:br>
            <a:endParaRPr lang="nl-NL" sz="2400" dirty="0"/>
          </a:p>
          <a:p>
            <a:pPr marL="457200" indent="-457200" eaLnBrk="1" fontAlgn="auto" hangingPunct="1">
              <a:spcAft>
                <a:spcPts val="0"/>
              </a:spcAft>
              <a:buFont typeface="+mj-lt"/>
              <a:buAutoNum type="alphaLcPeriod"/>
              <a:defRPr/>
            </a:pPr>
            <a:r>
              <a:rPr lang="nl-NL" sz="2400" dirty="0"/>
              <a:t>{vul in aantal +1}</a:t>
            </a:r>
            <a:br>
              <a:rPr lang="nl-NL" sz="2400" dirty="0"/>
            </a:br>
            <a:endParaRPr lang="nl-NL" sz="2400" dirty="0"/>
          </a:p>
          <a:p>
            <a:pPr marL="457200" indent="-457200" eaLnBrk="1" fontAlgn="auto" hangingPunct="1">
              <a:spcAft>
                <a:spcPts val="0"/>
              </a:spcAft>
              <a:buFont typeface="+mj-lt"/>
              <a:buAutoNum type="alphaLcPeriod"/>
              <a:defRPr/>
            </a:pPr>
            <a:r>
              <a:rPr lang="nl-NL" sz="2400" dirty="0"/>
              <a:t>{vul in aantal +2</a:t>
            </a:r>
            <a:r>
              <a:rPr lang="nl-NL" sz="2400" i="1" dirty="0"/>
              <a:t>}</a:t>
            </a: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10</a:t>
            </a:fld>
            <a:endParaRPr lang="nl-NL" altLang="nl-NL">
              <a:solidFill>
                <a:srgbClr val="898989"/>
              </a:solidFill>
            </a:endParaRPr>
          </a:p>
        </p:txBody>
      </p:sp>
    </p:spTree>
    <p:extLst>
      <p:ext uri="{BB962C8B-B14F-4D97-AF65-F5344CB8AC3E}">
        <p14:creationId xmlns:p14="http://schemas.microsoft.com/office/powerpoint/2010/main" val="3638860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9. Wat is waar?</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De raad kan de rekenkamer opdracht geven tot onderzoek</a:t>
            </a:r>
            <a:br>
              <a:rPr lang="nl-NL" sz="2400" dirty="0"/>
            </a:br>
            <a:endParaRPr lang="nl-NL" sz="2400" dirty="0"/>
          </a:p>
          <a:p>
            <a:pPr marL="457200" indent="-457200" eaLnBrk="1" fontAlgn="auto" hangingPunct="1">
              <a:spcAft>
                <a:spcPts val="0"/>
              </a:spcAft>
              <a:buFont typeface="+mj-lt"/>
              <a:buAutoNum type="alphaLcPeriod"/>
              <a:defRPr/>
            </a:pPr>
            <a:r>
              <a:rPr lang="nl-NL" sz="2400" dirty="0"/>
              <a:t>De raad kan de rekenkamer verzoeken om een onderzoek in te stellen</a:t>
            </a:r>
            <a:br>
              <a:rPr lang="nl-NL" sz="2400" dirty="0"/>
            </a:br>
            <a:endParaRPr lang="nl-NL" sz="2400" dirty="0"/>
          </a:p>
          <a:p>
            <a:pPr marL="457200" indent="-457200" eaLnBrk="1" fontAlgn="auto" hangingPunct="1">
              <a:spcAft>
                <a:spcPts val="0"/>
              </a:spcAft>
              <a:buFont typeface="+mj-lt"/>
              <a:buAutoNum type="alphaLcPeriod"/>
              <a:defRPr/>
            </a:pPr>
            <a:r>
              <a:rPr lang="nl-NL" sz="2400" dirty="0"/>
              <a:t>Allebei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11</a:t>
            </a:fld>
            <a:endParaRPr lang="nl-NL" altLang="nl-NL">
              <a:solidFill>
                <a:srgbClr val="898989"/>
              </a:solidFill>
            </a:endParaRPr>
          </a:p>
        </p:txBody>
      </p:sp>
    </p:spTree>
    <p:extLst>
      <p:ext uri="{BB962C8B-B14F-4D97-AF65-F5344CB8AC3E}">
        <p14:creationId xmlns:p14="http://schemas.microsoft.com/office/powerpoint/2010/main" val="2159358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10. Rekenkamers bevelen vaak aan dat het beleid SMART-er moet. Waar staat de A in SMART voor?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Aandachtig</a:t>
            </a:r>
            <a:br>
              <a:rPr lang="nl-NL" sz="2400" dirty="0"/>
            </a:br>
            <a:endParaRPr lang="nl-NL" sz="2400" dirty="0"/>
          </a:p>
          <a:p>
            <a:pPr marL="457200" indent="-457200" eaLnBrk="1" fontAlgn="auto" hangingPunct="1">
              <a:spcAft>
                <a:spcPts val="0"/>
              </a:spcAft>
              <a:buFont typeface="+mj-lt"/>
              <a:buAutoNum type="alphaLcPeriod"/>
              <a:defRPr/>
            </a:pPr>
            <a:r>
              <a:rPr lang="nl-NL" sz="2400" dirty="0"/>
              <a:t>Aanvullend</a:t>
            </a:r>
            <a:br>
              <a:rPr lang="nl-NL" sz="2400" dirty="0"/>
            </a:br>
            <a:endParaRPr lang="nl-NL" sz="2400" dirty="0"/>
          </a:p>
          <a:p>
            <a:pPr marL="457200" indent="-457200" eaLnBrk="1" fontAlgn="auto" hangingPunct="1">
              <a:spcAft>
                <a:spcPts val="0"/>
              </a:spcAft>
              <a:buFont typeface="+mj-lt"/>
              <a:buAutoNum type="alphaLcPeriod"/>
              <a:defRPr/>
            </a:pPr>
            <a:r>
              <a:rPr lang="nl-NL" sz="2400" dirty="0"/>
              <a:t>Acceptabel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12</a:t>
            </a:fld>
            <a:endParaRPr lang="nl-NL" altLang="nl-NL">
              <a:solidFill>
                <a:srgbClr val="898989"/>
              </a:solidFill>
            </a:endParaRPr>
          </a:p>
        </p:txBody>
      </p:sp>
    </p:spTree>
    <p:extLst>
      <p:ext uri="{BB962C8B-B14F-4D97-AF65-F5344CB8AC3E}">
        <p14:creationId xmlns:p14="http://schemas.microsoft.com/office/powerpoint/2010/main" val="2254086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11. Hoe heet de landelijke vereniging van rekenkamers?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Nederlandse Vereniging van Rekenkamers en Rekenkamercommissies</a:t>
            </a:r>
            <a:br>
              <a:rPr lang="nl-NL" sz="2400" dirty="0"/>
            </a:br>
            <a:endParaRPr lang="nl-NL" sz="2400" dirty="0"/>
          </a:p>
          <a:p>
            <a:pPr marL="457200" indent="-457200" eaLnBrk="1" fontAlgn="auto" hangingPunct="1">
              <a:spcAft>
                <a:spcPts val="0"/>
              </a:spcAft>
              <a:buFont typeface="+mj-lt"/>
              <a:buAutoNum type="alphaLcPeriod"/>
              <a:defRPr/>
            </a:pPr>
            <a:r>
              <a:rPr lang="nl-NL" sz="2400" dirty="0"/>
              <a:t>Vereniging van Rekenkamers</a:t>
            </a:r>
            <a:br>
              <a:rPr lang="nl-NL" sz="2400" dirty="0"/>
            </a:br>
            <a:endParaRPr lang="nl-NL" sz="2400" dirty="0"/>
          </a:p>
          <a:p>
            <a:pPr marL="457200" indent="-457200" eaLnBrk="1" fontAlgn="auto" hangingPunct="1">
              <a:spcAft>
                <a:spcPts val="0"/>
              </a:spcAft>
              <a:buFont typeface="+mj-lt"/>
              <a:buAutoNum type="alphaLcPeriod"/>
              <a:defRPr/>
            </a:pPr>
            <a:r>
              <a:rPr lang="nl-NL" sz="2400" dirty="0"/>
              <a:t>Landelijke Vereniging van Rekenkamers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13</a:t>
            </a:fld>
            <a:endParaRPr lang="nl-NL" altLang="nl-NL">
              <a:solidFill>
                <a:srgbClr val="898989"/>
              </a:solidFill>
            </a:endParaRPr>
          </a:p>
        </p:txBody>
      </p:sp>
    </p:spTree>
    <p:extLst>
      <p:ext uri="{BB962C8B-B14F-4D97-AF65-F5344CB8AC3E}">
        <p14:creationId xmlns:p14="http://schemas.microsoft.com/office/powerpoint/2010/main" val="164655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12. Welk onderwerp heeft onze rekenkamer nog </a:t>
            </a:r>
            <a:r>
              <a:rPr lang="nl-NL" i="1" dirty="0"/>
              <a:t>nooit</a:t>
            </a:r>
            <a:r>
              <a:rPr lang="nl-NL" dirty="0"/>
              <a:t> onderzocht?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i="1" dirty="0"/>
              <a:t>{zie invulinstructie in opmerking onder de sheet}</a:t>
            </a:r>
            <a:br>
              <a:rPr lang="nl-NL" sz="2400" i="1" dirty="0"/>
            </a:br>
            <a:endParaRPr lang="nl-NL" sz="2400" i="1" dirty="0"/>
          </a:p>
          <a:p>
            <a:pPr marL="457200" indent="-457200" eaLnBrk="1" fontAlgn="auto" hangingPunct="1">
              <a:spcAft>
                <a:spcPts val="0"/>
              </a:spcAft>
              <a:buFont typeface="+mj-lt"/>
              <a:buAutoNum type="alphaLcPeriod"/>
              <a:defRPr/>
            </a:pPr>
            <a:br>
              <a:rPr lang="nl-NL" sz="2400" dirty="0"/>
            </a:br>
            <a:endParaRPr lang="nl-NL" sz="2400" dirty="0"/>
          </a:p>
          <a:p>
            <a:pPr marL="457200" indent="-457200" eaLnBrk="1" fontAlgn="auto" hangingPunct="1">
              <a:spcAft>
                <a:spcPts val="0"/>
              </a:spcAft>
              <a:buFont typeface="+mj-lt"/>
              <a:buAutoNum type="alphaLcPeriod"/>
              <a:defRPr/>
            </a:pPr>
            <a:r>
              <a:rPr lang="nl-NL" sz="2400" dirty="0"/>
              <a:t>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14</a:t>
            </a:fld>
            <a:endParaRPr lang="nl-NL" altLang="nl-NL">
              <a:solidFill>
                <a:srgbClr val="898989"/>
              </a:solidFill>
            </a:endParaRPr>
          </a:p>
        </p:txBody>
      </p:sp>
    </p:spTree>
    <p:extLst>
      <p:ext uri="{BB962C8B-B14F-4D97-AF65-F5344CB8AC3E}">
        <p14:creationId xmlns:p14="http://schemas.microsoft.com/office/powerpoint/2010/main" val="832896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13. Hoe lang heeft onze gemeente al een rekenkamer?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minder dan 10 jaar </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10 jaar</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meer dan 10 jaar </a:t>
            </a:r>
            <a:br>
              <a:rPr lang="nl-NL" sz="2400" dirty="0"/>
            </a:br>
            <a:r>
              <a:rPr lang="nl-NL" sz="2400" dirty="0"/>
              <a:t>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15</a:t>
            </a:fld>
            <a:endParaRPr lang="nl-NL" altLang="nl-NL">
              <a:solidFill>
                <a:srgbClr val="898989"/>
              </a:solidFill>
            </a:endParaRPr>
          </a:p>
        </p:txBody>
      </p:sp>
    </p:spTree>
    <p:extLst>
      <p:ext uri="{BB962C8B-B14F-4D97-AF65-F5344CB8AC3E}">
        <p14:creationId xmlns:p14="http://schemas.microsoft.com/office/powerpoint/2010/main" val="29991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14. Wanneer werden rekenkamers verplicht voor Nederlandse gemeenten?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2002</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2006	</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2024</a:t>
            </a:r>
            <a:br>
              <a:rPr lang="nl-NL" sz="2400" dirty="0"/>
            </a:br>
            <a:r>
              <a:rPr lang="nl-NL" sz="2400" dirty="0"/>
              <a:t>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16</a:t>
            </a:fld>
            <a:endParaRPr lang="nl-NL" altLang="nl-NL">
              <a:solidFill>
                <a:srgbClr val="898989"/>
              </a:solidFill>
            </a:endParaRPr>
          </a:p>
        </p:txBody>
      </p:sp>
    </p:spTree>
    <p:extLst>
      <p:ext uri="{BB962C8B-B14F-4D97-AF65-F5344CB8AC3E}">
        <p14:creationId xmlns:p14="http://schemas.microsoft.com/office/powerpoint/2010/main" val="46770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15. Wat is de hobby van de raadsvoorzitter?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dirty="0"/>
              <a:t>fietsen </a:t>
            </a:r>
          </a:p>
          <a:p>
            <a:pPr marL="457200" indent="-457200" eaLnBrk="1" fontAlgn="auto" hangingPunct="1">
              <a:spcAft>
                <a:spcPts val="0"/>
              </a:spcAft>
              <a:buFont typeface="+mj-lt"/>
              <a:buAutoNum type="alphaLcPeriod"/>
              <a:defRPr/>
            </a:pPr>
            <a:r>
              <a:rPr lang="nl-NL" dirty="0"/>
              <a:t>luchtgitaarspelen</a:t>
            </a:r>
          </a:p>
          <a:p>
            <a:pPr marL="457200" indent="-457200" eaLnBrk="1" fontAlgn="auto" hangingPunct="1">
              <a:spcAft>
                <a:spcPts val="0"/>
              </a:spcAft>
              <a:buFont typeface="+mj-lt"/>
              <a:buAutoNum type="alphaLcPeriod"/>
              <a:defRPr/>
            </a:pPr>
            <a:r>
              <a:rPr lang="nl-NL" i="1" dirty="0"/>
              <a:t>….{goede antwoord hier invullen}</a:t>
            </a:r>
            <a:r>
              <a:rPr lang="nl-NL" sz="2400" dirty="0"/>
              <a:t> </a:t>
            </a:r>
            <a:br>
              <a:rPr lang="nl-NL" sz="2400" dirty="0"/>
            </a:br>
            <a:r>
              <a:rPr lang="nl-NL" sz="2400" dirty="0"/>
              <a:t>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17</a:t>
            </a:fld>
            <a:endParaRPr lang="nl-NL" altLang="nl-NL">
              <a:solidFill>
                <a:srgbClr val="898989"/>
              </a:solidFill>
            </a:endParaRPr>
          </a:p>
        </p:txBody>
      </p:sp>
    </p:spTree>
    <p:extLst>
      <p:ext uri="{BB962C8B-B14F-4D97-AF65-F5344CB8AC3E}">
        <p14:creationId xmlns:p14="http://schemas.microsoft.com/office/powerpoint/2010/main" val="437478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BACF0B-EF89-6F48-807A-65F274FA9312}"/>
              </a:ext>
            </a:extLst>
          </p:cNvPr>
          <p:cNvSpPr>
            <a:spLocks noGrp="1"/>
          </p:cNvSpPr>
          <p:nvPr>
            <p:ph type="title"/>
          </p:nvPr>
        </p:nvSpPr>
        <p:spPr/>
        <p:txBody>
          <a:bodyPr/>
          <a:lstStyle/>
          <a:p>
            <a:r>
              <a:rPr lang="nl-NL" dirty="0"/>
              <a:t>Wie heeft gewonnen…?</a:t>
            </a:r>
          </a:p>
        </p:txBody>
      </p:sp>
      <p:sp>
        <p:nvSpPr>
          <p:cNvPr id="3" name="Tijdelijke aanduiding voor inhoud 2">
            <a:extLst>
              <a:ext uri="{FF2B5EF4-FFF2-40B4-BE49-F238E27FC236}">
                <a16:creationId xmlns:a16="http://schemas.microsoft.com/office/drawing/2014/main" id="{9F48C4BA-13A2-5B49-965D-632E3A971072}"/>
              </a:ext>
            </a:extLst>
          </p:cNvPr>
          <p:cNvSpPr>
            <a:spLocks noGrp="1"/>
          </p:cNvSpPr>
          <p:nvPr>
            <p:ph idx="1"/>
          </p:nvPr>
        </p:nvSpPr>
        <p:spPr/>
        <p:txBody>
          <a:bodyPr/>
          <a:lstStyle/>
          <a:p>
            <a:endParaRPr lang="nl-NL"/>
          </a:p>
        </p:txBody>
      </p:sp>
      <p:sp>
        <p:nvSpPr>
          <p:cNvPr id="4" name="Tijdelijke aanduiding voor dianummer 3">
            <a:extLst>
              <a:ext uri="{FF2B5EF4-FFF2-40B4-BE49-F238E27FC236}">
                <a16:creationId xmlns:a16="http://schemas.microsoft.com/office/drawing/2014/main" id="{8A818A8C-BB84-5F4F-BB9A-45FE405506DC}"/>
              </a:ext>
            </a:extLst>
          </p:cNvPr>
          <p:cNvSpPr>
            <a:spLocks noGrp="1"/>
          </p:cNvSpPr>
          <p:nvPr>
            <p:ph type="sldNum" sz="quarter" idx="12"/>
          </p:nvPr>
        </p:nvSpPr>
        <p:spPr/>
        <p:txBody>
          <a:bodyPr/>
          <a:lstStyle/>
          <a:p>
            <a:pPr>
              <a:defRPr/>
            </a:pPr>
            <a:fld id="{D02A7265-1928-8A44-AF11-75645D9DC5D3}" type="slidenum">
              <a:rPr lang="nl-NL" altLang="nl-NL" smtClean="0"/>
              <a:pPr>
                <a:defRPr/>
              </a:pPr>
              <a:t>18</a:t>
            </a:fld>
            <a:endParaRPr lang="nl-NL" altLang="nl-NL"/>
          </a:p>
        </p:txBody>
      </p:sp>
    </p:spTree>
    <p:extLst>
      <p:ext uri="{BB962C8B-B14F-4D97-AF65-F5344CB8AC3E}">
        <p14:creationId xmlns:p14="http://schemas.microsoft.com/office/powerpoint/2010/main" val="2981400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Gelijkspel? </a:t>
            </a:r>
            <a:br>
              <a:rPr lang="nl-NL" dirty="0"/>
            </a:br>
            <a:r>
              <a:rPr lang="nl-NL" dirty="0"/>
              <a:t>Dan hierbij een benaderingsvraag…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fontScale="92500" lnSpcReduction="20000"/>
          </a:bodyPr>
          <a:lstStyle/>
          <a:p>
            <a:pPr marL="457200" indent="-457200" eaLnBrk="1" fontAlgn="auto" hangingPunct="1">
              <a:spcAft>
                <a:spcPts val="0"/>
              </a:spcAft>
              <a:buFont typeface="+mj-lt"/>
              <a:buAutoNum type="alphaLcPeriod"/>
              <a:defRPr/>
            </a:pPr>
            <a:endParaRPr lang="nl-NL" sz="2400" dirty="0"/>
          </a:p>
          <a:p>
            <a:pPr marL="0" indent="0">
              <a:buNone/>
            </a:pPr>
            <a:br>
              <a:rPr lang="nl-NL" sz="2400" i="1" dirty="0"/>
            </a:br>
            <a:br>
              <a:rPr lang="nl-NL" sz="2400" dirty="0"/>
            </a:br>
            <a:endParaRPr lang="nl-NL" sz="2400" dirty="0"/>
          </a:p>
          <a:p>
            <a:pPr marL="0" indent="0">
              <a:buNone/>
            </a:pPr>
            <a:r>
              <a:rPr lang="nl-NL" sz="2400" dirty="0"/>
              <a:t>Hoeveel procent van de aanbevelingen van rekenkamers wordt overgenomen? </a:t>
            </a:r>
          </a:p>
          <a:p>
            <a:pPr marL="0" indent="0">
              <a:buNone/>
            </a:pPr>
            <a:endParaRPr lang="nl-NL" dirty="0"/>
          </a:p>
          <a:p>
            <a:endParaRPr lang="nl-NL" sz="2400" dirty="0"/>
          </a:p>
          <a:p>
            <a:pPr marL="0" indent="0">
              <a:buNone/>
            </a:pPr>
            <a:endParaRPr lang="nl-NL" sz="2400" dirty="0"/>
          </a:p>
          <a:p>
            <a:pPr marL="0" indent="0">
              <a:buNone/>
            </a:pPr>
            <a:endParaRPr lang="nl-NL" sz="2400" dirty="0"/>
          </a:p>
          <a:p>
            <a:pPr marL="0" indent="0">
              <a:buNone/>
            </a:pPr>
            <a:endParaRPr lang="nl-NL" sz="2400" dirty="0"/>
          </a:p>
          <a:p>
            <a:pPr marL="0" indent="0">
              <a:buNone/>
            </a:pPr>
            <a:r>
              <a:rPr lang="nl-NL" sz="2400" dirty="0"/>
              <a:t>Wie het dichtst bij het goede antwoord komt wint !</a:t>
            </a:r>
            <a:br>
              <a:rPr lang="nl-NL" sz="2400" dirty="0"/>
            </a:br>
            <a:r>
              <a:rPr lang="nl-NL" sz="2400" dirty="0"/>
              <a:t>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19</a:t>
            </a:fld>
            <a:endParaRPr lang="nl-NL" altLang="nl-NL">
              <a:solidFill>
                <a:srgbClr val="898989"/>
              </a:solidFill>
            </a:endParaRPr>
          </a:p>
        </p:txBody>
      </p:sp>
    </p:spTree>
    <p:extLst>
      <p:ext uri="{BB962C8B-B14F-4D97-AF65-F5344CB8AC3E}">
        <p14:creationId xmlns:p14="http://schemas.microsoft.com/office/powerpoint/2010/main" val="119883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28BBB-6AD5-3541-BD7D-FDA30BE9B371}"/>
              </a:ext>
            </a:extLst>
          </p:cNvPr>
          <p:cNvSpPr>
            <a:spLocks noGrp="1"/>
          </p:cNvSpPr>
          <p:nvPr>
            <p:ph type="title"/>
          </p:nvPr>
        </p:nvSpPr>
        <p:spPr/>
        <p:txBody>
          <a:bodyPr/>
          <a:lstStyle/>
          <a:p>
            <a:r>
              <a:rPr lang="nl-NL" dirty="0"/>
              <a:t>Weet je wat?</a:t>
            </a:r>
          </a:p>
        </p:txBody>
      </p:sp>
      <p:sp>
        <p:nvSpPr>
          <p:cNvPr id="3" name="Tijdelijke aanduiding voor inhoud 2">
            <a:extLst>
              <a:ext uri="{FF2B5EF4-FFF2-40B4-BE49-F238E27FC236}">
                <a16:creationId xmlns:a16="http://schemas.microsoft.com/office/drawing/2014/main" id="{87D1AF94-2424-F943-B17B-6AE270B5162B}"/>
              </a:ext>
            </a:extLst>
          </p:cNvPr>
          <p:cNvSpPr>
            <a:spLocks noGrp="1"/>
          </p:cNvSpPr>
          <p:nvPr>
            <p:ph idx="1"/>
          </p:nvPr>
        </p:nvSpPr>
        <p:spPr/>
        <p:txBody>
          <a:bodyPr/>
          <a:lstStyle/>
          <a:p>
            <a:pPr marL="0" indent="0">
              <a:buNone/>
            </a:pPr>
            <a:r>
              <a:rPr lang="nl-NL" dirty="0"/>
              <a:t>We doen een Kennisquiz!</a:t>
            </a:r>
          </a:p>
        </p:txBody>
      </p:sp>
      <p:sp>
        <p:nvSpPr>
          <p:cNvPr id="4" name="Tijdelijke aanduiding voor dianummer 3">
            <a:extLst>
              <a:ext uri="{FF2B5EF4-FFF2-40B4-BE49-F238E27FC236}">
                <a16:creationId xmlns:a16="http://schemas.microsoft.com/office/drawing/2014/main" id="{FDE2B61A-ACB1-9242-87B8-C101750622C2}"/>
              </a:ext>
            </a:extLst>
          </p:cNvPr>
          <p:cNvSpPr>
            <a:spLocks noGrp="1"/>
          </p:cNvSpPr>
          <p:nvPr>
            <p:ph type="sldNum" sz="quarter" idx="12"/>
          </p:nvPr>
        </p:nvSpPr>
        <p:spPr/>
        <p:txBody>
          <a:bodyPr/>
          <a:lstStyle/>
          <a:p>
            <a:pPr>
              <a:defRPr/>
            </a:pPr>
            <a:fld id="{D02A7265-1928-8A44-AF11-75645D9DC5D3}" type="slidenum">
              <a:rPr lang="nl-NL" altLang="nl-NL" smtClean="0"/>
              <a:pPr>
                <a:defRPr/>
              </a:pPr>
              <a:t>2</a:t>
            </a:fld>
            <a:endParaRPr lang="nl-NL" altLang="nl-NL"/>
          </a:p>
        </p:txBody>
      </p:sp>
    </p:spTree>
    <p:extLst>
      <p:ext uri="{BB962C8B-B14F-4D97-AF65-F5344CB8AC3E}">
        <p14:creationId xmlns:p14="http://schemas.microsoft.com/office/powerpoint/2010/main" val="3860707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marL="457200" indent="-457200" eaLnBrk="1" fontAlgn="auto" hangingPunct="1">
              <a:spcAft>
                <a:spcPts val="0"/>
              </a:spcAft>
              <a:buAutoNum type="arabicPeriod"/>
              <a:defRPr/>
            </a:pPr>
            <a:r>
              <a:rPr lang="nl-NL" dirty="0"/>
              <a:t>Wat is </a:t>
            </a:r>
            <a:r>
              <a:rPr lang="nl-NL" i="1" dirty="0"/>
              <a:t>geen</a:t>
            </a:r>
            <a:r>
              <a:rPr lang="nl-NL" dirty="0"/>
              <a:t> gebruikelijke functie-eis in vacatures voor een rekenkamerlid?</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br>
              <a:rPr lang="nl-NL" dirty="0"/>
            </a:br>
            <a:r>
              <a:rPr lang="nl-NL" sz="2400" dirty="0"/>
              <a:t>a. ervaring met onderzoek</a:t>
            </a:r>
            <a:br>
              <a:rPr lang="nl-NL" sz="2400" dirty="0"/>
            </a:br>
            <a:r>
              <a:rPr lang="nl-NL" sz="2400" dirty="0"/>
              <a:t>b. kennis van gemeente</a:t>
            </a:r>
            <a:br>
              <a:rPr lang="nl-NL" sz="2400" dirty="0"/>
            </a:br>
            <a:r>
              <a:rPr lang="nl-NL" sz="2400" dirty="0"/>
              <a:t>c. rekenvaardigheid </a:t>
            </a:r>
          </a:p>
          <a:p>
            <a:pPr eaLnBrk="1" fontAlgn="auto" hangingPunct="1">
              <a:spcAft>
                <a:spcPts val="0"/>
              </a:spcAft>
              <a:defRPr/>
            </a:pPr>
            <a:endParaRPr lang="nl-NL"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3</a:t>
            </a:fld>
            <a:endParaRPr lang="nl-NL" altLang="nl-NL">
              <a:solidFill>
                <a:srgbClr val="89898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2. Wat staat er over rekenkamers in de gemeentewet?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r>
              <a:rPr lang="nl-NL" sz="2400" dirty="0"/>
              <a:t>“De rekenkamer onderzoekt de doelmatigheid, de doeltreffendheid en de rechtmatigheid van het door het gemeentebestuur gevoerde bestuur”</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“De rekenkamer onderzoekt de doelmatigheid, de doeltreffendheid en de rechtmatigheid van het gemeentebestuur”</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“De rekenkamer onderzoek de doelmatigheid en doeltreffendheid van het gemeentebestuur”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4</a:t>
            </a:fld>
            <a:endParaRPr lang="nl-NL" altLang="nl-NL">
              <a:solidFill>
                <a:srgbClr val="898989"/>
              </a:solidFill>
            </a:endParaRPr>
          </a:p>
        </p:txBody>
      </p:sp>
    </p:spTree>
    <p:extLst>
      <p:ext uri="{BB962C8B-B14F-4D97-AF65-F5344CB8AC3E}">
        <p14:creationId xmlns:p14="http://schemas.microsoft.com/office/powerpoint/2010/main" val="68910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3. Hoeveel leden heeft onze rekenkamer (inclusief secretaris)?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{vul hier in werkelijke aantal –)2}</a:t>
            </a:r>
            <a:br>
              <a:rPr lang="nl-NL" sz="2400" dirty="0"/>
            </a:br>
            <a:endParaRPr lang="nl-NL" sz="2400" dirty="0"/>
          </a:p>
          <a:p>
            <a:pPr marL="457200" indent="-457200" eaLnBrk="1" fontAlgn="auto" hangingPunct="1">
              <a:spcAft>
                <a:spcPts val="0"/>
              </a:spcAft>
              <a:buFont typeface="+mj-lt"/>
              <a:buAutoNum type="alphaLcPeriod"/>
              <a:defRPr/>
            </a:pPr>
            <a:r>
              <a:rPr lang="nl-NL" sz="2400" dirty="0"/>
              <a:t>{werkelijk aantal -1}</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{werkelijke aantal}</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5</a:t>
            </a:fld>
            <a:endParaRPr lang="nl-NL" altLang="nl-NL">
              <a:solidFill>
                <a:srgbClr val="898989"/>
              </a:solidFill>
            </a:endParaRPr>
          </a:p>
        </p:txBody>
      </p:sp>
    </p:spTree>
    <p:extLst>
      <p:ext uri="{BB962C8B-B14F-4D97-AF65-F5344CB8AC3E}">
        <p14:creationId xmlns:p14="http://schemas.microsoft.com/office/powerpoint/2010/main" val="864254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4. Wat is het totale budget van onze rekenkamer? </a:t>
            </a:r>
            <a:br>
              <a:rPr lang="nl-NL" dirty="0"/>
            </a:br>
            <a:endParaRPr lang="nl-NL" dirty="0"/>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i="1" dirty="0"/>
          </a:p>
          <a:p>
            <a:pPr marL="457200" indent="-457200" eaLnBrk="1" fontAlgn="auto" hangingPunct="1">
              <a:spcAft>
                <a:spcPts val="0"/>
              </a:spcAft>
              <a:buFont typeface="+mj-lt"/>
              <a:buAutoNum type="alphaLcPeriod"/>
              <a:defRPr/>
            </a:pPr>
            <a:r>
              <a:rPr lang="nl-NL" sz="2400" i="1" dirty="0"/>
              <a:t>{zie invulinstructie in opmerking onder de sheet}</a:t>
            </a:r>
            <a:br>
              <a:rPr lang="nl-NL" sz="2400" i="1" dirty="0"/>
            </a:br>
            <a:endParaRPr lang="nl-NL" sz="2400" i="1" dirty="0"/>
          </a:p>
          <a:p>
            <a:pPr marL="457200" indent="-457200" eaLnBrk="1" fontAlgn="auto" hangingPunct="1">
              <a:spcAft>
                <a:spcPts val="0"/>
              </a:spcAft>
              <a:buFont typeface="+mj-lt"/>
              <a:buAutoNum type="alphaLcPeriod"/>
              <a:defRPr/>
            </a:pPr>
            <a:r>
              <a:rPr lang="nl-NL" sz="2400" dirty="0"/>
              <a:t> </a:t>
            </a:r>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6</a:t>
            </a:fld>
            <a:endParaRPr lang="nl-NL" altLang="nl-NL">
              <a:solidFill>
                <a:srgbClr val="898989"/>
              </a:solidFill>
            </a:endParaRPr>
          </a:p>
        </p:txBody>
      </p:sp>
    </p:spTree>
    <p:extLst>
      <p:ext uri="{BB962C8B-B14F-4D97-AF65-F5344CB8AC3E}">
        <p14:creationId xmlns:p14="http://schemas.microsoft.com/office/powerpoint/2010/main" val="2415393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5. Wat is het gemiddelde rekenkamerbudget per inwoner in Nederland?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€ 0,95 </a:t>
            </a:r>
          </a:p>
          <a:p>
            <a:pPr marL="457200" indent="-457200" eaLnBrk="1" fontAlgn="auto" hangingPunct="1">
              <a:spcAft>
                <a:spcPts val="0"/>
              </a:spcAft>
              <a:buFont typeface="+mj-lt"/>
              <a:buAutoNum type="alphaLcPeriod"/>
              <a:defRPr/>
            </a:pPr>
            <a:r>
              <a:rPr lang="nl-NL" sz="2400" dirty="0"/>
              <a:t>€ 1,30</a:t>
            </a:r>
          </a:p>
          <a:p>
            <a:pPr marL="457200" indent="-457200" eaLnBrk="1" fontAlgn="auto" hangingPunct="1">
              <a:spcAft>
                <a:spcPts val="0"/>
              </a:spcAft>
              <a:buFont typeface="+mj-lt"/>
              <a:buAutoNum type="alphaLcPeriod"/>
              <a:defRPr/>
            </a:pPr>
            <a:r>
              <a:rPr lang="nl-NL" sz="2400" dirty="0"/>
              <a:t>€ 2,80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7</a:t>
            </a:fld>
            <a:endParaRPr lang="nl-NL" altLang="nl-NL">
              <a:solidFill>
                <a:srgbClr val="898989"/>
              </a:solidFill>
            </a:endParaRPr>
          </a:p>
        </p:txBody>
      </p:sp>
    </p:spTree>
    <p:extLst>
      <p:ext uri="{BB962C8B-B14F-4D97-AF65-F5344CB8AC3E}">
        <p14:creationId xmlns:p14="http://schemas.microsoft.com/office/powerpoint/2010/main" val="114832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6. Een raadslid moeten wonen in de gemeente waar hij/zij raadslid is. Geldt dat ook voor een rekenkamerlid?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sz="2400" dirty="0"/>
              <a:t>Nee</a:t>
            </a:r>
          </a:p>
          <a:p>
            <a:pPr marL="457200" indent="-457200" eaLnBrk="1" fontAlgn="auto" hangingPunct="1">
              <a:spcAft>
                <a:spcPts val="0"/>
              </a:spcAft>
              <a:buFont typeface="+mj-lt"/>
              <a:buAutoNum type="alphaLcPeriod"/>
              <a:defRPr/>
            </a:pPr>
            <a:r>
              <a:rPr lang="nl-NL" sz="2400" dirty="0"/>
              <a:t>Ja</a:t>
            </a:r>
          </a:p>
          <a:p>
            <a:pPr marL="457200" indent="-457200" eaLnBrk="1" fontAlgn="auto" hangingPunct="1">
              <a:spcAft>
                <a:spcPts val="0"/>
              </a:spcAft>
              <a:buFont typeface="+mj-lt"/>
              <a:buAutoNum type="alphaLcPeriod"/>
              <a:defRPr/>
            </a:pPr>
            <a:r>
              <a:rPr lang="nl-NL" sz="2400" dirty="0"/>
              <a:t>Dat geldt alleen voor de voorzitter van de rekenkamer </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8</a:t>
            </a:fld>
            <a:endParaRPr lang="nl-NL" altLang="nl-NL">
              <a:solidFill>
                <a:srgbClr val="898989"/>
              </a:solidFill>
            </a:endParaRPr>
          </a:p>
        </p:txBody>
      </p:sp>
    </p:spTree>
    <p:extLst>
      <p:ext uri="{BB962C8B-B14F-4D97-AF65-F5344CB8AC3E}">
        <p14:creationId xmlns:p14="http://schemas.microsoft.com/office/powerpoint/2010/main" val="1932107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7. Hoeveel inwoners heeft onze gemeente?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endParaRPr lang="nl-NL" sz="2400" dirty="0"/>
          </a:p>
          <a:p>
            <a:pPr marL="457200" indent="-457200" eaLnBrk="1" fontAlgn="auto" hangingPunct="1">
              <a:spcAft>
                <a:spcPts val="0"/>
              </a:spcAft>
              <a:buFont typeface="+mj-lt"/>
              <a:buAutoNum type="alphaLcPeriod"/>
              <a:defRPr/>
            </a:pPr>
            <a:r>
              <a:rPr lang="nl-NL" dirty="0"/>
              <a:t>{</a:t>
            </a:r>
            <a:r>
              <a:rPr lang="nl-NL" i="1" dirty="0"/>
              <a:t>vul in werkelijke aantal inwoners, afgerond in duizendtallen</a:t>
            </a:r>
            <a:r>
              <a:rPr lang="nl-NL" dirty="0"/>
              <a:t>}</a:t>
            </a:r>
            <a:br>
              <a:rPr lang="nl-NL" dirty="0"/>
            </a:br>
            <a:endParaRPr lang="nl-NL" dirty="0"/>
          </a:p>
          <a:p>
            <a:pPr marL="457200" indent="-457200" eaLnBrk="1" fontAlgn="auto" hangingPunct="1">
              <a:spcAft>
                <a:spcPts val="0"/>
              </a:spcAft>
              <a:buFont typeface="+mj-lt"/>
              <a:buAutoNum type="alphaLcPeriod"/>
              <a:defRPr/>
            </a:pPr>
            <a:r>
              <a:rPr lang="nl-NL" dirty="0"/>
              <a:t>{</a:t>
            </a:r>
            <a:r>
              <a:rPr lang="nl-NL" i="1" dirty="0"/>
              <a:t>120% van werkelijke aantal, afgerond in duizendtallen}</a:t>
            </a:r>
            <a:endParaRPr lang="nl-NL" dirty="0"/>
          </a:p>
          <a:p>
            <a:pPr marL="457200" indent="-457200" eaLnBrk="1" fontAlgn="auto" hangingPunct="1">
              <a:spcAft>
                <a:spcPts val="0"/>
              </a:spcAft>
              <a:buFont typeface="+mj-lt"/>
              <a:buAutoNum type="alphaLcPeriod"/>
              <a:defRPr/>
            </a:pPr>
            <a:endParaRPr lang="nl-NL" dirty="0"/>
          </a:p>
          <a:p>
            <a:pPr marL="457200" indent="-457200" eaLnBrk="1" fontAlgn="auto" hangingPunct="1">
              <a:spcAft>
                <a:spcPts val="0"/>
              </a:spcAft>
              <a:buFont typeface="+mj-lt"/>
              <a:buAutoNum type="alphaLcPeriod"/>
              <a:defRPr/>
            </a:pPr>
            <a:r>
              <a:rPr lang="nl-NL" dirty="0"/>
              <a:t>{</a:t>
            </a:r>
            <a:r>
              <a:rPr lang="nl-NL" i="1" dirty="0"/>
              <a:t>140% van werkelijke aantal, afgerond in duizendtallen}</a:t>
            </a: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9</a:t>
            </a:fld>
            <a:endParaRPr lang="nl-NL" altLang="nl-NL">
              <a:solidFill>
                <a:srgbClr val="898989"/>
              </a:solidFill>
            </a:endParaRPr>
          </a:p>
        </p:txBody>
      </p:sp>
    </p:spTree>
    <p:extLst>
      <p:ext uri="{BB962C8B-B14F-4D97-AF65-F5344CB8AC3E}">
        <p14:creationId xmlns:p14="http://schemas.microsoft.com/office/powerpoint/2010/main" val="122396845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718</TotalTime>
  <Words>1241</Words>
  <Application>Microsoft Macintosh PowerPoint</Application>
  <PresentationFormat>Diavoorstelling (4:3)</PresentationFormat>
  <Paragraphs>188</Paragraphs>
  <Slides>19</Slides>
  <Notes>18</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19</vt:i4>
      </vt:variant>
    </vt:vector>
  </HeadingPairs>
  <TitlesOfParts>
    <vt:vector size="23" baseType="lpstr">
      <vt:lpstr>Arial</vt:lpstr>
      <vt:lpstr>Calibri</vt:lpstr>
      <vt:lpstr>Calibri Light</vt:lpstr>
      <vt:lpstr>Kantoorthema</vt:lpstr>
      <vt:lpstr>Presentatie Kennisquiz</vt:lpstr>
      <vt:lpstr>Weet je wat?</vt:lpstr>
      <vt:lpstr>Wat is geen gebruikelijke functie-eis in vacatures voor een rekenkamerlid?</vt:lpstr>
      <vt:lpstr>2. Wat staat er over rekenkamers in de gemeentewet? </vt:lpstr>
      <vt:lpstr>3. Hoeveel leden heeft onze rekenkamer (inclusief secretaris)? </vt:lpstr>
      <vt:lpstr>4. Wat is het totale budget van onze rekenkamer?  </vt:lpstr>
      <vt:lpstr>5. Wat is het gemiddelde rekenkamerbudget per inwoner in Nederland? </vt:lpstr>
      <vt:lpstr>6. Een raadslid moeten wonen in de gemeente waar hij/zij raadslid is. Geldt dat ook voor een rekenkamerlid? </vt:lpstr>
      <vt:lpstr>7. Hoeveel inwoners heeft onze gemeente? </vt:lpstr>
      <vt:lpstr>8. Hoeveel fracties heeft de raad?</vt:lpstr>
      <vt:lpstr>9. Wat is waar?</vt:lpstr>
      <vt:lpstr>10. Rekenkamers bevelen vaak aan dat het beleid SMART-er moet. Waar staat de A in SMART voor? </vt:lpstr>
      <vt:lpstr>11. Hoe heet de landelijke vereniging van rekenkamers? </vt:lpstr>
      <vt:lpstr>12. Welk onderwerp heeft onze rekenkamer nog nooit onderzocht? </vt:lpstr>
      <vt:lpstr>13. Hoe lang heeft onze gemeente al een rekenkamer? </vt:lpstr>
      <vt:lpstr>14. Wanneer werden rekenkamers verplicht voor Nederlandse gemeenten? </vt:lpstr>
      <vt:lpstr>15. Wat is de hobby van de raadsvoorzitter? </vt:lpstr>
      <vt:lpstr>Wie heeft gewonnen…?</vt:lpstr>
      <vt:lpstr>Gelijkspel?  Dan hierbij een benaderingsvraag…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Kop voor presentatie</dc:title>
  <dc:creator>Nicole Willemse</dc:creator>
  <cp:lastModifiedBy>Vincent van Stipdonk</cp:lastModifiedBy>
  <cp:revision>117</cp:revision>
  <dcterms:created xsi:type="dcterms:W3CDTF">2014-03-20T19:56:30Z</dcterms:created>
  <dcterms:modified xsi:type="dcterms:W3CDTF">2025-06-30T14:40:07Z</dcterms:modified>
</cp:coreProperties>
</file>