
<file path=[Content_Types].xml><?xml version="1.0" encoding="utf-8"?>
<Types xmlns="http://schemas.openxmlformats.org/package/2006/content-types">
  <Default Extension="emf" ContentType="image/x-emf"/>
  <Default Extension="jp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686336AF" w14:textId="3A9AE75D" w:rsidR="00EB2330" w:rsidRPr="00C566EA" w:rsidRDefault="00C566EA">
      <w:pPr>
        <w:rPr>
          <w:sz w:val="28"/>
          <w:szCs w:val="28"/>
        </w:rPr>
      </w:pPr>
      <w:r w:rsidRPr="00C566EA">
        <w:rPr>
          <w:noProof/>
          <w:sz w:val="28"/>
          <w:szCs w:val="28"/>
        </w:rPr>
        <w:drawing>
          <wp:anchor distT="0" distB="0" distL="114300" distR="114300" simplePos="0" relativeHeight="251658241" behindDoc="1" locked="0" layoutInCell="1" allowOverlap="1" wp14:anchorId="55B3B44B" wp14:editId="4516F169">
            <wp:simplePos x="0" y="0"/>
            <wp:positionH relativeFrom="column">
              <wp:posOffset>4340225</wp:posOffset>
            </wp:positionH>
            <wp:positionV relativeFrom="paragraph">
              <wp:posOffset>317</wp:posOffset>
            </wp:positionV>
            <wp:extent cx="2076450" cy="504825"/>
            <wp:effectExtent l="0" t="0" r="6350" b="3175"/>
            <wp:wrapTight wrapText="bothSides">
              <wp:wrapPolygon edited="0">
                <wp:start x="19420" y="0"/>
                <wp:lineTo x="17571" y="8694"/>
                <wp:lineTo x="0" y="10868"/>
                <wp:lineTo x="0" y="20106"/>
                <wp:lineTo x="18231" y="21192"/>
                <wp:lineTo x="19420" y="21192"/>
                <wp:lineTo x="21534" y="7608"/>
                <wp:lineTo x="21534" y="543"/>
                <wp:lineTo x="20345" y="0"/>
                <wp:lineTo x="19420" y="0"/>
              </wp:wrapPolygon>
            </wp:wrapTight>
            <wp:docPr id="836621391" name="Afbeelding 1" descr="Afbeelding met Graphics, grafische vormgeving, ontwerp&#10;&#10;Automatisch gegenereerde beschrijv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83279782" name="Afbeelding 1" descr="Afbeelding met Graphics, grafische vormgeving, ontwerp&#10;&#10;Automatisch gegenereerde beschrijving"/>
                    <pic:cNvPicPr/>
                  </pic:nvPicPr>
                  <pic:blipFill>
                    <a:blip r:embed="rId12" cstate="print">
                      <a:extLst>
                        <a:ext uri="{28A0092B-C50C-407E-A947-70E740481C1C}">
                          <a14:useLocalDpi xmlns:a14="http://schemas.microsoft.com/office/drawing/2010/main" val="0"/>
                        </a:ext>
                      </a:extLst>
                    </a:blip>
                    <a:stretch>
                      <a:fillRect/>
                    </a:stretch>
                  </pic:blipFill>
                  <pic:spPr>
                    <a:xfrm>
                      <a:off x="0" y="0"/>
                      <a:ext cx="2076450" cy="504825"/>
                    </a:xfrm>
                    <a:prstGeom prst="rect">
                      <a:avLst/>
                    </a:prstGeom>
                  </pic:spPr>
                </pic:pic>
              </a:graphicData>
            </a:graphic>
            <wp14:sizeRelH relativeFrom="page">
              <wp14:pctWidth>0</wp14:pctWidth>
            </wp14:sizeRelH>
            <wp14:sizeRelV relativeFrom="page">
              <wp14:pctHeight>0</wp14:pctHeight>
            </wp14:sizeRelV>
          </wp:anchor>
        </w:drawing>
      </w:r>
      <w:r w:rsidRPr="00C566EA">
        <w:rPr>
          <w:rFonts w:ascii="Poppins Light" w:hAnsi="Poppins Light"/>
          <w:bCs/>
          <w:spacing w:val="15"/>
          <w:sz w:val="28"/>
          <w:szCs w:val="28"/>
        </w:rPr>
        <w:t>Rekenkamer Rijswijk</w:t>
      </w:r>
      <w:r w:rsidRPr="00C566EA">
        <w:rPr>
          <w:sz w:val="28"/>
          <w:szCs w:val="28"/>
        </w:rPr>
        <w:t xml:space="preserve"> </w:t>
      </w:r>
    </w:p>
    <w:p w14:paraId="4135C98A" w14:textId="317023F5" w:rsidR="00EB2330" w:rsidRPr="00EB73C8" w:rsidRDefault="001C43B9" w:rsidP="00177B83">
      <w:pPr>
        <w:pStyle w:val="Titel"/>
        <w:jc w:val="left"/>
        <w:rPr>
          <w:sz w:val="20"/>
          <w:szCs w:val="20"/>
        </w:rPr>
      </w:pPr>
      <w:r>
        <w:rPr>
          <w:sz w:val="48"/>
          <w:szCs w:val="48"/>
        </w:rPr>
        <w:t>Opvolgings</w:t>
      </w:r>
      <w:r w:rsidR="008A4838">
        <w:rPr>
          <w:sz w:val="48"/>
          <w:szCs w:val="48"/>
        </w:rPr>
        <w:t xml:space="preserve">onderzoek </w:t>
      </w:r>
      <w:r>
        <w:rPr>
          <w:sz w:val="48"/>
          <w:szCs w:val="48"/>
        </w:rPr>
        <w:t>beheersing</w:t>
      </w:r>
      <w:r w:rsidR="00177B83">
        <w:rPr>
          <w:sz w:val="48"/>
          <w:szCs w:val="48"/>
        </w:rPr>
        <w:t xml:space="preserve"> </w:t>
      </w:r>
      <w:r w:rsidR="002C0CB2" w:rsidRPr="002C0CB2">
        <w:rPr>
          <w:sz w:val="48"/>
          <w:szCs w:val="48"/>
        </w:rPr>
        <w:t xml:space="preserve">grote projecten </w:t>
      </w:r>
      <w:r w:rsidR="00177B83">
        <w:rPr>
          <w:sz w:val="48"/>
          <w:szCs w:val="48"/>
        </w:rPr>
        <w:t xml:space="preserve"> </w:t>
      </w:r>
    </w:p>
    <w:p w14:paraId="5E9239A1" w14:textId="508E9670" w:rsidR="003A05DC" w:rsidRDefault="00EB2330" w:rsidP="00753274">
      <w:pPr>
        <w:pStyle w:val="Ondertitel"/>
      </w:pPr>
      <w:r>
        <w:rPr>
          <w:noProof/>
        </w:rPr>
        <w:drawing>
          <wp:anchor distT="0" distB="0" distL="114300" distR="114300" simplePos="0" relativeHeight="251658240" behindDoc="1" locked="0" layoutInCell="1" allowOverlap="1" wp14:anchorId="73B67DD4" wp14:editId="39E0163F">
            <wp:simplePos x="0" y="0"/>
            <wp:positionH relativeFrom="page">
              <wp:align>left</wp:align>
            </wp:positionH>
            <wp:positionV relativeFrom="paragraph">
              <wp:posOffset>781685</wp:posOffset>
            </wp:positionV>
            <wp:extent cx="10046970" cy="6715125"/>
            <wp:effectExtent l="0" t="0" r="0" b="9525"/>
            <wp:wrapTight wrapText="bothSides">
              <wp:wrapPolygon edited="0">
                <wp:start x="0" y="0"/>
                <wp:lineTo x="0" y="21569"/>
                <wp:lineTo x="21543" y="21569"/>
                <wp:lineTo x="21543" y="0"/>
                <wp:lineTo x="0" y="0"/>
              </wp:wrapPolygon>
            </wp:wrapTight>
            <wp:docPr id="1142807186" name="Afbeelding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42807186" name="Afbeelding 2"/>
                    <pic:cNvPicPr/>
                  </pic:nvPicPr>
                  <pic:blipFill>
                    <a:blip r:embed="rId13">
                      <a:extLst>
                        <a:ext uri="{28A0092B-C50C-407E-A947-70E740481C1C}">
                          <a14:useLocalDpi xmlns:a14="http://schemas.microsoft.com/office/drawing/2010/main" val="0"/>
                        </a:ext>
                      </a:extLst>
                    </a:blip>
                    <a:stretch>
                      <a:fillRect/>
                    </a:stretch>
                  </pic:blipFill>
                  <pic:spPr>
                    <a:xfrm>
                      <a:off x="0" y="0"/>
                      <a:ext cx="10046970" cy="6715125"/>
                    </a:xfrm>
                    <a:prstGeom prst="rect">
                      <a:avLst/>
                    </a:prstGeom>
                  </pic:spPr>
                </pic:pic>
              </a:graphicData>
            </a:graphic>
            <wp14:sizeRelH relativeFrom="page">
              <wp14:pctWidth>0</wp14:pctWidth>
            </wp14:sizeRelH>
            <wp14:sizeRelV relativeFrom="page">
              <wp14:pctHeight>0</wp14:pctHeight>
            </wp14:sizeRelV>
          </wp:anchor>
        </w:drawing>
      </w:r>
      <w:r w:rsidR="00770EBF">
        <w:t>Eindr</w:t>
      </w:r>
      <w:r w:rsidR="000E122C">
        <w:t>apport</w:t>
      </w:r>
      <w:r w:rsidR="00ED17D5">
        <w:t xml:space="preserve"> </w:t>
      </w:r>
    </w:p>
    <w:p w14:paraId="30BBB8DC" w14:textId="1274901F" w:rsidR="003A05DC" w:rsidRDefault="009A139E" w:rsidP="003A05DC">
      <w:r>
        <w:t>17</w:t>
      </w:r>
      <w:r w:rsidR="006741B8">
        <w:t xml:space="preserve"> </w:t>
      </w:r>
      <w:r>
        <w:t>maart</w:t>
      </w:r>
      <w:r w:rsidR="003A05DC" w:rsidRPr="00ED17D5">
        <w:t xml:space="preserve"> 2025 </w:t>
      </w:r>
      <w:r w:rsidR="00E537EB">
        <w:t xml:space="preserve">| </w:t>
      </w:r>
      <w:r w:rsidR="003A05DC">
        <w:t>Victor Eiff, Matthias Blankesteijn en Anna Tersteeg | KokxDeVoogd</w:t>
      </w:r>
    </w:p>
    <w:sdt>
      <w:sdtPr>
        <w:rPr>
          <w:rFonts w:eastAsiaTheme="minorEastAsia" w:cstheme="minorBidi"/>
          <w:b w:val="0"/>
          <w:bCs w:val="0"/>
          <w:color w:val="10162B"/>
          <w:kern w:val="2"/>
          <w:sz w:val="22"/>
          <w:szCs w:val="22"/>
          <w:lang w:eastAsia="en-US"/>
          <w14:ligatures w14:val="standardContextual"/>
        </w:rPr>
        <w:id w:val="313835463"/>
        <w:docPartObj>
          <w:docPartGallery w:val="Table of Contents"/>
          <w:docPartUnique/>
        </w:docPartObj>
      </w:sdtPr>
      <w:sdtEndPr>
        <w:rPr>
          <w:noProof/>
        </w:rPr>
      </w:sdtEndPr>
      <w:sdtContent>
        <w:p w14:paraId="519F4BE5" w14:textId="77777777" w:rsidR="00753274" w:rsidRDefault="00753274">
          <w:pPr>
            <w:pStyle w:val="Kopvaninhoudsopgave"/>
          </w:pPr>
          <w:r>
            <w:t>Inhoudsopgave</w:t>
          </w:r>
        </w:p>
        <w:p w14:paraId="55BC0B27" w14:textId="4C81188E" w:rsidR="002C3283" w:rsidRDefault="00753274">
          <w:pPr>
            <w:pStyle w:val="Inhopg1"/>
            <w:tabs>
              <w:tab w:val="right" w:leader="dot" w:pos="9056"/>
            </w:tabs>
            <w:rPr>
              <w:rFonts w:eastAsiaTheme="minorEastAsia"/>
              <w:b w:val="0"/>
              <w:bCs w:val="0"/>
              <w:noProof/>
              <w:color w:val="auto"/>
              <w:sz w:val="24"/>
              <w:szCs w:val="24"/>
              <w:lang w:eastAsia="nl-NL"/>
            </w:rPr>
          </w:pPr>
          <w:r>
            <w:rPr>
              <w:b w:val="0"/>
              <w:bCs w:val="0"/>
            </w:rPr>
            <w:fldChar w:fldCharType="begin"/>
          </w:r>
          <w:r>
            <w:instrText>TOC \o "1-3" \h \z \u</w:instrText>
          </w:r>
          <w:r>
            <w:rPr>
              <w:b w:val="0"/>
              <w:bCs w:val="0"/>
            </w:rPr>
            <w:fldChar w:fldCharType="separate"/>
          </w:r>
          <w:hyperlink w:anchor="_Toc193118768" w:history="1">
            <w:r w:rsidR="002C3283" w:rsidRPr="00363E50">
              <w:rPr>
                <w:rStyle w:val="Hyperlink"/>
                <w:noProof/>
              </w:rPr>
              <w:t>Bestuurlijke nota</w:t>
            </w:r>
            <w:r w:rsidR="002C3283">
              <w:rPr>
                <w:noProof/>
                <w:webHidden/>
              </w:rPr>
              <w:tab/>
            </w:r>
            <w:r w:rsidR="002C3283">
              <w:rPr>
                <w:noProof/>
                <w:webHidden/>
              </w:rPr>
              <w:fldChar w:fldCharType="begin"/>
            </w:r>
            <w:r w:rsidR="002C3283">
              <w:rPr>
                <w:noProof/>
                <w:webHidden/>
              </w:rPr>
              <w:instrText xml:space="preserve"> PAGEREF _Toc193118768 \h </w:instrText>
            </w:r>
            <w:r w:rsidR="002C3283">
              <w:rPr>
                <w:noProof/>
                <w:webHidden/>
              </w:rPr>
            </w:r>
            <w:r w:rsidR="002C3283">
              <w:rPr>
                <w:noProof/>
                <w:webHidden/>
              </w:rPr>
              <w:fldChar w:fldCharType="separate"/>
            </w:r>
            <w:r w:rsidR="00C32FD2">
              <w:rPr>
                <w:noProof/>
                <w:webHidden/>
              </w:rPr>
              <w:t>3</w:t>
            </w:r>
            <w:r w:rsidR="002C3283">
              <w:rPr>
                <w:noProof/>
                <w:webHidden/>
              </w:rPr>
              <w:fldChar w:fldCharType="end"/>
            </w:r>
          </w:hyperlink>
        </w:p>
        <w:p w14:paraId="2A04AB17" w14:textId="1F5D536F" w:rsidR="002C3283" w:rsidRDefault="00DF7B81">
          <w:pPr>
            <w:pStyle w:val="Inhopg1"/>
            <w:tabs>
              <w:tab w:val="right" w:leader="dot" w:pos="9056"/>
            </w:tabs>
            <w:rPr>
              <w:rFonts w:eastAsiaTheme="minorEastAsia"/>
              <w:b w:val="0"/>
              <w:bCs w:val="0"/>
              <w:noProof/>
              <w:color w:val="auto"/>
              <w:sz w:val="24"/>
              <w:szCs w:val="24"/>
              <w:lang w:eastAsia="nl-NL"/>
            </w:rPr>
          </w:pPr>
          <w:hyperlink w:anchor="_Toc193118769" w:history="1">
            <w:r w:rsidR="002C3283" w:rsidRPr="00363E50">
              <w:rPr>
                <w:rStyle w:val="Hyperlink"/>
                <w:noProof/>
              </w:rPr>
              <w:t>Nota van bevindingen</w:t>
            </w:r>
            <w:r w:rsidR="002C3283">
              <w:rPr>
                <w:noProof/>
                <w:webHidden/>
              </w:rPr>
              <w:tab/>
            </w:r>
            <w:r w:rsidR="002C3283">
              <w:rPr>
                <w:noProof/>
                <w:webHidden/>
              </w:rPr>
              <w:fldChar w:fldCharType="begin"/>
            </w:r>
            <w:r w:rsidR="002C3283">
              <w:rPr>
                <w:noProof/>
                <w:webHidden/>
              </w:rPr>
              <w:instrText xml:space="preserve"> PAGEREF _Toc193118769 \h </w:instrText>
            </w:r>
            <w:r w:rsidR="002C3283">
              <w:rPr>
                <w:noProof/>
                <w:webHidden/>
              </w:rPr>
            </w:r>
            <w:r w:rsidR="002C3283">
              <w:rPr>
                <w:noProof/>
                <w:webHidden/>
              </w:rPr>
              <w:fldChar w:fldCharType="separate"/>
            </w:r>
            <w:r w:rsidR="00C32FD2">
              <w:rPr>
                <w:noProof/>
                <w:webHidden/>
              </w:rPr>
              <w:t>8</w:t>
            </w:r>
            <w:r w:rsidR="002C3283">
              <w:rPr>
                <w:noProof/>
                <w:webHidden/>
              </w:rPr>
              <w:fldChar w:fldCharType="end"/>
            </w:r>
          </w:hyperlink>
        </w:p>
        <w:p w14:paraId="1024559E" w14:textId="479C00FE" w:rsidR="002C3283" w:rsidRDefault="00DF7B81">
          <w:pPr>
            <w:pStyle w:val="Inhopg1"/>
            <w:tabs>
              <w:tab w:val="left" w:pos="440"/>
              <w:tab w:val="right" w:leader="dot" w:pos="9056"/>
            </w:tabs>
            <w:rPr>
              <w:rFonts w:eastAsiaTheme="minorEastAsia"/>
              <w:b w:val="0"/>
              <w:bCs w:val="0"/>
              <w:noProof/>
              <w:color w:val="auto"/>
              <w:sz w:val="24"/>
              <w:szCs w:val="24"/>
              <w:lang w:eastAsia="nl-NL"/>
            </w:rPr>
          </w:pPr>
          <w:hyperlink w:anchor="_Toc193118770" w:history="1">
            <w:r w:rsidR="002C3283" w:rsidRPr="00363E50">
              <w:rPr>
                <w:rStyle w:val="Hyperlink"/>
                <w:noProof/>
              </w:rPr>
              <w:t>1.</w:t>
            </w:r>
            <w:r w:rsidR="002C3283">
              <w:rPr>
                <w:rFonts w:eastAsiaTheme="minorEastAsia"/>
                <w:b w:val="0"/>
                <w:bCs w:val="0"/>
                <w:noProof/>
                <w:color w:val="auto"/>
                <w:sz w:val="24"/>
                <w:szCs w:val="24"/>
                <w:lang w:eastAsia="nl-NL"/>
              </w:rPr>
              <w:tab/>
            </w:r>
            <w:r w:rsidR="002C3283" w:rsidRPr="00363E50">
              <w:rPr>
                <w:rStyle w:val="Hyperlink"/>
                <w:noProof/>
              </w:rPr>
              <w:t>Inleiding</w:t>
            </w:r>
            <w:r w:rsidR="002C3283">
              <w:rPr>
                <w:noProof/>
                <w:webHidden/>
              </w:rPr>
              <w:tab/>
            </w:r>
            <w:r w:rsidR="002C3283">
              <w:rPr>
                <w:noProof/>
                <w:webHidden/>
              </w:rPr>
              <w:fldChar w:fldCharType="begin"/>
            </w:r>
            <w:r w:rsidR="002C3283">
              <w:rPr>
                <w:noProof/>
                <w:webHidden/>
              </w:rPr>
              <w:instrText xml:space="preserve"> PAGEREF _Toc193118770 \h </w:instrText>
            </w:r>
            <w:r w:rsidR="002C3283">
              <w:rPr>
                <w:noProof/>
                <w:webHidden/>
              </w:rPr>
            </w:r>
            <w:r w:rsidR="002C3283">
              <w:rPr>
                <w:noProof/>
                <w:webHidden/>
              </w:rPr>
              <w:fldChar w:fldCharType="separate"/>
            </w:r>
            <w:r w:rsidR="00C32FD2">
              <w:rPr>
                <w:noProof/>
                <w:webHidden/>
              </w:rPr>
              <w:t>8</w:t>
            </w:r>
            <w:r w:rsidR="002C3283">
              <w:rPr>
                <w:noProof/>
                <w:webHidden/>
              </w:rPr>
              <w:fldChar w:fldCharType="end"/>
            </w:r>
          </w:hyperlink>
        </w:p>
        <w:p w14:paraId="5CF55415" w14:textId="6FD996F0" w:rsidR="002C3283" w:rsidRDefault="00DF7B81">
          <w:pPr>
            <w:pStyle w:val="Inhopg2"/>
            <w:tabs>
              <w:tab w:val="right" w:leader="dot" w:pos="9056"/>
            </w:tabs>
            <w:rPr>
              <w:rFonts w:eastAsiaTheme="minorEastAsia"/>
              <w:i w:val="0"/>
              <w:iCs w:val="0"/>
              <w:noProof/>
              <w:color w:val="auto"/>
              <w:sz w:val="24"/>
              <w:szCs w:val="24"/>
              <w:lang w:eastAsia="nl-NL"/>
            </w:rPr>
          </w:pPr>
          <w:hyperlink w:anchor="_Toc193118771" w:history="1">
            <w:r w:rsidR="002C3283" w:rsidRPr="00363E50">
              <w:rPr>
                <w:rStyle w:val="Hyperlink"/>
                <w:rFonts w:eastAsia="Source Sans Pro"/>
                <w:noProof/>
              </w:rPr>
              <w:t>1.1 Aanleiding</w:t>
            </w:r>
            <w:r w:rsidR="002C3283">
              <w:rPr>
                <w:noProof/>
                <w:webHidden/>
              </w:rPr>
              <w:tab/>
            </w:r>
            <w:r w:rsidR="002C3283">
              <w:rPr>
                <w:noProof/>
                <w:webHidden/>
              </w:rPr>
              <w:fldChar w:fldCharType="begin"/>
            </w:r>
            <w:r w:rsidR="002C3283">
              <w:rPr>
                <w:noProof/>
                <w:webHidden/>
              </w:rPr>
              <w:instrText xml:space="preserve"> PAGEREF _Toc193118771 \h </w:instrText>
            </w:r>
            <w:r w:rsidR="002C3283">
              <w:rPr>
                <w:noProof/>
                <w:webHidden/>
              </w:rPr>
            </w:r>
            <w:r w:rsidR="002C3283">
              <w:rPr>
                <w:noProof/>
                <w:webHidden/>
              </w:rPr>
              <w:fldChar w:fldCharType="separate"/>
            </w:r>
            <w:r w:rsidR="00C32FD2">
              <w:rPr>
                <w:noProof/>
                <w:webHidden/>
              </w:rPr>
              <w:t>8</w:t>
            </w:r>
            <w:r w:rsidR="002C3283">
              <w:rPr>
                <w:noProof/>
                <w:webHidden/>
              </w:rPr>
              <w:fldChar w:fldCharType="end"/>
            </w:r>
          </w:hyperlink>
        </w:p>
        <w:p w14:paraId="4AA7809F" w14:textId="1F97757D" w:rsidR="002C3283" w:rsidRDefault="00DF7B81">
          <w:pPr>
            <w:pStyle w:val="Inhopg2"/>
            <w:tabs>
              <w:tab w:val="right" w:leader="dot" w:pos="9056"/>
            </w:tabs>
            <w:rPr>
              <w:rFonts w:eastAsiaTheme="minorEastAsia"/>
              <w:i w:val="0"/>
              <w:iCs w:val="0"/>
              <w:noProof/>
              <w:color w:val="auto"/>
              <w:sz w:val="24"/>
              <w:szCs w:val="24"/>
              <w:lang w:eastAsia="nl-NL"/>
            </w:rPr>
          </w:pPr>
          <w:hyperlink w:anchor="_Toc193118772" w:history="1">
            <w:r w:rsidR="002C3283" w:rsidRPr="00363E50">
              <w:rPr>
                <w:rStyle w:val="Hyperlink"/>
                <w:rFonts w:eastAsia="Source Sans Pro"/>
                <w:noProof/>
              </w:rPr>
              <w:t>1.2 De onderzoeksvraag</w:t>
            </w:r>
            <w:r w:rsidR="002C3283">
              <w:rPr>
                <w:noProof/>
                <w:webHidden/>
              </w:rPr>
              <w:tab/>
            </w:r>
            <w:r w:rsidR="002C3283">
              <w:rPr>
                <w:noProof/>
                <w:webHidden/>
              </w:rPr>
              <w:fldChar w:fldCharType="begin"/>
            </w:r>
            <w:r w:rsidR="002C3283">
              <w:rPr>
                <w:noProof/>
                <w:webHidden/>
              </w:rPr>
              <w:instrText xml:space="preserve"> PAGEREF _Toc193118772 \h </w:instrText>
            </w:r>
            <w:r w:rsidR="002C3283">
              <w:rPr>
                <w:noProof/>
                <w:webHidden/>
              </w:rPr>
            </w:r>
            <w:r w:rsidR="002C3283">
              <w:rPr>
                <w:noProof/>
                <w:webHidden/>
              </w:rPr>
              <w:fldChar w:fldCharType="separate"/>
            </w:r>
            <w:r w:rsidR="00C32FD2">
              <w:rPr>
                <w:noProof/>
                <w:webHidden/>
              </w:rPr>
              <w:t>9</w:t>
            </w:r>
            <w:r w:rsidR="002C3283">
              <w:rPr>
                <w:noProof/>
                <w:webHidden/>
              </w:rPr>
              <w:fldChar w:fldCharType="end"/>
            </w:r>
          </w:hyperlink>
        </w:p>
        <w:p w14:paraId="16FE292F" w14:textId="0DC32067" w:rsidR="002C3283" w:rsidRDefault="00DF7B81">
          <w:pPr>
            <w:pStyle w:val="Inhopg2"/>
            <w:tabs>
              <w:tab w:val="right" w:leader="dot" w:pos="9056"/>
            </w:tabs>
            <w:rPr>
              <w:rFonts w:eastAsiaTheme="minorEastAsia"/>
              <w:i w:val="0"/>
              <w:iCs w:val="0"/>
              <w:noProof/>
              <w:color w:val="auto"/>
              <w:sz w:val="24"/>
              <w:szCs w:val="24"/>
              <w:lang w:eastAsia="nl-NL"/>
            </w:rPr>
          </w:pPr>
          <w:hyperlink w:anchor="_Toc193118773" w:history="1">
            <w:r w:rsidR="002C3283" w:rsidRPr="00363E50">
              <w:rPr>
                <w:rStyle w:val="Hyperlink"/>
                <w:rFonts w:eastAsia="Source Sans Pro"/>
                <w:noProof/>
              </w:rPr>
              <w:t>1.3 Het normenkader</w:t>
            </w:r>
            <w:r w:rsidR="002C3283">
              <w:rPr>
                <w:noProof/>
                <w:webHidden/>
              </w:rPr>
              <w:tab/>
            </w:r>
            <w:r w:rsidR="002C3283">
              <w:rPr>
                <w:noProof/>
                <w:webHidden/>
              </w:rPr>
              <w:fldChar w:fldCharType="begin"/>
            </w:r>
            <w:r w:rsidR="002C3283">
              <w:rPr>
                <w:noProof/>
                <w:webHidden/>
              </w:rPr>
              <w:instrText xml:space="preserve"> PAGEREF _Toc193118773 \h </w:instrText>
            </w:r>
            <w:r w:rsidR="002C3283">
              <w:rPr>
                <w:noProof/>
                <w:webHidden/>
              </w:rPr>
            </w:r>
            <w:r w:rsidR="002C3283">
              <w:rPr>
                <w:noProof/>
                <w:webHidden/>
              </w:rPr>
              <w:fldChar w:fldCharType="separate"/>
            </w:r>
            <w:r w:rsidR="00C32FD2">
              <w:rPr>
                <w:noProof/>
                <w:webHidden/>
              </w:rPr>
              <w:t>10</w:t>
            </w:r>
            <w:r w:rsidR="002C3283">
              <w:rPr>
                <w:noProof/>
                <w:webHidden/>
              </w:rPr>
              <w:fldChar w:fldCharType="end"/>
            </w:r>
          </w:hyperlink>
        </w:p>
        <w:p w14:paraId="2F7EA640" w14:textId="5F24F2E7" w:rsidR="002C3283" w:rsidRDefault="00DF7B81">
          <w:pPr>
            <w:pStyle w:val="Inhopg2"/>
            <w:tabs>
              <w:tab w:val="right" w:leader="dot" w:pos="9056"/>
            </w:tabs>
            <w:rPr>
              <w:rFonts w:eastAsiaTheme="minorEastAsia"/>
              <w:i w:val="0"/>
              <w:iCs w:val="0"/>
              <w:noProof/>
              <w:color w:val="auto"/>
              <w:sz w:val="24"/>
              <w:szCs w:val="24"/>
              <w:lang w:eastAsia="nl-NL"/>
            </w:rPr>
          </w:pPr>
          <w:hyperlink w:anchor="_Toc193118774" w:history="1">
            <w:r w:rsidR="002C3283" w:rsidRPr="00363E50">
              <w:rPr>
                <w:rStyle w:val="Hyperlink"/>
                <w:rFonts w:eastAsia="Source Sans Pro"/>
                <w:noProof/>
              </w:rPr>
              <w:t>1.4 De aanpak</w:t>
            </w:r>
            <w:r w:rsidR="002C3283">
              <w:rPr>
                <w:noProof/>
                <w:webHidden/>
              </w:rPr>
              <w:tab/>
            </w:r>
            <w:r w:rsidR="002C3283">
              <w:rPr>
                <w:noProof/>
                <w:webHidden/>
              </w:rPr>
              <w:fldChar w:fldCharType="begin"/>
            </w:r>
            <w:r w:rsidR="002C3283">
              <w:rPr>
                <w:noProof/>
                <w:webHidden/>
              </w:rPr>
              <w:instrText xml:space="preserve"> PAGEREF _Toc193118774 \h </w:instrText>
            </w:r>
            <w:r w:rsidR="002C3283">
              <w:rPr>
                <w:noProof/>
                <w:webHidden/>
              </w:rPr>
            </w:r>
            <w:r w:rsidR="002C3283">
              <w:rPr>
                <w:noProof/>
                <w:webHidden/>
              </w:rPr>
              <w:fldChar w:fldCharType="separate"/>
            </w:r>
            <w:r w:rsidR="00C32FD2">
              <w:rPr>
                <w:noProof/>
                <w:webHidden/>
              </w:rPr>
              <w:t>13</w:t>
            </w:r>
            <w:r w:rsidR="002C3283">
              <w:rPr>
                <w:noProof/>
                <w:webHidden/>
              </w:rPr>
              <w:fldChar w:fldCharType="end"/>
            </w:r>
          </w:hyperlink>
        </w:p>
        <w:p w14:paraId="28BCA53E" w14:textId="13DD11B0" w:rsidR="002C3283" w:rsidRDefault="00DF7B81">
          <w:pPr>
            <w:pStyle w:val="Inhopg2"/>
            <w:tabs>
              <w:tab w:val="right" w:leader="dot" w:pos="9056"/>
            </w:tabs>
            <w:rPr>
              <w:rFonts w:eastAsiaTheme="minorEastAsia"/>
              <w:i w:val="0"/>
              <w:iCs w:val="0"/>
              <w:noProof/>
              <w:color w:val="auto"/>
              <w:sz w:val="24"/>
              <w:szCs w:val="24"/>
              <w:lang w:eastAsia="nl-NL"/>
            </w:rPr>
          </w:pPr>
          <w:hyperlink w:anchor="_Toc193118775" w:history="1">
            <w:r w:rsidR="002C3283" w:rsidRPr="00363E50">
              <w:rPr>
                <w:rStyle w:val="Hyperlink"/>
                <w:noProof/>
              </w:rPr>
              <w:t>1.5 De opbouw van dit rapport</w:t>
            </w:r>
            <w:r w:rsidR="002C3283">
              <w:rPr>
                <w:noProof/>
                <w:webHidden/>
              </w:rPr>
              <w:tab/>
            </w:r>
            <w:r w:rsidR="002C3283">
              <w:rPr>
                <w:noProof/>
                <w:webHidden/>
              </w:rPr>
              <w:fldChar w:fldCharType="begin"/>
            </w:r>
            <w:r w:rsidR="002C3283">
              <w:rPr>
                <w:noProof/>
                <w:webHidden/>
              </w:rPr>
              <w:instrText xml:space="preserve"> PAGEREF _Toc193118775 \h </w:instrText>
            </w:r>
            <w:r w:rsidR="002C3283">
              <w:rPr>
                <w:noProof/>
                <w:webHidden/>
              </w:rPr>
            </w:r>
            <w:r w:rsidR="002C3283">
              <w:rPr>
                <w:noProof/>
                <w:webHidden/>
              </w:rPr>
              <w:fldChar w:fldCharType="separate"/>
            </w:r>
            <w:r w:rsidR="00C32FD2">
              <w:rPr>
                <w:noProof/>
                <w:webHidden/>
              </w:rPr>
              <w:t>14</w:t>
            </w:r>
            <w:r w:rsidR="002C3283">
              <w:rPr>
                <w:noProof/>
                <w:webHidden/>
              </w:rPr>
              <w:fldChar w:fldCharType="end"/>
            </w:r>
          </w:hyperlink>
        </w:p>
        <w:p w14:paraId="681BF3A5" w14:textId="457EAECE" w:rsidR="002C3283" w:rsidRDefault="00DF7B81">
          <w:pPr>
            <w:pStyle w:val="Inhopg1"/>
            <w:tabs>
              <w:tab w:val="left" w:pos="440"/>
              <w:tab w:val="right" w:leader="dot" w:pos="9056"/>
            </w:tabs>
            <w:rPr>
              <w:rFonts w:eastAsiaTheme="minorEastAsia"/>
              <w:b w:val="0"/>
              <w:bCs w:val="0"/>
              <w:noProof/>
              <w:color w:val="auto"/>
              <w:sz w:val="24"/>
              <w:szCs w:val="24"/>
              <w:lang w:eastAsia="nl-NL"/>
            </w:rPr>
          </w:pPr>
          <w:hyperlink w:anchor="_Toc193118776" w:history="1">
            <w:r w:rsidR="002C3283" w:rsidRPr="00363E50">
              <w:rPr>
                <w:rStyle w:val="Hyperlink"/>
                <w:rFonts w:eastAsia="Source Sans Pro"/>
                <w:noProof/>
              </w:rPr>
              <w:t>2.</w:t>
            </w:r>
            <w:r w:rsidR="002C3283">
              <w:rPr>
                <w:rFonts w:eastAsiaTheme="minorEastAsia"/>
                <w:b w:val="0"/>
                <w:bCs w:val="0"/>
                <w:noProof/>
                <w:color w:val="auto"/>
                <w:sz w:val="24"/>
                <w:szCs w:val="24"/>
                <w:lang w:eastAsia="nl-NL"/>
              </w:rPr>
              <w:tab/>
            </w:r>
            <w:r w:rsidR="002C3283" w:rsidRPr="00363E50">
              <w:rPr>
                <w:rStyle w:val="Hyperlink"/>
                <w:rFonts w:eastAsia="Source Sans Pro"/>
                <w:noProof/>
              </w:rPr>
              <w:t>Overkoepelende bevindingen grote projecten</w:t>
            </w:r>
            <w:r w:rsidR="002C3283">
              <w:rPr>
                <w:noProof/>
                <w:webHidden/>
              </w:rPr>
              <w:tab/>
            </w:r>
            <w:r w:rsidR="002C3283">
              <w:rPr>
                <w:noProof/>
                <w:webHidden/>
              </w:rPr>
              <w:fldChar w:fldCharType="begin"/>
            </w:r>
            <w:r w:rsidR="002C3283">
              <w:rPr>
                <w:noProof/>
                <w:webHidden/>
              </w:rPr>
              <w:instrText xml:space="preserve"> PAGEREF _Toc193118776 \h </w:instrText>
            </w:r>
            <w:r w:rsidR="002C3283">
              <w:rPr>
                <w:noProof/>
                <w:webHidden/>
              </w:rPr>
            </w:r>
            <w:r w:rsidR="002C3283">
              <w:rPr>
                <w:noProof/>
                <w:webHidden/>
              </w:rPr>
              <w:fldChar w:fldCharType="separate"/>
            </w:r>
            <w:r w:rsidR="00C32FD2">
              <w:rPr>
                <w:noProof/>
                <w:webHidden/>
              </w:rPr>
              <w:t>15</w:t>
            </w:r>
            <w:r w:rsidR="002C3283">
              <w:rPr>
                <w:noProof/>
                <w:webHidden/>
              </w:rPr>
              <w:fldChar w:fldCharType="end"/>
            </w:r>
          </w:hyperlink>
        </w:p>
        <w:p w14:paraId="135EDCA8" w14:textId="5FF1D845" w:rsidR="002C3283" w:rsidRDefault="00DF7B81">
          <w:pPr>
            <w:pStyle w:val="Inhopg2"/>
            <w:tabs>
              <w:tab w:val="right" w:leader="dot" w:pos="9056"/>
            </w:tabs>
            <w:rPr>
              <w:rFonts w:eastAsiaTheme="minorEastAsia"/>
              <w:i w:val="0"/>
              <w:iCs w:val="0"/>
              <w:noProof/>
              <w:color w:val="auto"/>
              <w:sz w:val="24"/>
              <w:szCs w:val="24"/>
              <w:lang w:eastAsia="nl-NL"/>
            </w:rPr>
          </w:pPr>
          <w:hyperlink w:anchor="_Toc193118777" w:history="1">
            <w:r w:rsidR="002C3283" w:rsidRPr="00363E50">
              <w:rPr>
                <w:rStyle w:val="Hyperlink"/>
                <w:noProof/>
              </w:rPr>
              <w:t>2.1 Reflectiebijeenkomsten als onderdeel van de procedureregeling</w:t>
            </w:r>
            <w:r w:rsidR="002C3283" w:rsidRPr="00363E50">
              <w:rPr>
                <w:rStyle w:val="Hyperlink"/>
                <w:rFonts w:eastAsia="Source Sans Pro"/>
                <w:noProof/>
              </w:rPr>
              <w:t xml:space="preserve"> grote projecten</w:t>
            </w:r>
            <w:r w:rsidR="002C3283">
              <w:rPr>
                <w:noProof/>
                <w:webHidden/>
              </w:rPr>
              <w:tab/>
            </w:r>
            <w:r w:rsidR="002C3283">
              <w:rPr>
                <w:noProof/>
                <w:webHidden/>
              </w:rPr>
              <w:fldChar w:fldCharType="begin"/>
            </w:r>
            <w:r w:rsidR="002C3283">
              <w:rPr>
                <w:noProof/>
                <w:webHidden/>
              </w:rPr>
              <w:instrText xml:space="preserve"> PAGEREF _Toc193118777 \h </w:instrText>
            </w:r>
            <w:r w:rsidR="002C3283">
              <w:rPr>
                <w:noProof/>
                <w:webHidden/>
              </w:rPr>
            </w:r>
            <w:r w:rsidR="002C3283">
              <w:rPr>
                <w:noProof/>
                <w:webHidden/>
              </w:rPr>
              <w:fldChar w:fldCharType="separate"/>
            </w:r>
            <w:r w:rsidR="00C32FD2">
              <w:rPr>
                <w:noProof/>
                <w:webHidden/>
              </w:rPr>
              <w:t>15</w:t>
            </w:r>
            <w:r w:rsidR="002C3283">
              <w:rPr>
                <w:noProof/>
                <w:webHidden/>
              </w:rPr>
              <w:fldChar w:fldCharType="end"/>
            </w:r>
          </w:hyperlink>
        </w:p>
        <w:p w14:paraId="3943D918" w14:textId="6DAEF719" w:rsidR="002C3283" w:rsidRDefault="00DF7B81">
          <w:pPr>
            <w:pStyle w:val="Inhopg2"/>
            <w:tabs>
              <w:tab w:val="right" w:leader="dot" w:pos="9056"/>
            </w:tabs>
            <w:rPr>
              <w:rFonts w:eastAsiaTheme="minorEastAsia"/>
              <w:i w:val="0"/>
              <w:iCs w:val="0"/>
              <w:noProof/>
              <w:color w:val="auto"/>
              <w:sz w:val="24"/>
              <w:szCs w:val="24"/>
              <w:lang w:eastAsia="nl-NL"/>
            </w:rPr>
          </w:pPr>
          <w:hyperlink w:anchor="_Toc193118778" w:history="1">
            <w:r w:rsidR="002C3283" w:rsidRPr="00363E50">
              <w:rPr>
                <w:rStyle w:val="Hyperlink"/>
                <w:noProof/>
              </w:rPr>
              <w:t>2.2 Jaarlijkse reflectiebijeenkomsten met de raad</w:t>
            </w:r>
            <w:r w:rsidR="002C3283">
              <w:rPr>
                <w:noProof/>
                <w:webHidden/>
              </w:rPr>
              <w:tab/>
            </w:r>
            <w:r w:rsidR="002C3283">
              <w:rPr>
                <w:noProof/>
                <w:webHidden/>
              </w:rPr>
              <w:fldChar w:fldCharType="begin"/>
            </w:r>
            <w:r w:rsidR="002C3283">
              <w:rPr>
                <w:noProof/>
                <w:webHidden/>
              </w:rPr>
              <w:instrText xml:space="preserve"> PAGEREF _Toc193118778 \h </w:instrText>
            </w:r>
            <w:r w:rsidR="002C3283">
              <w:rPr>
                <w:noProof/>
                <w:webHidden/>
              </w:rPr>
            </w:r>
            <w:r w:rsidR="002C3283">
              <w:rPr>
                <w:noProof/>
                <w:webHidden/>
              </w:rPr>
              <w:fldChar w:fldCharType="separate"/>
            </w:r>
            <w:r w:rsidR="00C32FD2">
              <w:rPr>
                <w:noProof/>
                <w:webHidden/>
              </w:rPr>
              <w:t>15</w:t>
            </w:r>
            <w:r w:rsidR="002C3283">
              <w:rPr>
                <w:noProof/>
                <w:webHidden/>
              </w:rPr>
              <w:fldChar w:fldCharType="end"/>
            </w:r>
          </w:hyperlink>
        </w:p>
        <w:p w14:paraId="7AEC532B" w14:textId="7C346306" w:rsidR="002C3283" w:rsidRDefault="00DF7B81">
          <w:pPr>
            <w:pStyle w:val="Inhopg2"/>
            <w:tabs>
              <w:tab w:val="right" w:leader="dot" w:pos="9056"/>
            </w:tabs>
            <w:rPr>
              <w:rFonts w:eastAsiaTheme="minorEastAsia"/>
              <w:i w:val="0"/>
              <w:iCs w:val="0"/>
              <w:noProof/>
              <w:color w:val="auto"/>
              <w:sz w:val="24"/>
              <w:szCs w:val="24"/>
              <w:lang w:eastAsia="nl-NL"/>
            </w:rPr>
          </w:pPr>
          <w:hyperlink w:anchor="_Toc193118779" w:history="1">
            <w:r w:rsidR="002C3283" w:rsidRPr="00363E50">
              <w:rPr>
                <w:rStyle w:val="Hyperlink"/>
                <w:noProof/>
              </w:rPr>
              <w:t>2.3 Inventarisatie grote projecten</w:t>
            </w:r>
            <w:r w:rsidR="002C3283">
              <w:rPr>
                <w:noProof/>
                <w:webHidden/>
              </w:rPr>
              <w:tab/>
            </w:r>
            <w:r w:rsidR="002C3283">
              <w:rPr>
                <w:noProof/>
                <w:webHidden/>
              </w:rPr>
              <w:fldChar w:fldCharType="begin"/>
            </w:r>
            <w:r w:rsidR="002C3283">
              <w:rPr>
                <w:noProof/>
                <w:webHidden/>
              </w:rPr>
              <w:instrText xml:space="preserve"> PAGEREF _Toc193118779 \h </w:instrText>
            </w:r>
            <w:r w:rsidR="002C3283">
              <w:rPr>
                <w:noProof/>
                <w:webHidden/>
              </w:rPr>
            </w:r>
            <w:r w:rsidR="002C3283">
              <w:rPr>
                <w:noProof/>
                <w:webHidden/>
              </w:rPr>
              <w:fldChar w:fldCharType="separate"/>
            </w:r>
            <w:r w:rsidR="00C32FD2">
              <w:rPr>
                <w:noProof/>
                <w:webHidden/>
              </w:rPr>
              <w:t>15</w:t>
            </w:r>
            <w:r w:rsidR="002C3283">
              <w:rPr>
                <w:noProof/>
                <w:webHidden/>
              </w:rPr>
              <w:fldChar w:fldCharType="end"/>
            </w:r>
          </w:hyperlink>
        </w:p>
        <w:p w14:paraId="573F9693" w14:textId="0F48418F" w:rsidR="002C3283" w:rsidRDefault="00DF7B81">
          <w:pPr>
            <w:pStyle w:val="Inhopg1"/>
            <w:tabs>
              <w:tab w:val="left" w:pos="440"/>
              <w:tab w:val="right" w:leader="dot" w:pos="9056"/>
            </w:tabs>
            <w:rPr>
              <w:rFonts w:eastAsiaTheme="minorEastAsia"/>
              <w:b w:val="0"/>
              <w:bCs w:val="0"/>
              <w:noProof/>
              <w:color w:val="auto"/>
              <w:sz w:val="24"/>
              <w:szCs w:val="24"/>
              <w:lang w:eastAsia="nl-NL"/>
            </w:rPr>
          </w:pPr>
          <w:hyperlink w:anchor="_Toc193118780" w:history="1">
            <w:r w:rsidR="002C3283" w:rsidRPr="00363E50">
              <w:rPr>
                <w:rStyle w:val="Hyperlink"/>
                <w:rFonts w:eastAsia="Source Sans Pro"/>
                <w:noProof/>
              </w:rPr>
              <w:t>3.</w:t>
            </w:r>
            <w:r w:rsidR="002C3283">
              <w:rPr>
                <w:rFonts w:eastAsiaTheme="minorEastAsia"/>
                <w:b w:val="0"/>
                <w:bCs w:val="0"/>
                <w:noProof/>
                <w:color w:val="auto"/>
                <w:sz w:val="24"/>
                <w:szCs w:val="24"/>
                <w:lang w:eastAsia="nl-NL"/>
              </w:rPr>
              <w:tab/>
            </w:r>
            <w:r w:rsidR="002C3283" w:rsidRPr="00363E50">
              <w:rPr>
                <w:rStyle w:val="Hyperlink"/>
                <w:rFonts w:eastAsia="Source Sans Pro"/>
                <w:noProof/>
              </w:rPr>
              <w:t>Groot project RijswijkBuiten</w:t>
            </w:r>
            <w:r w:rsidR="002C3283">
              <w:rPr>
                <w:noProof/>
                <w:webHidden/>
              </w:rPr>
              <w:tab/>
            </w:r>
            <w:r w:rsidR="002C3283">
              <w:rPr>
                <w:noProof/>
                <w:webHidden/>
              </w:rPr>
              <w:fldChar w:fldCharType="begin"/>
            </w:r>
            <w:r w:rsidR="002C3283">
              <w:rPr>
                <w:noProof/>
                <w:webHidden/>
              </w:rPr>
              <w:instrText xml:space="preserve"> PAGEREF _Toc193118780 \h </w:instrText>
            </w:r>
            <w:r w:rsidR="002C3283">
              <w:rPr>
                <w:noProof/>
                <w:webHidden/>
              </w:rPr>
            </w:r>
            <w:r w:rsidR="002C3283">
              <w:rPr>
                <w:noProof/>
                <w:webHidden/>
              </w:rPr>
              <w:fldChar w:fldCharType="separate"/>
            </w:r>
            <w:r w:rsidR="00C32FD2">
              <w:rPr>
                <w:noProof/>
                <w:webHidden/>
              </w:rPr>
              <w:t>16</w:t>
            </w:r>
            <w:r w:rsidR="002C3283">
              <w:rPr>
                <w:noProof/>
                <w:webHidden/>
              </w:rPr>
              <w:fldChar w:fldCharType="end"/>
            </w:r>
          </w:hyperlink>
        </w:p>
        <w:p w14:paraId="3D806C48" w14:textId="5D5AE1B1" w:rsidR="002C3283" w:rsidRDefault="00DF7B81">
          <w:pPr>
            <w:pStyle w:val="Inhopg2"/>
            <w:tabs>
              <w:tab w:val="right" w:leader="dot" w:pos="9056"/>
            </w:tabs>
            <w:rPr>
              <w:rFonts w:eastAsiaTheme="minorEastAsia"/>
              <w:i w:val="0"/>
              <w:iCs w:val="0"/>
              <w:noProof/>
              <w:color w:val="auto"/>
              <w:sz w:val="24"/>
              <w:szCs w:val="24"/>
              <w:lang w:eastAsia="nl-NL"/>
            </w:rPr>
          </w:pPr>
          <w:hyperlink w:anchor="_Toc193118781" w:history="1">
            <w:r w:rsidR="002C3283" w:rsidRPr="00363E50">
              <w:rPr>
                <w:rStyle w:val="Hyperlink"/>
                <w:noProof/>
              </w:rPr>
              <w:t>3.1 Korte beschrijving project</w:t>
            </w:r>
            <w:r w:rsidR="002C3283">
              <w:rPr>
                <w:noProof/>
                <w:webHidden/>
              </w:rPr>
              <w:tab/>
            </w:r>
            <w:r w:rsidR="002C3283">
              <w:rPr>
                <w:noProof/>
                <w:webHidden/>
              </w:rPr>
              <w:fldChar w:fldCharType="begin"/>
            </w:r>
            <w:r w:rsidR="002C3283">
              <w:rPr>
                <w:noProof/>
                <w:webHidden/>
              </w:rPr>
              <w:instrText xml:space="preserve"> PAGEREF _Toc193118781 \h </w:instrText>
            </w:r>
            <w:r w:rsidR="002C3283">
              <w:rPr>
                <w:noProof/>
                <w:webHidden/>
              </w:rPr>
            </w:r>
            <w:r w:rsidR="002C3283">
              <w:rPr>
                <w:noProof/>
                <w:webHidden/>
              </w:rPr>
              <w:fldChar w:fldCharType="separate"/>
            </w:r>
            <w:r w:rsidR="00C32FD2">
              <w:rPr>
                <w:noProof/>
                <w:webHidden/>
              </w:rPr>
              <w:t>16</w:t>
            </w:r>
            <w:r w:rsidR="002C3283">
              <w:rPr>
                <w:noProof/>
                <w:webHidden/>
              </w:rPr>
              <w:fldChar w:fldCharType="end"/>
            </w:r>
          </w:hyperlink>
        </w:p>
        <w:p w14:paraId="02C6C8B2" w14:textId="18986BE5" w:rsidR="002C3283" w:rsidRDefault="00DF7B81">
          <w:pPr>
            <w:pStyle w:val="Inhopg2"/>
            <w:tabs>
              <w:tab w:val="right" w:leader="dot" w:pos="9056"/>
            </w:tabs>
            <w:rPr>
              <w:rFonts w:eastAsiaTheme="minorEastAsia"/>
              <w:i w:val="0"/>
              <w:iCs w:val="0"/>
              <w:noProof/>
              <w:color w:val="auto"/>
              <w:sz w:val="24"/>
              <w:szCs w:val="24"/>
              <w:lang w:eastAsia="nl-NL"/>
            </w:rPr>
          </w:pPr>
          <w:hyperlink w:anchor="_Toc193118782" w:history="1">
            <w:r w:rsidR="002C3283" w:rsidRPr="00363E50">
              <w:rPr>
                <w:rStyle w:val="Hyperlink"/>
                <w:rFonts w:eastAsia="Source Sans Pro"/>
                <w:noProof/>
              </w:rPr>
              <w:t>3.2 De meerwaarde van de Procedureregeling.</w:t>
            </w:r>
            <w:r w:rsidR="002C3283">
              <w:rPr>
                <w:noProof/>
                <w:webHidden/>
              </w:rPr>
              <w:tab/>
            </w:r>
            <w:r w:rsidR="002C3283">
              <w:rPr>
                <w:noProof/>
                <w:webHidden/>
              </w:rPr>
              <w:fldChar w:fldCharType="begin"/>
            </w:r>
            <w:r w:rsidR="002C3283">
              <w:rPr>
                <w:noProof/>
                <w:webHidden/>
              </w:rPr>
              <w:instrText xml:space="preserve"> PAGEREF _Toc193118782 \h </w:instrText>
            </w:r>
            <w:r w:rsidR="002C3283">
              <w:rPr>
                <w:noProof/>
                <w:webHidden/>
              </w:rPr>
            </w:r>
            <w:r w:rsidR="002C3283">
              <w:rPr>
                <w:noProof/>
                <w:webHidden/>
              </w:rPr>
              <w:fldChar w:fldCharType="separate"/>
            </w:r>
            <w:r w:rsidR="00C32FD2">
              <w:rPr>
                <w:noProof/>
                <w:webHidden/>
              </w:rPr>
              <w:t>17</w:t>
            </w:r>
            <w:r w:rsidR="002C3283">
              <w:rPr>
                <w:noProof/>
                <w:webHidden/>
              </w:rPr>
              <w:fldChar w:fldCharType="end"/>
            </w:r>
          </w:hyperlink>
        </w:p>
        <w:p w14:paraId="1F0E1388" w14:textId="20FCA59E" w:rsidR="002C3283" w:rsidRDefault="00DF7B81">
          <w:pPr>
            <w:pStyle w:val="Inhopg2"/>
            <w:tabs>
              <w:tab w:val="right" w:leader="dot" w:pos="9056"/>
            </w:tabs>
            <w:rPr>
              <w:rFonts w:eastAsiaTheme="minorEastAsia"/>
              <w:i w:val="0"/>
              <w:iCs w:val="0"/>
              <w:noProof/>
              <w:color w:val="auto"/>
              <w:sz w:val="24"/>
              <w:szCs w:val="24"/>
              <w:lang w:eastAsia="nl-NL"/>
            </w:rPr>
          </w:pPr>
          <w:hyperlink w:anchor="_Toc193118783" w:history="1">
            <w:r w:rsidR="002C3283" w:rsidRPr="00363E50">
              <w:rPr>
                <w:rStyle w:val="Hyperlink"/>
                <w:rFonts w:eastAsia="Source Sans Pro"/>
                <w:noProof/>
              </w:rPr>
              <w:t>3.3 De binding met de beleidsdirecties en beleidsdoelen</w:t>
            </w:r>
            <w:r w:rsidR="002C3283">
              <w:rPr>
                <w:noProof/>
                <w:webHidden/>
              </w:rPr>
              <w:tab/>
            </w:r>
            <w:r w:rsidR="002C3283">
              <w:rPr>
                <w:noProof/>
                <w:webHidden/>
              </w:rPr>
              <w:fldChar w:fldCharType="begin"/>
            </w:r>
            <w:r w:rsidR="002C3283">
              <w:rPr>
                <w:noProof/>
                <w:webHidden/>
              </w:rPr>
              <w:instrText xml:space="preserve"> PAGEREF _Toc193118783 \h </w:instrText>
            </w:r>
            <w:r w:rsidR="002C3283">
              <w:rPr>
                <w:noProof/>
                <w:webHidden/>
              </w:rPr>
            </w:r>
            <w:r w:rsidR="002C3283">
              <w:rPr>
                <w:noProof/>
                <w:webHidden/>
              </w:rPr>
              <w:fldChar w:fldCharType="separate"/>
            </w:r>
            <w:r w:rsidR="00C32FD2">
              <w:rPr>
                <w:noProof/>
                <w:webHidden/>
              </w:rPr>
              <w:t>18</w:t>
            </w:r>
            <w:r w:rsidR="002C3283">
              <w:rPr>
                <w:noProof/>
                <w:webHidden/>
              </w:rPr>
              <w:fldChar w:fldCharType="end"/>
            </w:r>
          </w:hyperlink>
        </w:p>
        <w:p w14:paraId="7A100B17" w14:textId="6832293F" w:rsidR="002C3283" w:rsidRDefault="00DF7B81">
          <w:pPr>
            <w:pStyle w:val="Inhopg2"/>
            <w:tabs>
              <w:tab w:val="right" w:leader="dot" w:pos="9056"/>
            </w:tabs>
            <w:rPr>
              <w:rFonts w:eastAsiaTheme="minorEastAsia"/>
              <w:i w:val="0"/>
              <w:iCs w:val="0"/>
              <w:noProof/>
              <w:color w:val="auto"/>
              <w:sz w:val="24"/>
              <w:szCs w:val="24"/>
              <w:lang w:eastAsia="nl-NL"/>
            </w:rPr>
          </w:pPr>
          <w:hyperlink w:anchor="_Toc193118784" w:history="1">
            <w:r w:rsidR="002C3283" w:rsidRPr="00363E50">
              <w:rPr>
                <w:rStyle w:val="Hyperlink"/>
                <w:rFonts w:eastAsia="Source Sans Pro"/>
                <w:noProof/>
              </w:rPr>
              <w:t>3.4 De professionele beheersing met een inhoudelijk gesprek over beheersmaatregelen</w:t>
            </w:r>
            <w:r w:rsidR="002C3283">
              <w:rPr>
                <w:noProof/>
                <w:webHidden/>
              </w:rPr>
              <w:tab/>
            </w:r>
            <w:r w:rsidR="002C3283">
              <w:rPr>
                <w:noProof/>
                <w:webHidden/>
              </w:rPr>
              <w:fldChar w:fldCharType="begin"/>
            </w:r>
            <w:r w:rsidR="002C3283">
              <w:rPr>
                <w:noProof/>
                <w:webHidden/>
              </w:rPr>
              <w:instrText xml:space="preserve"> PAGEREF _Toc193118784 \h </w:instrText>
            </w:r>
            <w:r w:rsidR="002C3283">
              <w:rPr>
                <w:noProof/>
                <w:webHidden/>
              </w:rPr>
            </w:r>
            <w:r w:rsidR="002C3283">
              <w:rPr>
                <w:noProof/>
                <w:webHidden/>
              </w:rPr>
              <w:fldChar w:fldCharType="separate"/>
            </w:r>
            <w:r w:rsidR="00C32FD2">
              <w:rPr>
                <w:noProof/>
                <w:webHidden/>
              </w:rPr>
              <w:t>20</w:t>
            </w:r>
            <w:r w:rsidR="002C3283">
              <w:rPr>
                <w:noProof/>
                <w:webHidden/>
              </w:rPr>
              <w:fldChar w:fldCharType="end"/>
            </w:r>
          </w:hyperlink>
        </w:p>
        <w:p w14:paraId="54867B86" w14:textId="3445D1CE" w:rsidR="002C3283" w:rsidRDefault="00DF7B81">
          <w:pPr>
            <w:pStyle w:val="Inhopg2"/>
            <w:tabs>
              <w:tab w:val="right" w:leader="dot" w:pos="9056"/>
            </w:tabs>
            <w:rPr>
              <w:rFonts w:eastAsiaTheme="minorEastAsia"/>
              <w:i w:val="0"/>
              <w:iCs w:val="0"/>
              <w:noProof/>
              <w:color w:val="auto"/>
              <w:sz w:val="24"/>
              <w:szCs w:val="24"/>
              <w:lang w:eastAsia="nl-NL"/>
            </w:rPr>
          </w:pPr>
          <w:hyperlink w:anchor="_Toc193118785" w:history="1">
            <w:r w:rsidR="002C3283" w:rsidRPr="00363E50">
              <w:rPr>
                <w:rStyle w:val="Hyperlink"/>
                <w:rFonts w:eastAsia="Source Sans Pro"/>
                <w:noProof/>
              </w:rPr>
              <w:t>3.5 De informatievoorziening aan de raad en inhoudelijke bespreking van voortgangsrapportages</w:t>
            </w:r>
            <w:r w:rsidR="002C3283">
              <w:rPr>
                <w:noProof/>
                <w:webHidden/>
              </w:rPr>
              <w:tab/>
            </w:r>
            <w:r w:rsidR="002C3283">
              <w:rPr>
                <w:noProof/>
                <w:webHidden/>
              </w:rPr>
              <w:fldChar w:fldCharType="begin"/>
            </w:r>
            <w:r w:rsidR="002C3283">
              <w:rPr>
                <w:noProof/>
                <w:webHidden/>
              </w:rPr>
              <w:instrText xml:space="preserve"> PAGEREF _Toc193118785 \h </w:instrText>
            </w:r>
            <w:r w:rsidR="002C3283">
              <w:rPr>
                <w:noProof/>
                <w:webHidden/>
              </w:rPr>
            </w:r>
            <w:r w:rsidR="002C3283">
              <w:rPr>
                <w:noProof/>
                <w:webHidden/>
              </w:rPr>
              <w:fldChar w:fldCharType="separate"/>
            </w:r>
            <w:r w:rsidR="00C32FD2">
              <w:rPr>
                <w:noProof/>
                <w:webHidden/>
              </w:rPr>
              <w:t>21</w:t>
            </w:r>
            <w:r w:rsidR="002C3283">
              <w:rPr>
                <w:noProof/>
                <w:webHidden/>
              </w:rPr>
              <w:fldChar w:fldCharType="end"/>
            </w:r>
          </w:hyperlink>
        </w:p>
        <w:p w14:paraId="463D9B6C" w14:textId="7D00A94F" w:rsidR="002C3283" w:rsidRDefault="00DF7B81">
          <w:pPr>
            <w:pStyle w:val="Inhopg2"/>
            <w:tabs>
              <w:tab w:val="right" w:leader="dot" w:pos="9056"/>
            </w:tabs>
            <w:rPr>
              <w:rFonts w:eastAsiaTheme="minorEastAsia"/>
              <w:i w:val="0"/>
              <w:iCs w:val="0"/>
              <w:noProof/>
              <w:color w:val="auto"/>
              <w:sz w:val="24"/>
              <w:szCs w:val="24"/>
              <w:lang w:eastAsia="nl-NL"/>
            </w:rPr>
          </w:pPr>
          <w:hyperlink w:anchor="_Toc193118786" w:history="1">
            <w:r w:rsidR="002C3283" w:rsidRPr="00363E50">
              <w:rPr>
                <w:rStyle w:val="Hyperlink"/>
                <w:rFonts w:eastAsia="Source Sans Pro"/>
                <w:noProof/>
              </w:rPr>
              <w:t>3.6 De inhoudelijke sturing van de raad op het project</w:t>
            </w:r>
            <w:r w:rsidR="002C3283">
              <w:rPr>
                <w:noProof/>
                <w:webHidden/>
              </w:rPr>
              <w:tab/>
            </w:r>
            <w:r w:rsidR="002C3283">
              <w:rPr>
                <w:noProof/>
                <w:webHidden/>
              </w:rPr>
              <w:fldChar w:fldCharType="begin"/>
            </w:r>
            <w:r w:rsidR="002C3283">
              <w:rPr>
                <w:noProof/>
                <w:webHidden/>
              </w:rPr>
              <w:instrText xml:space="preserve"> PAGEREF _Toc193118786 \h </w:instrText>
            </w:r>
            <w:r w:rsidR="002C3283">
              <w:rPr>
                <w:noProof/>
                <w:webHidden/>
              </w:rPr>
            </w:r>
            <w:r w:rsidR="002C3283">
              <w:rPr>
                <w:noProof/>
                <w:webHidden/>
              </w:rPr>
              <w:fldChar w:fldCharType="separate"/>
            </w:r>
            <w:r w:rsidR="00C32FD2">
              <w:rPr>
                <w:noProof/>
                <w:webHidden/>
              </w:rPr>
              <w:t>22</w:t>
            </w:r>
            <w:r w:rsidR="002C3283">
              <w:rPr>
                <w:noProof/>
                <w:webHidden/>
              </w:rPr>
              <w:fldChar w:fldCharType="end"/>
            </w:r>
          </w:hyperlink>
        </w:p>
        <w:p w14:paraId="44804C9C" w14:textId="5B516987" w:rsidR="002C3283" w:rsidRDefault="00DF7B81">
          <w:pPr>
            <w:pStyle w:val="Inhopg2"/>
            <w:tabs>
              <w:tab w:val="right" w:leader="dot" w:pos="9056"/>
            </w:tabs>
            <w:rPr>
              <w:rFonts w:eastAsiaTheme="minorEastAsia"/>
              <w:i w:val="0"/>
              <w:iCs w:val="0"/>
              <w:noProof/>
              <w:color w:val="auto"/>
              <w:sz w:val="24"/>
              <w:szCs w:val="24"/>
              <w:lang w:eastAsia="nl-NL"/>
            </w:rPr>
          </w:pPr>
          <w:hyperlink w:anchor="_Toc193118787" w:history="1">
            <w:r w:rsidR="002C3283" w:rsidRPr="00363E50">
              <w:rPr>
                <w:rStyle w:val="Hyperlink"/>
                <w:noProof/>
              </w:rPr>
              <w:t>3.7 Aanbevelingen onderzoek Beheersing Grote Projecten (2020)</w:t>
            </w:r>
            <w:r w:rsidR="002C3283">
              <w:rPr>
                <w:noProof/>
                <w:webHidden/>
              </w:rPr>
              <w:tab/>
            </w:r>
            <w:r w:rsidR="002C3283">
              <w:rPr>
                <w:noProof/>
                <w:webHidden/>
              </w:rPr>
              <w:fldChar w:fldCharType="begin"/>
            </w:r>
            <w:r w:rsidR="002C3283">
              <w:rPr>
                <w:noProof/>
                <w:webHidden/>
              </w:rPr>
              <w:instrText xml:space="preserve"> PAGEREF _Toc193118787 \h </w:instrText>
            </w:r>
            <w:r w:rsidR="002C3283">
              <w:rPr>
                <w:noProof/>
                <w:webHidden/>
              </w:rPr>
            </w:r>
            <w:r w:rsidR="002C3283">
              <w:rPr>
                <w:noProof/>
                <w:webHidden/>
              </w:rPr>
              <w:fldChar w:fldCharType="separate"/>
            </w:r>
            <w:r w:rsidR="00C32FD2">
              <w:rPr>
                <w:noProof/>
                <w:webHidden/>
              </w:rPr>
              <w:t>23</w:t>
            </w:r>
            <w:r w:rsidR="002C3283">
              <w:rPr>
                <w:noProof/>
                <w:webHidden/>
              </w:rPr>
              <w:fldChar w:fldCharType="end"/>
            </w:r>
          </w:hyperlink>
        </w:p>
        <w:p w14:paraId="0907D65D" w14:textId="04B7F7F9" w:rsidR="002C3283" w:rsidRDefault="00DF7B81">
          <w:pPr>
            <w:pStyle w:val="Inhopg1"/>
            <w:tabs>
              <w:tab w:val="left" w:pos="440"/>
              <w:tab w:val="right" w:leader="dot" w:pos="9056"/>
            </w:tabs>
            <w:rPr>
              <w:rFonts w:eastAsiaTheme="minorEastAsia"/>
              <w:b w:val="0"/>
              <w:bCs w:val="0"/>
              <w:noProof/>
              <w:color w:val="auto"/>
              <w:sz w:val="24"/>
              <w:szCs w:val="24"/>
              <w:lang w:eastAsia="nl-NL"/>
            </w:rPr>
          </w:pPr>
          <w:hyperlink w:anchor="_Toc193118788" w:history="1">
            <w:r w:rsidR="002C3283" w:rsidRPr="00363E50">
              <w:rPr>
                <w:rStyle w:val="Hyperlink"/>
                <w:noProof/>
              </w:rPr>
              <w:t>4.</w:t>
            </w:r>
            <w:r w:rsidR="002C3283">
              <w:rPr>
                <w:rFonts w:eastAsiaTheme="minorEastAsia"/>
                <w:b w:val="0"/>
                <w:bCs w:val="0"/>
                <w:noProof/>
                <w:color w:val="auto"/>
                <w:sz w:val="24"/>
                <w:szCs w:val="24"/>
                <w:lang w:eastAsia="nl-NL"/>
              </w:rPr>
              <w:tab/>
            </w:r>
            <w:r w:rsidR="002C3283" w:rsidRPr="00363E50">
              <w:rPr>
                <w:rStyle w:val="Hyperlink"/>
                <w:noProof/>
              </w:rPr>
              <w:t>Groot project Huis van de Stad</w:t>
            </w:r>
            <w:r w:rsidR="002C3283">
              <w:rPr>
                <w:noProof/>
                <w:webHidden/>
              </w:rPr>
              <w:tab/>
            </w:r>
            <w:r w:rsidR="002C3283">
              <w:rPr>
                <w:noProof/>
                <w:webHidden/>
              </w:rPr>
              <w:fldChar w:fldCharType="begin"/>
            </w:r>
            <w:r w:rsidR="002C3283">
              <w:rPr>
                <w:noProof/>
                <w:webHidden/>
              </w:rPr>
              <w:instrText xml:space="preserve"> PAGEREF _Toc193118788 \h </w:instrText>
            </w:r>
            <w:r w:rsidR="002C3283">
              <w:rPr>
                <w:noProof/>
                <w:webHidden/>
              </w:rPr>
            </w:r>
            <w:r w:rsidR="002C3283">
              <w:rPr>
                <w:noProof/>
                <w:webHidden/>
              </w:rPr>
              <w:fldChar w:fldCharType="separate"/>
            </w:r>
            <w:r w:rsidR="00C32FD2">
              <w:rPr>
                <w:noProof/>
                <w:webHidden/>
              </w:rPr>
              <w:t>24</w:t>
            </w:r>
            <w:r w:rsidR="002C3283">
              <w:rPr>
                <w:noProof/>
                <w:webHidden/>
              </w:rPr>
              <w:fldChar w:fldCharType="end"/>
            </w:r>
          </w:hyperlink>
        </w:p>
        <w:p w14:paraId="0CB77186" w14:textId="39A1F117" w:rsidR="002C3283" w:rsidRDefault="00DF7B81">
          <w:pPr>
            <w:pStyle w:val="Inhopg2"/>
            <w:tabs>
              <w:tab w:val="right" w:leader="dot" w:pos="9056"/>
            </w:tabs>
            <w:rPr>
              <w:rFonts w:eastAsiaTheme="minorEastAsia"/>
              <w:i w:val="0"/>
              <w:iCs w:val="0"/>
              <w:noProof/>
              <w:color w:val="auto"/>
              <w:sz w:val="24"/>
              <w:szCs w:val="24"/>
              <w:lang w:eastAsia="nl-NL"/>
            </w:rPr>
          </w:pPr>
          <w:hyperlink w:anchor="_Toc193118789" w:history="1">
            <w:r w:rsidR="002C3283" w:rsidRPr="00363E50">
              <w:rPr>
                <w:rStyle w:val="Hyperlink"/>
                <w:noProof/>
              </w:rPr>
              <w:t>4.1 Korte beschrijving project</w:t>
            </w:r>
            <w:r w:rsidR="002C3283">
              <w:rPr>
                <w:noProof/>
                <w:webHidden/>
              </w:rPr>
              <w:tab/>
            </w:r>
            <w:r w:rsidR="002C3283">
              <w:rPr>
                <w:noProof/>
                <w:webHidden/>
              </w:rPr>
              <w:fldChar w:fldCharType="begin"/>
            </w:r>
            <w:r w:rsidR="002C3283">
              <w:rPr>
                <w:noProof/>
                <w:webHidden/>
              </w:rPr>
              <w:instrText xml:space="preserve"> PAGEREF _Toc193118789 \h </w:instrText>
            </w:r>
            <w:r w:rsidR="002C3283">
              <w:rPr>
                <w:noProof/>
                <w:webHidden/>
              </w:rPr>
            </w:r>
            <w:r w:rsidR="002C3283">
              <w:rPr>
                <w:noProof/>
                <w:webHidden/>
              </w:rPr>
              <w:fldChar w:fldCharType="separate"/>
            </w:r>
            <w:r w:rsidR="00C32FD2">
              <w:rPr>
                <w:noProof/>
                <w:webHidden/>
              </w:rPr>
              <w:t>24</w:t>
            </w:r>
            <w:r w:rsidR="002C3283">
              <w:rPr>
                <w:noProof/>
                <w:webHidden/>
              </w:rPr>
              <w:fldChar w:fldCharType="end"/>
            </w:r>
          </w:hyperlink>
        </w:p>
        <w:p w14:paraId="748ADCF2" w14:textId="76BD62F7" w:rsidR="002C3283" w:rsidRDefault="00DF7B81">
          <w:pPr>
            <w:pStyle w:val="Inhopg2"/>
            <w:tabs>
              <w:tab w:val="right" w:leader="dot" w:pos="9056"/>
            </w:tabs>
            <w:rPr>
              <w:rFonts w:eastAsiaTheme="minorEastAsia"/>
              <w:i w:val="0"/>
              <w:iCs w:val="0"/>
              <w:noProof/>
              <w:color w:val="auto"/>
              <w:sz w:val="24"/>
              <w:szCs w:val="24"/>
              <w:lang w:eastAsia="nl-NL"/>
            </w:rPr>
          </w:pPr>
          <w:hyperlink w:anchor="_Toc193118790" w:history="1">
            <w:r w:rsidR="002C3283" w:rsidRPr="00363E50">
              <w:rPr>
                <w:rStyle w:val="Hyperlink"/>
                <w:rFonts w:eastAsia="Source Sans Pro"/>
                <w:noProof/>
              </w:rPr>
              <w:t>4.2 De meerwaarde van de Procedureregeling</w:t>
            </w:r>
            <w:r w:rsidR="002C3283">
              <w:rPr>
                <w:noProof/>
                <w:webHidden/>
              </w:rPr>
              <w:tab/>
            </w:r>
            <w:r w:rsidR="002C3283">
              <w:rPr>
                <w:noProof/>
                <w:webHidden/>
              </w:rPr>
              <w:fldChar w:fldCharType="begin"/>
            </w:r>
            <w:r w:rsidR="002C3283">
              <w:rPr>
                <w:noProof/>
                <w:webHidden/>
              </w:rPr>
              <w:instrText xml:space="preserve"> PAGEREF _Toc193118790 \h </w:instrText>
            </w:r>
            <w:r w:rsidR="002C3283">
              <w:rPr>
                <w:noProof/>
                <w:webHidden/>
              </w:rPr>
            </w:r>
            <w:r w:rsidR="002C3283">
              <w:rPr>
                <w:noProof/>
                <w:webHidden/>
              </w:rPr>
              <w:fldChar w:fldCharType="separate"/>
            </w:r>
            <w:r w:rsidR="00C32FD2">
              <w:rPr>
                <w:noProof/>
                <w:webHidden/>
              </w:rPr>
              <w:t>25</w:t>
            </w:r>
            <w:r w:rsidR="002C3283">
              <w:rPr>
                <w:noProof/>
                <w:webHidden/>
              </w:rPr>
              <w:fldChar w:fldCharType="end"/>
            </w:r>
          </w:hyperlink>
        </w:p>
        <w:p w14:paraId="0E4B23C2" w14:textId="12F38A56" w:rsidR="002C3283" w:rsidRDefault="00DF7B81">
          <w:pPr>
            <w:pStyle w:val="Inhopg2"/>
            <w:tabs>
              <w:tab w:val="right" w:leader="dot" w:pos="9056"/>
            </w:tabs>
            <w:rPr>
              <w:rFonts w:eastAsiaTheme="minorEastAsia"/>
              <w:i w:val="0"/>
              <w:iCs w:val="0"/>
              <w:noProof/>
              <w:color w:val="auto"/>
              <w:sz w:val="24"/>
              <w:szCs w:val="24"/>
              <w:lang w:eastAsia="nl-NL"/>
            </w:rPr>
          </w:pPr>
          <w:hyperlink w:anchor="_Toc193118791" w:history="1">
            <w:r w:rsidR="002C3283" w:rsidRPr="00363E50">
              <w:rPr>
                <w:rStyle w:val="Hyperlink"/>
                <w:noProof/>
              </w:rPr>
              <w:t>4.3 De binding met de beleidsdirecties en beleidsdoelen</w:t>
            </w:r>
            <w:r w:rsidR="002C3283">
              <w:rPr>
                <w:noProof/>
                <w:webHidden/>
              </w:rPr>
              <w:tab/>
            </w:r>
            <w:r w:rsidR="002C3283">
              <w:rPr>
                <w:noProof/>
                <w:webHidden/>
              </w:rPr>
              <w:fldChar w:fldCharType="begin"/>
            </w:r>
            <w:r w:rsidR="002C3283">
              <w:rPr>
                <w:noProof/>
                <w:webHidden/>
              </w:rPr>
              <w:instrText xml:space="preserve"> PAGEREF _Toc193118791 \h </w:instrText>
            </w:r>
            <w:r w:rsidR="002C3283">
              <w:rPr>
                <w:noProof/>
                <w:webHidden/>
              </w:rPr>
            </w:r>
            <w:r w:rsidR="002C3283">
              <w:rPr>
                <w:noProof/>
                <w:webHidden/>
              </w:rPr>
              <w:fldChar w:fldCharType="separate"/>
            </w:r>
            <w:r w:rsidR="00C32FD2">
              <w:rPr>
                <w:noProof/>
                <w:webHidden/>
              </w:rPr>
              <w:t>26</w:t>
            </w:r>
            <w:r w:rsidR="002C3283">
              <w:rPr>
                <w:noProof/>
                <w:webHidden/>
              </w:rPr>
              <w:fldChar w:fldCharType="end"/>
            </w:r>
          </w:hyperlink>
        </w:p>
        <w:p w14:paraId="73A7760E" w14:textId="63F0DB17" w:rsidR="002C3283" w:rsidRDefault="00DF7B81">
          <w:pPr>
            <w:pStyle w:val="Inhopg2"/>
            <w:tabs>
              <w:tab w:val="right" w:leader="dot" w:pos="9056"/>
            </w:tabs>
            <w:rPr>
              <w:rFonts w:eastAsiaTheme="minorEastAsia"/>
              <w:i w:val="0"/>
              <w:iCs w:val="0"/>
              <w:noProof/>
              <w:color w:val="auto"/>
              <w:sz w:val="24"/>
              <w:szCs w:val="24"/>
              <w:lang w:eastAsia="nl-NL"/>
            </w:rPr>
          </w:pPr>
          <w:hyperlink w:anchor="_Toc193118792" w:history="1">
            <w:r w:rsidR="002C3283" w:rsidRPr="00363E50">
              <w:rPr>
                <w:rStyle w:val="Hyperlink"/>
                <w:rFonts w:eastAsia="Source Sans Pro"/>
                <w:noProof/>
              </w:rPr>
              <w:t>4.4 De professionele beheersing met een inhoudelijk gesprek over beheersmaatregelen</w:t>
            </w:r>
            <w:r w:rsidR="002C3283">
              <w:rPr>
                <w:noProof/>
                <w:webHidden/>
              </w:rPr>
              <w:tab/>
            </w:r>
            <w:r w:rsidR="002C3283">
              <w:rPr>
                <w:noProof/>
                <w:webHidden/>
              </w:rPr>
              <w:fldChar w:fldCharType="begin"/>
            </w:r>
            <w:r w:rsidR="002C3283">
              <w:rPr>
                <w:noProof/>
                <w:webHidden/>
              </w:rPr>
              <w:instrText xml:space="preserve"> PAGEREF _Toc193118792 \h </w:instrText>
            </w:r>
            <w:r w:rsidR="002C3283">
              <w:rPr>
                <w:noProof/>
                <w:webHidden/>
              </w:rPr>
            </w:r>
            <w:r w:rsidR="002C3283">
              <w:rPr>
                <w:noProof/>
                <w:webHidden/>
              </w:rPr>
              <w:fldChar w:fldCharType="separate"/>
            </w:r>
            <w:r w:rsidR="00C32FD2">
              <w:rPr>
                <w:noProof/>
                <w:webHidden/>
              </w:rPr>
              <w:t>26</w:t>
            </w:r>
            <w:r w:rsidR="002C3283">
              <w:rPr>
                <w:noProof/>
                <w:webHidden/>
              </w:rPr>
              <w:fldChar w:fldCharType="end"/>
            </w:r>
          </w:hyperlink>
        </w:p>
        <w:p w14:paraId="7A68FA35" w14:textId="0EB6096D" w:rsidR="002C3283" w:rsidRDefault="00DF7B81">
          <w:pPr>
            <w:pStyle w:val="Inhopg2"/>
            <w:tabs>
              <w:tab w:val="right" w:leader="dot" w:pos="9056"/>
            </w:tabs>
            <w:rPr>
              <w:rFonts w:eastAsiaTheme="minorEastAsia"/>
              <w:i w:val="0"/>
              <w:iCs w:val="0"/>
              <w:noProof/>
              <w:color w:val="auto"/>
              <w:sz w:val="24"/>
              <w:szCs w:val="24"/>
              <w:lang w:eastAsia="nl-NL"/>
            </w:rPr>
          </w:pPr>
          <w:hyperlink w:anchor="_Toc193118793" w:history="1">
            <w:r w:rsidR="002C3283" w:rsidRPr="00363E50">
              <w:rPr>
                <w:rStyle w:val="Hyperlink"/>
                <w:rFonts w:eastAsia="Source Sans Pro"/>
                <w:noProof/>
              </w:rPr>
              <w:t>4.5 De periodieke inhoudelijke herijking en evaluatie</w:t>
            </w:r>
            <w:r w:rsidR="002C3283">
              <w:rPr>
                <w:noProof/>
                <w:webHidden/>
              </w:rPr>
              <w:tab/>
            </w:r>
            <w:r w:rsidR="002C3283">
              <w:rPr>
                <w:noProof/>
                <w:webHidden/>
              </w:rPr>
              <w:fldChar w:fldCharType="begin"/>
            </w:r>
            <w:r w:rsidR="002C3283">
              <w:rPr>
                <w:noProof/>
                <w:webHidden/>
              </w:rPr>
              <w:instrText xml:space="preserve"> PAGEREF _Toc193118793 \h </w:instrText>
            </w:r>
            <w:r w:rsidR="002C3283">
              <w:rPr>
                <w:noProof/>
                <w:webHidden/>
              </w:rPr>
            </w:r>
            <w:r w:rsidR="002C3283">
              <w:rPr>
                <w:noProof/>
                <w:webHidden/>
              </w:rPr>
              <w:fldChar w:fldCharType="separate"/>
            </w:r>
            <w:r w:rsidR="00C32FD2">
              <w:rPr>
                <w:noProof/>
                <w:webHidden/>
              </w:rPr>
              <w:t>26</w:t>
            </w:r>
            <w:r w:rsidR="002C3283">
              <w:rPr>
                <w:noProof/>
                <w:webHidden/>
              </w:rPr>
              <w:fldChar w:fldCharType="end"/>
            </w:r>
          </w:hyperlink>
        </w:p>
        <w:p w14:paraId="2853BEAA" w14:textId="7018F751" w:rsidR="002C3283" w:rsidRDefault="00DF7B81">
          <w:pPr>
            <w:pStyle w:val="Inhopg2"/>
            <w:tabs>
              <w:tab w:val="right" w:leader="dot" w:pos="9056"/>
            </w:tabs>
            <w:rPr>
              <w:rFonts w:eastAsiaTheme="minorEastAsia"/>
              <w:i w:val="0"/>
              <w:iCs w:val="0"/>
              <w:noProof/>
              <w:color w:val="auto"/>
              <w:sz w:val="24"/>
              <w:szCs w:val="24"/>
              <w:lang w:eastAsia="nl-NL"/>
            </w:rPr>
          </w:pPr>
          <w:hyperlink w:anchor="_Toc193118794" w:history="1">
            <w:r w:rsidR="002C3283" w:rsidRPr="00363E50">
              <w:rPr>
                <w:rStyle w:val="Hyperlink"/>
                <w:rFonts w:eastAsia="Source Sans Pro"/>
                <w:noProof/>
              </w:rPr>
              <w:t>4.6 De informatievoorziening aan de raad en inhoudelijke bespreking van voortgangsrapportages.</w:t>
            </w:r>
            <w:r w:rsidR="002C3283">
              <w:rPr>
                <w:noProof/>
                <w:webHidden/>
              </w:rPr>
              <w:tab/>
            </w:r>
            <w:r w:rsidR="002C3283">
              <w:rPr>
                <w:noProof/>
                <w:webHidden/>
              </w:rPr>
              <w:fldChar w:fldCharType="begin"/>
            </w:r>
            <w:r w:rsidR="002C3283">
              <w:rPr>
                <w:noProof/>
                <w:webHidden/>
              </w:rPr>
              <w:instrText xml:space="preserve"> PAGEREF _Toc193118794 \h </w:instrText>
            </w:r>
            <w:r w:rsidR="002C3283">
              <w:rPr>
                <w:noProof/>
                <w:webHidden/>
              </w:rPr>
            </w:r>
            <w:r w:rsidR="002C3283">
              <w:rPr>
                <w:noProof/>
                <w:webHidden/>
              </w:rPr>
              <w:fldChar w:fldCharType="separate"/>
            </w:r>
            <w:r w:rsidR="00C32FD2">
              <w:rPr>
                <w:noProof/>
                <w:webHidden/>
              </w:rPr>
              <w:t>27</w:t>
            </w:r>
            <w:r w:rsidR="002C3283">
              <w:rPr>
                <w:noProof/>
                <w:webHidden/>
              </w:rPr>
              <w:fldChar w:fldCharType="end"/>
            </w:r>
          </w:hyperlink>
        </w:p>
        <w:p w14:paraId="2FC63987" w14:textId="67D56A99" w:rsidR="002C3283" w:rsidRDefault="00DF7B81">
          <w:pPr>
            <w:pStyle w:val="Inhopg2"/>
            <w:tabs>
              <w:tab w:val="right" w:leader="dot" w:pos="9056"/>
            </w:tabs>
            <w:rPr>
              <w:rFonts w:eastAsiaTheme="minorEastAsia"/>
              <w:i w:val="0"/>
              <w:iCs w:val="0"/>
              <w:noProof/>
              <w:color w:val="auto"/>
              <w:sz w:val="24"/>
              <w:szCs w:val="24"/>
              <w:lang w:eastAsia="nl-NL"/>
            </w:rPr>
          </w:pPr>
          <w:hyperlink w:anchor="_Toc193118795" w:history="1">
            <w:r w:rsidR="002C3283" w:rsidRPr="00363E50">
              <w:rPr>
                <w:rStyle w:val="Hyperlink"/>
                <w:rFonts w:eastAsia="Source Sans Pro"/>
                <w:noProof/>
              </w:rPr>
              <w:t>4.7 De inhoudelijke sturing van de raad op het project</w:t>
            </w:r>
            <w:r w:rsidR="002C3283">
              <w:rPr>
                <w:noProof/>
                <w:webHidden/>
              </w:rPr>
              <w:tab/>
            </w:r>
            <w:r w:rsidR="002C3283">
              <w:rPr>
                <w:noProof/>
                <w:webHidden/>
              </w:rPr>
              <w:fldChar w:fldCharType="begin"/>
            </w:r>
            <w:r w:rsidR="002C3283">
              <w:rPr>
                <w:noProof/>
                <w:webHidden/>
              </w:rPr>
              <w:instrText xml:space="preserve"> PAGEREF _Toc193118795 \h </w:instrText>
            </w:r>
            <w:r w:rsidR="002C3283">
              <w:rPr>
                <w:noProof/>
                <w:webHidden/>
              </w:rPr>
            </w:r>
            <w:r w:rsidR="002C3283">
              <w:rPr>
                <w:noProof/>
                <w:webHidden/>
              </w:rPr>
              <w:fldChar w:fldCharType="separate"/>
            </w:r>
            <w:r w:rsidR="00C32FD2">
              <w:rPr>
                <w:noProof/>
                <w:webHidden/>
              </w:rPr>
              <w:t>28</w:t>
            </w:r>
            <w:r w:rsidR="002C3283">
              <w:rPr>
                <w:noProof/>
                <w:webHidden/>
              </w:rPr>
              <w:fldChar w:fldCharType="end"/>
            </w:r>
          </w:hyperlink>
        </w:p>
        <w:p w14:paraId="6299CB9B" w14:textId="74E849D7" w:rsidR="002C3283" w:rsidRDefault="00DF7B81">
          <w:pPr>
            <w:pStyle w:val="Inhopg1"/>
            <w:tabs>
              <w:tab w:val="left" w:pos="440"/>
              <w:tab w:val="right" w:leader="dot" w:pos="9056"/>
            </w:tabs>
            <w:rPr>
              <w:rFonts w:eastAsiaTheme="minorEastAsia"/>
              <w:b w:val="0"/>
              <w:bCs w:val="0"/>
              <w:noProof/>
              <w:color w:val="auto"/>
              <w:sz w:val="24"/>
              <w:szCs w:val="24"/>
              <w:lang w:eastAsia="nl-NL"/>
            </w:rPr>
          </w:pPr>
          <w:hyperlink w:anchor="_Toc193118796" w:history="1">
            <w:r w:rsidR="002C3283" w:rsidRPr="00363E50">
              <w:rPr>
                <w:rStyle w:val="Hyperlink"/>
                <w:noProof/>
              </w:rPr>
              <w:t>5.</w:t>
            </w:r>
            <w:r w:rsidR="002C3283">
              <w:rPr>
                <w:rFonts w:eastAsiaTheme="minorEastAsia"/>
                <w:b w:val="0"/>
                <w:bCs w:val="0"/>
                <w:noProof/>
                <w:color w:val="auto"/>
                <w:sz w:val="24"/>
                <w:szCs w:val="24"/>
                <w:lang w:eastAsia="nl-NL"/>
              </w:rPr>
              <w:tab/>
            </w:r>
            <w:r w:rsidR="002C3283" w:rsidRPr="00363E50">
              <w:rPr>
                <w:rStyle w:val="Hyperlink"/>
                <w:noProof/>
              </w:rPr>
              <w:t>Groot project organisatieontwikkeling en Dienstverlening</w:t>
            </w:r>
            <w:r w:rsidR="002C3283">
              <w:rPr>
                <w:noProof/>
                <w:webHidden/>
              </w:rPr>
              <w:tab/>
            </w:r>
            <w:r w:rsidR="002C3283">
              <w:rPr>
                <w:noProof/>
                <w:webHidden/>
              </w:rPr>
              <w:fldChar w:fldCharType="begin"/>
            </w:r>
            <w:r w:rsidR="002C3283">
              <w:rPr>
                <w:noProof/>
                <w:webHidden/>
              </w:rPr>
              <w:instrText xml:space="preserve"> PAGEREF _Toc193118796 \h </w:instrText>
            </w:r>
            <w:r w:rsidR="002C3283">
              <w:rPr>
                <w:noProof/>
                <w:webHidden/>
              </w:rPr>
            </w:r>
            <w:r w:rsidR="002C3283">
              <w:rPr>
                <w:noProof/>
                <w:webHidden/>
              </w:rPr>
              <w:fldChar w:fldCharType="separate"/>
            </w:r>
            <w:r w:rsidR="00C32FD2">
              <w:rPr>
                <w:noProof/>
                <w:webHidden/>
              </w:rPr>
              <w:t>28</w:t>
            </w:r>
            <w:r w:rsidR="002C3283">
              <w:rPr>
                <w:noProof/>
                <w:webHidden/>
              </w:rPr>
              <w:fldChar w:fldCharType="end"/>
            </w:r>
          </w:hyperlink>
        </w:p>
        <w:p w14:paraId="4124D1CD" w14:textId="6E42123F" w:rsidR="002C3283" w:rsidRDefault="00DF7B81">
          <w:pPr>
            <w:pStyle w:val="Inhopg2"/>
            <w:tabs>
              <w:tab w:val="right" w:leader="dot" w:pos="9056"/>
            </w:tabs>
            <w:rPr>
              <w:rFonts w:eastAsiaTheme="minorEastAsia"/>
              <w:i w:val="0"/>
              <w:iCs w:val="0"/>
              <w:noProof/>
              <w:color w:val="auto"/>
              <w:sz w:val="24"/>
              <w:szCs w:val="24"/>
              <w:lang w:eastAsia="nl-NL"/>
            </w:rPr>
          </w:pPr>
          <w:hyperlink w:anchor="_Toc193118797" w:history="1">
            <w:r w:rsidR="002C3283" w:rsidRPr="00363E50">
              <w:rPr>
                <w:rStyle w:val="Hyperlink"/>
                <w:noProof/>
              </w:rPr>
              <w:t>5.1 Korte beschrijving project</w:t>
            </w:r>
            <w:r w:rsidR="002C3283">
              <w:rPr>
                <w:noProof/>
                <w:webHidden/>
              </w:rPr>
              <w:tab/>
            </w:r>
            <w:r w:rsidR="002C3283">
              <w:rPr>
                <w:noProof/>
                <w:webHidden/>
              </w:rPr>
              <w:fldChar w:fldCharType="begin"/>
            </w:r>
            <w:r w:rsidR="002C3283">
              <w:rPr>
                <w:noProof/>
                <w:webHidden/>
              </w:rPr>
              <w:instrText xml:space="preserve"> PAGEREF _Toc193118797 \h </w:instrText>
            </w:r>
            <w:r w:rsidR="002C3283">
              <w:rPr>
                <w:noProof/>
                <w:webHidden/>
              </w:rPr>
            </w:r>
            <w:r w:rsidR="002C3283">
              <w:rPr>
                <w:noProof/>
                <w:webHidden/>
              </w:rPr>
              <w:fldChar w:fldCharType="separate"/>
            </w:r>
            <w:r w:rsidR="00C32FD2">
              <w:rPr>
                <w:noProof/>
                <w:webHidden/>
              </w:rPr>
              <w:t>28</w:t>
            </w:r>
            <w:r w:rsidR="002C3283">
              <w:rPr>
                <w:noProof/>
                <w:webHidden/>
              </w:rPr>
              <w:fldChar w:fldCharType="end"/>
            </w:r>
          </w:hyperlink>
        </w:p>
        <w:p w14:paraId="3C916CCE" w14:textId="0C58A801" w:rsidR="002C3283" w:rsidRDefault="00DF7B81">
          <w:pPr>
            <w:pStyle w:val="Inhopg2"/>
            <w:tabs>
              <w:tab w:val="right" w:leader="dot" w:pos="9056"/>
            </w:tabs>
            <w:rPr>
              <w:rFonts w:eastAsiaTheme="minorEastAsia"/>
              <w:i w:val="0"/>
              <w:iCs w:val="0"/>
              <w:noProof/>
              <w:color w:val="auto"/>
              <w:sz w:val="24"/>
              <w:szCs w:val="24"/>
              <w:lang w:eastAsia="nl-NL"/>
            </w:rPr>
          </w:pPr>
          <w:hyperlink w:anchor="_Toc193118798" w:history="1">
            <w:r w:rsidR="002C3283" w:rsidRPr="00363E50">
              <w:rPr>
                <w:rStyle w:val="Hyperlink"/>
                <w:rFonts w:eastAsia="Source Sans Pro"/>
                <w:noProof/>
              </w:rPr>
              <w:t>5.2 De meerwaarde van de Procedureregeling.</w:t>
            </w:r>
            <w:r w:rsidR="002C3283">
              <w:rPr>
                <w:noProof/>
                <w:webHidden/>
              </w:rPr>
              <w:tab/>
            </w:r>
            <w:r w:rsidR="002C3283">
              <w:rPr>
                <w:noProof/>
                <w:webHidden/>
              </w:rPr>
              <w:fldChar w:fldCharType="begin"/>
            </w:r>
            <w:r w:rsidR="002C3283">
              <w:rPr>
                <w:noProof/>
                <w:webHidden/>
              </w:rPr>
              <w:instrText xml:space="preserve"> PAGEREF _Toc193118798 \h </w:instrText>
            </w:r>
            <w:r w:rsidR="002C3283">
              <w:rPr>
                <w:noProof/>
                <w:webHidden/>
              </w:rPr>
            </w:r>
            <w:r w:rsidR="002C3283">
              <w:rPr>
                <w:noProof/>
                <w:webHidden/>
              </w:rPr>
              <w:fldChar w:fldCharType="separate"/>
            </w:r>
            <w:r w:rsidR="00C32FD2">
              <w:rPr>
                <w:noProof/>
                <w:webHidden/>
              </w:rPr>
              <w:t>30</w:t>
            </w:r>
            <w:r w:rsidR="002C3283">
              <w:rPr>
                <w:noProof/>
                <w:webHidden/>
              </w:rPr>
              <w:fldChar w:fldCharType="end"/>
            </w:r>
          </w:hyperlink>
        </w:p>
        <w:p w14:paraId="3207F1AE" w14:textId="52AC5E0E" w:rsidR="002C3283" w:rsidRDefault="00DF7B81">
          <w:pPr>
            <w:pStyle w:val="Inhopg2"/>
            <w:tabs>
              <w:tab w:val="right" w:leader="dot" w:pos="9056"/>
            </w:tabs>
            <w:rPr>
              <w:rFonts w:eastAsiaTheme="minorEastAsia"/>
              <w:i w:val="0"/>
              <w:iCs w:val="0"/>
              <w:noProof/>
              <w:color w:val="auto"/>
              <w:sz w:val="24"/>
              <w:szCs w:val="24"/>
              <w:lang w:eastAsia="nl-NL"/>
            </w:rPr>
          </w:pPr>
          <w:hyperlink w:anchor="_Toc193118799" w:history="1">
            <w:r w:rsidR="002C3283" w:rsidRPr="00363E50">
              <w:rPr>
                <w:rStyle w:val="Hyperlink"/>
                <w:rFonts w:eastAsia="Source Sans Pro"/>
                <w:noProof/>
              </w:rPr>
              <w:t>5.3 De binding met de beleidsdirecties en beleidsdoelen</w:t>
            </w:r>
            <w:r w:rsidR="002C3283">
              <w:rPr>
                <w:noProof/>
                <w:webHidden/>
              </w:rPr>
              <w:tab/>
            </w:r>
            <w:r w:rsidR="002C3283">
              <w:rPr>
                <w:noProof/>
                <w:webHidden/>
              </w:rPr>
              <w:fldChar w:fldCharType="begin"/>
            </w:r>
            <w:r w:rsidR="002C3283">
              <w:rPr>
                <w:noProof/>
                <w:webHidden/>
              </w:rPr>
              <w:instrText xml:space="preserve"> PAGEREF _Toc193118799 \h </w:instrText>
            </w:r>
            <w:r w:rsidR="002C3283">
              <w:rPr>
                <w:noProof/>
                <w:webHidden/>
              </w:rPr>
            </w:r>
            <w:r w:rsidR="002C3283">
              <w:rPr>
                <w:noProof/>
                <w:webHidden/>
              </w:rPr>
              <w:fldChar w:fldCharType="separate"/>
            </w:r>
            <w:r w:rsidR="00C32FD2">
              <w:rPr>
                <w:noProof/>
                <w:webHidden/>
              </w:rPr>
              <w:t>30</w:t>
            </w:r>
            <w:r w:rsidR="002C3283">
              <w:rPr>
                <w:noProof/>
                <w:webHidden/>
              </w:rPr>
              <w:fldChar w:fldCharType="end"/>
            </w:r>
          </w:hyperlink>
        </w:p>
        <w:p w14:paraId="75CF67B1" w14:textId="7623384C" w:rsidR="002C3283" w:rsidRDefault="00DF7B81">
          <w:pPr>
            <w:pStyle w:val="Inhopg2"/>
            <w:tabs>
              <w:tab w:val="right" w:leader="dot" w:pos="9056"/>
            </w:tabs>
            <w:rPr>
              <w:rFonts w:eastAsiaTheme="minorEastAsia"/>
              <w:i w:val="0"/>
              <w:iCs w:val="0"/>
              <w:noProof/>
              <w:color w:val="auto"/>
              <w:sz w:val="24"/>
              <w:szCs w:val="24"/>
              <w:lang w:eastAsia="nl-NL"/>
            </w:rPr>
          </w:pPr>
          <w:hyperlink w:anchor="_Toc193118800" w:history="1">
            <w:r w:rsidR="002C3283" w:rsidRPr="00363E50">
              <w:rPr>
                <w:rStyle w:val="Hyperlink"/>
                <w:rFonts w:eastAsia="Source Sans Pro"/>
                <w:noProof/>
              </w:rPr>
              <w:t>5.4 De professionele beheersing met een inhoudelijk gesprek over beheersmaatregelen.</w:t>
            </w:r>
            <w:r w:rsidR="002C3283">
              <w:rPr>
                <w:noProof/>
                <w:webHidden/>
              </w:rPr>
              <w:tab/>
            </w:r>
            <w:r w:rsidR="002C3283">
              <w:rPr>
                <w:noProof/>
                <w:webHidden/>
              </w:rPr>
              <w:fldChar w:fldCharType="begin"/>
            </w:r>
            <w:r w:rsidR="002C3283">
              <w:rPr>
                <w:noProof/>
                <w:webHidden/>
              </w:rPr>
              <w:instrText xml:space="preserve"> PAGEREF _Toc193118800 \h </w:instrText>
            </w:r>
            <w:r w:rsidR="002C3283">
              <w:rPr>
                <w:noProof/>
                <w:webHidden/>
              </w:rPr>
            </w:r>
            <w:r w:rsidR="002C3283">
              <w:rPr>
                <w:noProof/>
                <w:webHidden/>
              </w:rPr>
              <w:fldChar w:fldCharType="separate"/>
            </w:r>
            <w:r w:rsidR="00C32FD2">
              <w:rPr>
                <w:noProof/>
                <w:webHidden/>
              </w:rPr>
              <w:t>31</w:t>
            </w:r>
            <w:r w:rsidR="002C3283">
              <w:rPr>
                <w:noProof/>
                <w:webHidden/>
              </w:rPr>
              <w:fldChar w:fldCharType="end"/>
            </w:r>
          </w:hyperlink>
        </w:p>
        <w:p w14:paraId="30C9D615" w14:textId="1C9EE1F7" w:rsidR="002C3283" w:rsidRDefault="00DF7B81">
          <w:pPr>
            <w:pStyle w:val="Inhopg2"/>
            <w:tabs>
              <w:tab w:val="right" w:leader="dot" w:pos="9056"/>
            </w:tabs>
            <w:rPr>
              <w:rFonts w:eastAsiaTheme="minorEastAsia"/>
              <w:i w:val="0"/>
              <w:iCs w:val="0"/>
              <w:noProof/>
              <w:color w:val="auto"/>
              <w:sz w:val="24"/>
              <w:szCs w:val="24"/>
              <w:lang w:eastAsia="nl-NL"/>
            </w:rPr>
          </w:pPr>
          <w:hyperlink w:anchor="_Toc193118801" w:history="1">
            <w:r w:rsidR="002C3283" w:rsidRPr="00363E50">
              <w:rPr>
                <w:rStyle w:val="Hyperlink"/>
                <w:rFonts w:eastAsia="Source Sans Pro"/>
                <w:noProof/>
              </w:rPr>
              <w:t>5.5 De periodieke inhoudelijke herijking en evaluatie</w:t>
            </w:r>
            <w:r w:rsidR="002C3283">
              <w:rPr>
                <w:noProof/>
                <w:webHidden/>
              </w:rPr>
              <w:tab/>
            </w:r>
            <w:r w:rsidR="002C3283">
              <w:rPr>
                <w:noProof/>
                <w:webHidden/>
              </w:rPr>
              <w:fldChar w:fldCharType="begin"/>
            </w:r>
            <w:r w:rsidR="002C3283">
              <w:rPr>
                <w:noProof/>
                <w:webHidden/>
              </w:rPr>
              <w:instrText xml:space="preserve"> PAGEREF _Toc193118801 \h </w:instrText>
            </w:r>
            <w:r w:rsidR="002C3283">
              <w:rPr>
                <w:noProof/>
                <w:webHidden/>
              </w:rPr>
            </w:r>
            <w:r w:rsidR="002C3283">
              <w:rPr>
                <w:noProof/>
                <w:webHidden/>
              </w:rPr>
              <w:fldChar w:fldCharType="separate"/>
            </w:r>
            <w:r w:rsidR="00C32FD2">
              <w:rPr>
                <w:noProof/>
                <w:webHidden/>
              </w:rPr>
              <w:t>32</w:t>
            </w:r>
            <w:r w:rsidR="002C3283">
              <w:rPr>
                <w:noProof/>
                <w:webHidden/>
              </w:rPr>
              <w:fldChar w:fldCharType="end"/>
            </w:r>
          </w:hyperlink>
        </w:p>
        <w:p w14:paraId="4A26A2F1" w14:textId="0479E0C7" w:rsidR="002C3283" w:rsidRDefault="00DF7B81">
          <w:pPr>
            <w:pStyle w:val="Inhopg2"/>
            <w:tabs>
              <w:tab w:val="right" w:leader="dot" w:pos="9056"/>
            </w:tabs>
            <w:rPr>
              <w:rFonts w:eastAsiaTheme="minorEastAsia"/>
              <w:i w:val="0"/>
              <w:iCs w:val="0"/>
              <w:noProof/>
              <w:color w:val="auto"/>
              <w:sz w:val="24"/>
              <w:szCs w:val="24"/>
              <w:lang w:eastAsia="nl-NL"/>
            </w:rPr>
          </w:pPr>
          <w:hyperlink w:anchor="_Toc193118802" w:history="1">
            <w:r w:rsidR="002C3283" w:rsidRPr="00363E50">
              <w:rPr>
                <w:rStyle w:val="Hyperlink"/>
                <w:rFonts w:eastAsia="Source Sans Pro"/>
                <w:noProof/>
              </w:rPr>
              <w:t>5.6 De informatievoorziening aan de raad en inhoudelijke bespreking van voortgangsrapportages.</w:t>
            </w:r>
            <w:r w:rsidR="002C3283">
              <w:rPr>
                <w:noProof/>
                <w:webHidden/>
              </w:rPr>
              <w:tab/>
            </w:r>
            <w:r w:rsidR="002C3283">
              <w:rPr>
                <w:noProof/>
                <w:webHidden/>
              </w:rPr>
              <w:fldChar w:fldCharType="begin"/>
            </w:r>
            <w:r w:rsidR="002C3283">
              <w:rPr>
                <w:noProof/>
                <w:webHidden/>
              </w:rPr>
              <w:instrText xml:space="preserve"> PAGEREF _Toc193118802 \h </w:instrText>
            </w:r>
            <w:r w:rsidR="002C3283">
              <w:rPr>
                <w:noProof/>
                <w:webHidden/>
              </w:rPr>
            </w:r>
            <w:r w:rsidR="002C3283">
              <w:rPr>
                <w:noProof/>
                <w:webHidden/>
              </w:rPr>
              <w:fldChar w:fldCharType="separate"/>
            </w:r>
            <w:r w:rsidR="00C32FD2">
              <w:rPr>
                <w:noProof/>
                <w:webHidden/>
              </w:rPr>
              <w:t>33</w:t>
            </w:r>
            <w:r w:rsidR="002C3283">
              <w:rPr>
                <w:noProof/>
                <w:webHidden/>
              </w:rPr>
              <w:fldChar w:fldCharType="end"/>
            </w:r>
          </w:hyperlink>
        </w:p>
        <w:p w14:paraId="4745E40C" w14:textId="69235473" w:rsidR="002C3283" w:rsidRDefault="00DF7B81">
          <w:pPr>
            <w:pStyle w:val="Inhopg2"/>
            <w:tabs>
              <w:tab w:val="right" w:leader="dot" w:pos="9056"/>
            </w:tabs>
            <w:rPr>
              <w:rFonts w:eastAsiaTheme="minorEastAsia"/>
              <w:i w:val="0"/>
              <w:iCs w:val="0"/>
              <w:noProof/>
              <w:color w:val="auto"/>
              <w:sz w:val="24"/>
              <w:szCs w:val="24"/>
              <w:lang w:eastAsia="nl-NL"/>
            </w:rPr>
          </w:pPr>
          <w:hyperlink w:anchor="_Toc193118803" w:history="1">
            <w:r w:rsidR="002C3283" w:rsidRPr="00363E50">
              <w:rPr>
                <w:rStyle w:val="Hyperlink"/>
                <w:rFonts w:eastAsia="Source Sans Pro"/>
                <w:noProof/>
              </w:rPr>
              <w:t>5.7 De inhoudelijke sturing van de raad op het project</w:t>
            </w:r>
            <w:r w:rsidR="002C3283">
              <w:rPr>
                <w:noProof/>
                <w:webHidden/>
              </w:rPr>
              <w:tab/>
            </w:r>
            <w:r w:rsidR="002C3283">
              <w:rPr>
                <w:noProof/>
                <w:webHidden/>
              </w:rPr>
              <w:fldChar w:fldCharType="begin"/>
            </w:r>
            <w:r w:rsidR="002C3283">
              <w:rPr>
                <w:noProof/>
                <w:webHidden/>
              </w:rPr>
              <w:instrText xml:space="preserve"> PAGEREF _Toc193118803 \h </w:instrText>
            </w:r>
            <w:r w:rsidR="002C3283">
              <w:rPr>
                <w:noProof/>
                <w:webHidden/>
              </w:rPr>
            </w:r>
            <w:r w:rsidR="002C3283">
              <w:rPr>
                <w:noProof/>
                <w:webHidden/>
              </w:rPr>
              <w:fldChar w:fldCharType="separate"/>
            </w:r>
            <w:r w:rsidR="00C32FD2">
              <w:rPr>
                <w:noProof/>
                <w:webHidden/>
              </w:rPr>
              <w:t>34</w:t>
            </w:r>
            <w:r w:rsidR="002C3283">
              <w:rPr>
                <w:noProof/>
                <w:webHidden/>
              </w:rPr>
              <w:fldChar w:fldCharType="end"/>
            </w:r>
          </w:hyperlink>
        </w:p>
        <w:p w14:paraId="5F4A7ACC" w14:textId="3D1E8F79" w:rsidR="002C3283" w:rsidRDefault="00DF7B81">
          <w:pPr>
            <w:pStyle w:val="Inhopg1"/>
            <w:tabs>
              <w:tab w:val="left" w:pos="440"/>
              <w:tab w:val="right" w:leader="dot" w:pos="9056"/>
            </w:tabs>
            <w:rPr>
              <w:rFonts w:eastAsiaTheme="minorEastAsia"/>
              <w:b w:val="0"/>
              <w:bCs w:val="0"/>
              <w:noProof/>
              <w:color w:val="auto"/>
              <w:sz w:val="24"/>
              <w:szCs w:val="24"/>
              <w:lang w:eastAsia="nl-NL"/>
            </w:rPr>
          </w:pPr>
          <w:hyperlink w:anchor="_Toc193118804" w:history="1">
            <w:r w:rsidR="002C3283" w:rsidRPr="00363E50">
              <w:rPr>
                <w:rStyle w:val="Hyperlink"/>
                <w:noProof/>
              </w:rPr>
              <w:t>6.</w:t>
            </w:r>
            <w:r w:rsidR="002C3283">
              <w:rPr>
                <w:rFonts w:eastAsiaTheme="minorEastAsia"/>
                <w:b w:val="0"/>
                <w:bCs w:val="0"/>
                <w:noProof/>
                <w:color w:val="auto"/>
                <w:sz w:val="24"/>
                <w:szCs w:val="24"/>
                <w:lang w:eastAsia="nl-NL"/>
              </w:rPr>
              <w:tab/>
            </w:r>
            <w:r w:rsidR="002C3283" w:rsidRPr="00363E50">
              <w:rPr>
                <w:rStyle w:val="Hyperlink"/>
                <w:noProof/>
              </w:rPr>
              <w:t>Conclusies en aanbevelingen</w:t>
            </w:r>
            <w:r w:rsidR="002C3283">
              <w:rPr>
                <w:noProof/>
                <w:webHidden/>
              </w:rPr>
              <w:tab/>
            </w:r>
            <w:r w:rsidR="002C3283">
              <w:rPr>
                <w:noProof/>
                <w:webHidden/>
              </w:rPr>
              <w:fldChar w:fldCharType="begin"/>
            </w:r>
            <w:r w:rsidR="002C3283">
              <w:rPr>
                <w:noProof/>
                <w:webHidden/>
              </w:rPr>
              <w:instrText xml:space="preserve"> PAGEREF _Toc193118804 \h </w:instrText>
            </w:r>
            <w:r w:rsidR="002C3283">
              <w:rPr>
                <w:noProof/>
                <w:webHidden/>
              </w:rPr>
            </w:r>
            <w:r w:rsidR="002C3283">
              <w:rPr>
                <w:noProof/>
                <w:webHidden/>
              </w:rPr>
              <w:fldChar w:fldCharType="separate"/>
            </w:r>
            <w:r w:rsidR="00C32FD2">
              <w:rPr>
                <w:noProof/>
                <w:webHidden/>
              </w:rPr>
              <w:t>35</w:t>
            </w:r>
            <w:r w:rsidR="002C3283">
              <w:rPr>
                <w:noProof/>
                <w:webHidden/>
              </w:rPr>
              <w:fldChar w:fldCharType="end"/>
            </w:r>
          </w:hyperlink>
        </w:p>
        <w:p w14:paraId="4755C72A" w14:textId="49E15512" w:rsidR="002C3283" w:rsidRDefault="00DF7B81">
          <w:pPr>
            <w:pStyle w:val="Inhopg1"/>
            <w:tabs>
              <w:tab w:val="right" w:leader="dot" w:pos="9056"/>
            </w:tabs>
            <w:rPr>
              <w:rFonts w:eastAsiaTheme="minorEastAsia"/>
              <w:b w:val="0"/>
              <w:bCs w:val="0"/>
              <w:noProof/>
              <w:color w:val="auto"/>
              <w:sz w:val="24"/>
              <w:szCs w:val="24"/>
              <w:lang w:eastAsia="nl-NL"/>
            </w:rPr>
          </w:pPr>
          <w:hyperlink w:anchor="_Toc193118805" w:history="1">
            <w:r w:rsidR="002C3283" w:rsidRPr="00363E50">
              <w:rPr>
                <w:rStyle w:val="Hyperlink"/>
                <w:noProof/>
              </w:rPr>
              <w:t>7. Bestuurlijke reactie en nawoord rekenkamer</w:t>
            </w:r>
            <w:r w:rsidR="002C3283">
              <w:rPr>
                <w:noProof/>
                <w:webHidden/>
              </w:rPr>
              <w:tab/>
            </w:r>
            <w:r w:rsidR="002C3283">
              <w:rPr>
                <w:noProof/>
                <w:webHidden/>
              </w:rPr>
              <w:fldChar w:fldCharType="begin"/>
            </w:r>
            <w:r w:rsidR="002C3283">
              <w:rPr>
                <w:noProof/>
                <w:webHidden/>
              </w:rPr>
              <w:instrText xml:space="preserve"> PAGEREF _Toc193118805 \h </w:instrText>
            </w:r>
            <w:r w:rsidR="002C3283">
              <w:rPr>
                <w:noProof/>
                <w:webHidden/>
              </w:rPr>
            </w:r>
            <w:r w:rsidR="002C3283">
              <w:rPr>
                <w:noProof/>
                <w:webHidden/>
              </w:rPr>
              <w:fldChar w:fldCharType="separate"/>
            </w:r>
            <w:r w:rsidR="00C32FD2">
              <w:rPr>
                <w:noProof/>
                <w:webHidden/>
              </w:rPr>
              <w:t>41</w:t>
            </w:r>
            <w:r w:rsidR="002C3283">
              <w:rPr>
                <w:noProof/>
                <w:webHidden/>
              </w:rPr>
              <w:fldChar w:fldCharType="end"/>
            </w:r>
          </w:hyperlink>
        </w:p>
        <w:p w14:paraId="40C6750B" w14:textId="05392ACE" w:rsidR="002C3283" w:rsidRDefault="00DF7B81">
          <w:pPr>
            <w:pStyle w:val="Inhopg2"/>
            <w:tabs>
              <w:tab w:val="right" w:leader="dot" w:pos="9056"/>
            </w:tabs>
            <w:rPr>
              <w:rFonts w:eastAsiaTheme="minorEastAsia"/>
              <w:i w:val="0"/>
              <w:iCs w:val="0"/>
              <w:noProof/>
              <w:color w:val="auto"/>
              <w:sz w:val="24"/>
              <w:szCs w:val="24"/>
              <w:lang w:eastAsia="nl-NL"/>
            </w:rPr>
          </w:pPr>
          <w:hyperlink w:anchor="_Toc193118806" w:history="1">
            <w:r w:rsidR="002C3283" w:rsidRPr="00363E50">
              <w:rPr>
                <w:rStyle w:val="Hyperlink"/>
                <w:noProof/>
              </w:rPr>
              <w:t>7.1 Bestuurlijke reactie</w:t>
            </w:r>
            <w:r w:rsidR="002C3283">
              <w:rPr>
                <w:noProof/>
                <w:webHidden/>
              </w:rPr>
              <w:tab/>
            </w:r>
            <w:r w:rsidR="002C3283">
              <w:rPr>
                <w:noProof/>
                <w:webHidden/>
              </w:rPr>
              <w:fldChar w:fldCharType="begin"/>
            </w:r>
            <w:r w:rsidR="002C3283">
              <w:rPr>
                <w:noProof/>
                <w:webHidden/>
              </w:rPr>
              <w:instrText xml:space="preserve"> PAGEREF _Toc193118806 \h </w:instrText>
            </w:r>
            <w:r w:rsidR="002C3283">
              <w:rPr>
                <w:noProof/>
                <w:webHidden/>
              </w:rPr>
            </w:r>
            <w:r w:rsidR="002C3283">
              <w:rPr>
                <w:noProof/>
                <w:webHidden/>
              </w:rPr>
              <w:fldChar w:fldCharType="separate"/>
            </w:r>
            <w:r w:rsidR="00C32FD2">
              <w:rPr>
                <w:noProof/>
                <w:webHidden/>
              </w:rPr>
              <w:t>41</w:t>
            </w:r>
            <w:r w:rsidR="002C3283">
              <w:rPr>
                <w:noProof/>
                <w:webHidden/>
              </w:rPr>
              <w:fldChar w:fldCharType="end"/>
            </w:r>
          </w:hyperlink>
        </w:p>
        <w:p w14:paraId="1884F839" w14:textId="157FB29C" w:rsidR="002C3283" w:rsidRDefault="00DF7B81">
          <w:pPr>
            <w:pStyle w:val="Inhopg2"/>
            <w:tabs>
              <w:tab w:val="right" w:leader="dot" w:pos="9056"/>
            </w:tabs>
            <w:rPr>
              <w:rFonts w:eastAsiaTheme="minorEastAsia"/>
              <w:i w:val="0"/>
              <w:iCs w:val="0"/>
              <w:noProof/>
              <w:color w:val="auto"/>
              <w:sz w:val="24"/>
              <w:szCs w:val="24"/>
              <w:lang w:eastAsia="nl-NL"/>
            </w:rPr>
          </w:pPr>
          <w:hyperlink w:anchor="_Toc193118807" w:history="1">
            <w:r w:rsidR="002C3283" w:rsidRPr="00363E50">
              <w:rPr>
                <w:rStyle w:val="Hyperlink"/>
                <w:noProof/>
              </w:rPr>
              <w:t>7.2 Nawoord Rekenkamer</w:t>
            </w:r>
            <w:r w:rsidR="002C3283">
              <w:rPr>
                <w:noProof/>
                <w:webHidden/>
              </w:rPr>
              <w:tab/>
            </w:r>
            <w:r w:rsidR="002C3283">
              <w:rPr>
                <w:noProof/>
                <w:webHidden/>
              </w:rPr>
              <w:fldChar w:fldCharType="begin"/>
            </w:r>
            <w:r w:rsidR="002C3283">
              <w:rPr>
                <w:noProof/>
                <w:webHidden/>
              </w:rPr>
              <w:instrText xml:space="preserve"> PAGEREF _Toc193118807 \h </w:instrText>
            </w:r>
            <w:r w:rsidR="002C3283">
              <w:rPr>
                <w:noProof/>
                <w:webHidden/>
              </w:rPr>
            </w:r>
            <w:r w:rsidR="002C3283">
              <w:rPr>
                <w:noProof/>
                <w:webHidden/>
              </w:rPr>
              <w:fldChar w:fldCharType="separate"/>
            </w:r>
            <w:r w:rsidR="00C32FD2">
              <w:rPr>
                <w:noProof/>
                <w:webHidden/>
              </w:rPr>
              <w:t>42</w:t>
            </w:r>
            <w:r w:rsidR="002C3283">
              <w:rPr>
                <w:noProof/>
                <w:webHidden/>
              </w:rPr>
              <w:fldChar w:fldCharType="end"/>
            </w:r>
          </w:hyperlink>
        </w:p>
        <w:p w14:paraId="40335249" w14:textId="4726113C" w:rsidR="002C3283" w:rsidRDefault="00DF7B81">
          <w:pPr>
            <w:pStyle w:val="Inhopg1"/>
            <w:tabs>
              <w:tab w:val="right" w:leader="dot" w:pos="9056"/>
            </w:tabs>
            <w:rPr>
              <w:rFonts w:eastAsiaTheme="minorEastAsia"/>
              <w:b w:val="0"/>
              <w:bCs w:val="0"/>
              <w:noProof/>
              <w:color w:val="auto"/>
              <w:sz w:val="24"/>
              <w:szCs w:val="24"/>
              <w:lang w:eastAsia="nl-NL"/>
            </w:rPr>
          </w:pPr>
          <w:hyperlink w:anchor="_Toc193118808" w:history="1">
            <w:r w:rsidR="002C3283" w:rsidRPr="00363E50">
              <w:rPr>
                <w:rStyle w:val="Hyperlink"/>
                <w:noProof/>
              </w:rPr>
              <w:t>Bijlage 1 Procedureregeling grote projecten</w:t>
            </w:r>
            <w:r w:rsidR="002C3283">
              <w:rPr>
                <w:noProof/>
                <w:webHidden/>
              </w:rPr>
              <w:tab/>
            </w:r>
            <w:r w:rsidR="002C3283">
              <w:rPr>
                <w:noProof/>
                <w:webHidden/>
              </w:rPr>
              <w:fldChar w:fldCharType="begin"/>
            </w:r>
            <w:r w:rsidR="002C3283">
              <w:rPr>
                <w:noProof/>
                <w:webHidden/>
              </w:rPr>
              <w:instrText xml:space="preserve"> PAGEREF _Toc193118808 \h </w:instrText>
            </w:r>
            <w:r w:rsidR="002C3283">
              <w:rPr>
                <w:noProof/>
                <w:webHidden/>
              </w:rPr>
            </w:r>
            <w:r w:rsidR="002C3283">
              <w:rPr>
                <w:noProof/>
                <w:webHidden/>
              </w:rPr>
              <w:fldChar w:fldCharType="separate"/>
            </w:r>
            <w:r w:rsidR="00C32FD2">
              <w:rPr>
                <w:noProof/>
                <w:webHidden/>
              </w:rPr>
              <w:t>43</w:t>
            </w:r>
            <w:r w:rsidR="002C3283">
              <w:rPr>
                <w:noProof/>
                <w:webHidden/>
              </w:rPr>
              <w:fldChar w:fldCharType="end"/>
            </w:r>
          </w:hyperlink>
        </w:p>
        <w:p w14:paraId="0BE8A179" w14:textId="58ECD62D" w:rsidR="002C3283" w:rsidRDefault="00DF7B81">
          <w:pPr>
            <w:pStyle w:val="Inhopg1"/>
            <w:tabs>
              <w:tab w:val="right" w:leader="dot" w:pos="9056"/>
            </w:tabs>
            <w:rPr>
              <w:rFonts w:eastAsiaTheme="minorEastAsia"/>
              <w:b w:val="0"/>
              <w:bCs w:val="0"/>
              <w:noProof/>
              <w:color w:val="auto"/>
              <w:sz w:val="24"/>
              <w:szCs w:val="24"/>
              <w:lang w:eastAsia="nl-NL"/>
            </w:rPr>
          </w:pPr>
          <w:hyperlink w:anchor="_Toc193118809" w:history="1">
            <w:r w:rsidR="002C3283" w:rsidRPr="00363E50">
              <w:rPr>
                <w:rStyle w:val="Hyperlink"/>
                <w:noProof/>
              </w:rPr>
              <w:t>Bijlage 2: Geïnterviewde personen</w:t>
            </w:r>
            <w:r w:rsidR="002C3283">
              <w:rPr>
                <w:noProof/>
                <w:webHidden/>
              </w:rPr>
              <w:tab/>
            </w:r>
            <w:r w:rsidR="002C3283">
              <w:rPr>
                <w:noProof/>
                <w:webHidden/>
              </w:rPr>
              <w:fldChar w:fldCharType="begin"/>
            </w:r>
            <w:r w:rsidR="002C3283">
              <w:rPr>
                <w:noProof/>
                <w:webHidden/>
              </w:rPr>
              <w:instrText xml:space="preserve"> PAGEREF _Toc193118809 \h </w:instrText>
            </w:r>
            <w:r w:rsidR="002C3283">
              <w:rPr>
                <w:noProof/>
                <w:webHidden/>
              </w:rPr>
            </w:r>
            <w:r w:rsidR="002C3283">
              <w:rPr>
                <w:noProof/>
                <w:webHidden/>
              </w:rPr>
              <w:fldChar w:fldCharType="separate"/>
            </w:r>
            <w:r w:rsidR="00C32FD2">
              <w:rPr>
                <w:noProof/>
                <w:webHidden/>
              </w:rPr>
              <w:t>46</w:t>
            </w:r>
            <w:r w:rsidR="002C3283">
              <w:rPr>
                <w:noProof/>
                <w:webHidden/>
              </w:rPr>
              <w:fldChar w:fldCharType="end"/>
            </w:r>
          </w:hyperlink>
        </w:p>
        <w:p w14:paraId="201AB10E" w14:textId="76876875" w:rsidR="001B520F" w:rsidRDefault="00753274">
          <w:pPr>
            <w:rPr>
              <w:noProof/>
            </w:rPr>
          </w:pPr>
          <w:r>
            <w:rPr>
              <w:b/>
              <w:bCs/>
              <w:noProof/>
            </w:rPr>
            <w:fldChar w:fldCharType="end"/>
          </w:r>
        </w:p>
      </w:sdtContent>
    </w:sdt>
    <w:p w14:paraId="057BA733" w14:textId="77777777" w:rsidR="001B520F" w:rsidRDefault="001B520F">
      <w:pPr>
        <w:jc w:val="left"/>
        <w:rPr>
          <w:noProof/>
        </w:rPr>
      </w:pPr>
      <w:r>
        <w:rPr>
          <w:noProof/>
        </w:rPr>
        <w:br w:type="page"/>
      </w:r>
    </w:p>
    <w:p w14:paraId="0276AAC1" w14:textId="2C3C3F8A" w:rsidR="00753274" w:rsidRDefault="00C13C9C" w:rsidP="0092370D">
      <w:pPr>
        <w:pStyle w:val="Kop1"/>
      </w:pPr>
      <w:bookmarkStart w:id="0" w:name="_Toc193118768"/>
      <w:r>
        <w:lastRenderedPageBreak/>
        <w:t>Bestuurlijke nota</w:t>
      </w:r>
      <w:bookmarkEnd w:id="0"/>
    </w:p>
    <w:p w14:paraId="26D8E887" w14:textId="77777777" w:rsidR="00C13C9C" w:rsidRDefault="00C13C9C"/>
    <w:p w14:paraId="346B9534" w14:textId="77777777" w:rsidR="009D1157" w:rsidRPr="00B22171" w:rsidRDefault="009D1157" w:rsidP="009D1157">
      <w:pPr>
        <w:rPr>
          <w:rFonts w:cs="Arial"/>
        </w:rPr>
      </w:pPr>
      <w:bookmarkStart w:id="1" w:name="_Toc177391315"/>
      <w:r w:rsidRPr="00B22171">
        <w:rPr>
          <w:rFonts w:cs="Arial"/>
        </w:rPr>
        <w:t xml:space="preserve">Voor dit opvolgingsonderzoek formuleerde de Rekenkamer Rijswijk de volgende centrale vraag: </w:t>
      </w:r>
    </w:p>
    <w:p w14:paraId="1E47CA01" w14:textId="77777777" w:rsidR="009D1157" w:rsidRPr="00BC5A4E" w:rsidRDefault="009D1157" w:rsidP="009D1157">
      <w:pPr>
        <w:pBdr>
          <w:top w:val="single" w:sz="4" w:space="1" w:color="auto"/>
          <w:left w:val="single" w:sz="4" w:space="4" w:color="auto"/>
          <w:bottom w:val="single" w:sz="4" w:space="1" w:color="auto"/>
          <w:right w:val="single" w:sz="4" w:space="4" w:color="auto"/>
        </w:pBdr>
        <w:ind w:firstLine="2"/>
        <w:rPr>
          <w:rFonts w:cs="Arial"/>
          <w:i/>
          <w:iCs/>
        </w:rPr>
      </w:pPr>
      <w:r w:rsidRPr="00BC5A4E">
        <w:rPr>
          <w:rFonts w:cs="Arial"/>
          <w:i/>
          <w:iCs/>
        </w:rPr>
        <w:t>“</w:t>
      </w:r>
      <w:r>
        <w:rPr>
          <w:rFonts w:cs="Arial"/>
          <w:i/>
          <w:iCs/>
        </w:rPr>
        <w:t>O</w:t>
      </w:r>
      <w:r w:rsidRPr="00BC5A4E">
        <w:rPr>
          <w:rFonts w:eastAsia="Calibri" w:cs="Arial"/>
          <w:i/>
          <w:iCs/>
          <w:lang w:eastAsia="nl-NL"/>
        </w:rPr>
        <w:t xml:space="preserve">p welke wijze zijn grote projecten binnen </w:t>
      </w:r>
      <w:r>
        <w:rPr>
          <w:rFonts w:eastAsia="Calibri" w:cs="Arial"/>
          <w:i/>
          <w:iCs/>
          <w:lang w:eastAsia="nl-NL"/>
        </w:rPr>
        <w:t xml:space="preserve">de gemeente </w:t>
      </w:r>
      <w:r w:rsidRPr="00BC5A4E">
        <w:rPr>
          <w:rFonts w:eastAsia="Calibri" w:cs="Arial"/>
          <w:i/>
          <w:iCs/>
          <w:lang w:eastAsia="nl-NL"/>
        </w:rPr>
        <w:t>Rijswijk de afgelopen 5 jaar uitgevoerd, hoe is opvolging gegeven aan de aanbevelingen uit 2020 en welke lessen kunnen daaruit worden getrokken?”</w:t>
      </w:r>
    </w:p>
    <w:p w14:paraId="431D413C" w14:textId="77777777" w:rsidR="009D1157" w:rsidRDefault="009D1157" w:rsidP="009D1157"/>
    <w:p w14:paraId="545C6F77" w14:textId="77777777" w:rsidR="009D1157" w:rsidRDefault="009D1157" w:rsidP="009D1157">
      <w:pPr>
        <w:rPr>
          <w:rFonts w:cs="Arial"/>
        </w:rPr>
      </w:pPr>
      <w:r>
        <w:rPr>
          <w:rFonts w:cs="Arial"/>
        </w:rPr>
        <w:t>Deze centrale vraag splitste de Rekenkamer Rijswijk uit in de volgende deelvragen:</w:t>
      </w:r>
    </w:p>
    <w:p w14:paraId="792D0BCF" w14:textId="77777777" w:rsidR="009D1157" w:rsidRDefault="009D1157" w:rsidP="009D1157">
      <w:pPr>
        <w:numPr>
          <w:ilvl w:val="0"/>
          <w:numId w:val="2"/>
        </w:numPr>
        <w:jc w:val="left"/>
        <w:rPr>
          <w:rFonts w:eastAsia="Calibri" w:cs="Arial"/>
          <w:lang w:eastAsia="nl-NL"/>
        </w:rPr>
      </w:pPr>
      <w:r>
        <w:rPr>
          <w:rFonts w:eastAsia="Calibri" w:cs="Arial"/>
          <w:lang w:eastAsia="nl-NL"/>
        </w:rPr>
        <w:t>Welke grote projecten zijn er in de afgelopen 5 jaar uitgevoerd binnen de gemeente Rijswijk?</w:t>
      </w:r>
    </w:p>
    <w:p w14:paraId="502AED66" w14:textId="77777777" w:rsidR="009D1157" w:rsidRDefault="009D1157" w:rsidP="009D1157">
      <w:pPr>
        <w:numPr>
          <w:ilvl w:val="0"/>
          <w:numId w:val="2"/>
        </w:numPr>
        <w:jc w:val="left"/>
        <w:rPr>
          <w:rFonts w:eastAsia="Calibri" w:cs="Arial"/>
          <w:lang w:eastAsia="nl-NL"/>
        </w:rPr>
      </w:pPr>
      <w:r>
        <w:rPr>
          <w:rFonts w:eastAsia="Calibri" w:cs="Arial"/>
          <w:lang w:eastAsia="nl-NL"/>
        </w:rPr>
        <w:t>Hoe is de uitvoering van deze projecten verlopen, met name waar het gaat om sturing en verantwoording?</w:t>
      </w:r>
    </w:p>
    <w:p w14:paraId="19E23CCC" w14:textId="77777777" w:rsidR="009D1157" w:rsidRDefault="009D1157" w:rsidP="009D1157">
      <w:pPr>
        <w:numPr>
          <w:ilvl w:val="0"/>
          <w:numId w:val="2"/>
        </w:numPr>
        <w:jc w:val="left"/>
        <w:rPr>
          <w:rFonts w:eastAsia="Calibri" w:cs="Arial"/>
          <w:lang w:eastAsia="nl-NL"/>
        </w:rPr>
      </w:pPr>
      <w:r>
        <w:rPr>
          <w:rFonts w:eastAsia="Calibri" w:cs="Arial"/>
          <w:lang w:eastAsia="nl-NL"/>
        </w:rPr>
        <w:t>Op welke wijze is het instrumentarium behorende bij de regeling grote projecten ingezet en heeft dat meerwaarde gegeven?</w:t>
      </w:r>
    </w:p>
    <w:p w14:paraId="17431050" w14:textId="77777777" w:rsidR="009D1157" w:rsidRDefault="009D1157" w:rsidP="009D1157">
      <w:pPr>
        <w:numPr>
          <w:ilvl w:val="0"/>
          <w:numId w:val="2"/>
        </w:numPr>
        <w:jc w:val="left"/>
        <w:rPr>
          <w:rFonts w:eastAsia="Calibri" w:cs="Arial"/>
          <w:lang w:eastAsia="nl-NL"/>
        </w:rPr>
      </w:pPr>
      <w:r>
        <w:rPr>
          <w:rFonts w:eastAsia="Calibri" w:cs="Arial"/>
          <w:lang w:eastAsia="nl-NL"/>
        </w:rPr>
        <w:t>Welke opvolging is gegeven aan de aanbevelingen van het onderzoek uit 2020?</w:t>
      </w:r>
    </w:p>
    <w:p w14:paraId="02D59B5E" w14:textId="77777777" w:rsidR="009D1157" w:rsidRDefault="009D1157" w:rsidP="009D1157">
      <w:pPr>
        <w:rPr>
          <w:rFonts w:cs="Arial"/>
        </w:rPr>
      </w:pPr>
    </w:p>
    <w:p w14:paraId="57B61181" w14:textId="77777777" w:rsidR="009D1157" w:rsidRDefault="009D1157" w:rsidP="009D1157">
      <w:pPr>
        <w:rPr>
          <w:rFonts w:cs="Arial"/>
        </w:rPr>
      </w:pPr>
      <w:r w:rsidRPr="0084496C">
        <w:rPr>
          <w:rFonts w:cs="Arial"/>
        </w:rPr>
        <w:t xml:space="preserve">Wij hebben dit opvolgingsonderzoek uitgevoerd aan de hand van een deskstudie en gesprekken met betrokken ambtenaren in de periode van juni 2024 tot en met januari 2025. Het onderzoek strekte zich uit tot en met januari 2025 om daarmee </w:t>
      </w:r>
      <w:r>
        <w:rPr>
          <w:rFonts w:cs="Arial"/>
        </w:rPr>
        <w:t>zoveel mogelijk gebruik te kunnen maken van de eind</w:t>
      </w:r>
      <w:r w:rsidRPr="0084496C">
        <w:rPr>
          <w:rFonts w:cs="Arial"/>
        </w:rPr>
        <w:t>evaluaties van de grote projecten</w:t>
      </w:r>
      <w:r>
        <w:rPr>
          <w:rFonts w:cs="Arial"/>
        </w:rPr>
        <w:t xml:space="preserve"> conform de procedureregeling grote projecten</w:t>
      </w:r>
      <w:r w:rsidRPr="0084496C">
        <w:rPr>
          <w:rFonts w:cs="Arial"/>
        </w:rPr>
        <w:t xml:space="preserve">, die </w:t>
      </w:r>
      <w:r>
        <w:rPr>
          <w:rFonts w:cs="Arial"/>
        </w:rPr>
        <w:t xml:space="preserve">– bij aanvang van het onderzoek - </w:t>
      </w:r>
      <w:r w:rsidRPr="0084496C">
        <w:rPr>
          <w:rFonts w:cs="Arial"/>
        </w:rPr>
        <w:t xml:space="preserve">voorzien waren om in het laatste kwartaal van 2024 beschikbaar te komen. </w:t>
      </w:r>
      <w:r>
        <w:rPr>
          <w:rFonts w:cs="Arial"/>
        </w:rPr>
        <w:t xml:space="preserve">In werkelijkheid bleek in deze periode slechts de eindevaluatie beschikbaar van één van de drie als groot project aangewezen projecten: het project Organisatieontwikkeling. </w:t>
      </w:r>
    </w:p>
    <w:p w14:paraId="4C899DB8" w14:textId="77777777" w:rsidR="005451C3" w:rsidRDefault="005451C3" w:rsidP="009D1157">
      <w:pPr>
        <w:rPr>
          <w:rFonts w:cs="Arial"/>
        </w:rPr>
      </w:pPr>
    </w:p>
    <w:p w14:paraId="7ECA7015" w14:textId="220127BA" w:rsidR="0044375D" w:rsidRDefault="009D1157" w:rsidP="009D1157">
      <w:pPr>
        <w:rPr>
          <w:rFonts w:cs="Arial"/>
        </w:rPr>
      </w:pPr>
      <w:r>
        <w:rPr>
          <w:rFonts w:cs="Arial"/>
        </w:rPr>
        <w:t>In onderstaande tabel hebben we de resultaten van het opvolgingsonderzoek inzichtelijk gemaakt voor de drie grote projecten die centraal staan in dit opvolgingsonderzoek: RijswijkBuiten, Huis van de Stad en Organisatieontwikkeling. Deze resultaten zijn geordend naar de mate waarin gescoord (in ‘stoplichtkleuren’) is op de 6 belangrijkste aanbevelingen uit het onderzoek van de Rekenkamer Rijswijk in 2020.</w:t>
      </w:r>
    </w:p>
    <w:p w14:paraId="215DC11F" w14:textId="77777777" w:rsidR="0044375D" w:rsidRDefault="0044375D">
      <w:pPr>
        <w:jc w:val="left"/>
        <w:rPr>
          <w:rFonts w:cs="Arial"/>
        </w:rPr>
      </w:pPr>
      <w:r>
        <w:rPr>
          <w:rFonts w:cs="Arial"/>
        </w:rPr>
        <w:br w:type="page"/>
      </w:r>
    </w:p>
    <w:p w14:paraId="373ACDE4" w14:textId="77777777" w:rsidR="009D1157" w:rsidRDefault="009D1157" w:rsidP="009D1157">
      <w:pPr>
        <w:rPr>
          <w:rFonts w:cs="Arial"/>
        </w:rPr>
      </w:pPr>
      <w:r>
        <w:rPr>
          <w:rFonts w:cs="Arial"/>
        </w:rPr>
        <w:lastRenderedPageBreak/>
        <w:t xml:space="preserve">   </w:t>
      </w:r>
    </w:p>
    <w:tbl>
      <w:tblPr>
        <w:tblStyle w:val="KokxDeVoogdTabel"/>
        <w:tblW w:w="9351" w:type="dxa"/>
        <w:tblBorders>
          <w:insideV w:val="single" w:sz="4" w:space="0" w:color="E97132" w:themeColor="accent2"/>
        </w:tblBorders>
        <w:tblLayout w:type="fixed"/>
        <w:tblLook w:val="04A0" w:firstRow="1" w:lastRow="0" w:firstColumn="1" w:lastColumn="0" w:noHBand="0" w:noVBand="1"/>
      </w:tblPr>
      <w:tblGrid>
        <w:gridCol w:w="2830"/>
        <w:gridCol w:w="1701"/>
        <w:gridCol w:w="2127"/>
        <w:gridCol w:w="2693"/>
      </w:tblGrid>
      <w:tr w:rsidR="00F4382D" w14:paraId="2BEB7A7C" w14:textId="77777777" w:rsidTr="00C039AE">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830" w:type="dxa"/>
          </w:tcPr>
          <w:p w14:paraId="65F96BD5" w14:textId="77777777" w:rsidR="009D1157" w:rsidRPr="00C039AE" w:rsidRDefault="009D1157" w:rsidP="007C176F">
            <w:pPr>
              <w:rPr>
                <w:rFonts w:cs="Arial"/>
                <w:sz w:val="20"/>
                <w:szCs w:val="20"/>
              </w:rPr>
            </w:pPr>
          </w:p>
        </w:tc>
        <w:tc>
          <w:tcPr>
            <w:tcW w:w="1701" w:type="dxa"/>
          </w:tcPr>
          <w:p w14:paraId="2CAAB993" w14:textId="77777777" w:rsidR="009D1157" w:rsidRPr="00C039AE" w:rsidRDefault="009D1157" w:rsidP="007C176F">
            <w:pPr>
              <w:jc w:val="center"/>
              <w:cnfStyle w:val="100000000000" w:firstRow="1" w:lastRow="0" w:firstColumn="0" w:lastColumn="0" w:oddVBand="0" w:evenVBand="0" w:oddHBand="0" w:evenHBand="0" w:firstRowFirstColumn="0" w:firstRowLastColumn="0" w:lastRowFirstColumn="0" w:lastRowLastColumn="0"/>
              <w:rPr>
                <w:rFonts w:cs="Arial"/>
                <w:b w:val="0"/>
                <w:bCs/>
                <w:sz w:val="20"/>
                <w:szCs w:val="20"/>
              </w:rPr>
            </w:pPr>
            <w:r w:rsidRPr="00C039AE">
              <w:rPr>
                <w:rFonts w:cs="Arial"/>
                <w:b w:val="0"/>
                <w:bCs/>
                <w:sz w:val="20"/>
                <w:szCs w:val="20"/>
              </w:rPr>
              <w:t>RijswijkBuiten</w:t>
            </w:r>
          </w:p>
        </w:tc>
        <w:tc>
          <w:tcPr>
            <w:tcW w:w="2127" w:type="dxa"/>
          </w:tcPr>
          <w:p w14:paraId="2C9E0529" w14:textId="77777777" w:rsidR="009D1157" w:rsidRPr="00C039AE" w:rsidRDefault="009D1157" w:rsidP="007C176F">
            <w:pPr>
              <w:jc w:val="center"/>
              <w:cnfStyle w:val="100000000000" w:firstRow="1" w:lastRow="0" w:firstColumn="0" w:lastColumn="0" w:oddVBand="0" w:evenVBand="0" w:oddHBand="0" w:evenHBand="0" w:firstRowFirstColumn="0" w:firstRowLastColumn="0" w:lastRowFirstColumn="0" w:lastRowLastColumn="0"/>
              <w:rPr>
                <w:rFonts w:cs="Arial"/>
                <w:b w:val="0"/>
                <w:bCs/>
                <w:sz w:val="20"/>
                <w:szCs w:val="20"/>
              </w:rPr>
            </w:pPr>
            <w:r w:rsidRPr="00C039AE">
              <w:rPr>
                <w:rFonts w:cs="Arial"/>
                <w:b w:val="0"/>
                <w:bCs/>
                <w:sz w:val="20"/>
                <w:szCs w:val="20"/>
              </w:rPr>
              <w:t>Huis van de Stad</w:t>
            </w:r>
          </w:p>
        </w:tc>
        <w:tc>
          <w:tcPr>
            <w:tcW w:w="2693" w:type="dxa"/>
          </w:tcPr>
          <w:p w14:paraId="4538B7AE" w14:textId="77777777" w:rsidR="009D1157" w:rsidRPr="00C039AE" w:rsidRDefault="009D1157" w:rsidP="007C176F">
            <w:pPr>
              <w:jc w:val="center"/>
              <w:cnfStyle w:val="100000000000" w:firstRow="1" w:lastRow="0" w:firstColumn="0" w:lastColumn="0" w:oddVBand="0" w:evenVBand="0" w:oddHBand="0" w:evenHBand="0" w:firstRowFirstColumn="0" w:firstRowLastColumn="0" w:lastRowFirstColumn="0" w:lastRowLastColumn="0"/>
              <w:rPr>
                <w:rFonts w:cs="Arial"/>
                <w:b w:val="0"/>
                <w:bCs/>
                <w:sz w:val="20"/>
                <w:szCs w:val="20"/>
              </w:rPr>
            </w:pPr>
            <w:r w:rsidRPr="00C039AE">
              <w:rPr>
                <w:rFonts w:cs="Arial"/>
                <w:b w:val="0"/>
                <w:bCs/>
                <w:sz w:val="20"/>
                <w:szCs w:val="20"/>
              </w:rPr>
              <w:t>Organisatieontwikkeling</w:t>
            </w:r>
          </w:p>
        </w:tc>
      </w:tr>
      <w:tr w:rsidR="00F4382D" w14:paraId="7ED4DFC3" w14:textId="77777777" w:rsidTr="00C039AE">
        <w:tc>
          <w:tcPr>
            <w:cnfStyle w:val="001000000000" w:firstRow="0" w:lastRow="0" w:firstColumn="1" w:lastColumn="0" w:oddVBand="0" w:evenVBand="0" w:oddHBand="0" w:evenHBand="0" w:firstRowFirstColumn="0" w:firstRowLastColumn="0" w:lastRowFirstColumn="0" w:lastRowLastColumn="0"/>
            <w:tcW w:w="2830" w:type="dxa"/>
            <w:shd w:val="clear" w:color="auto" w:fill="FFFFFF" w:themeFill="background1"/>
          </w:tcPr>
          <w:p w14:paraId="03C6AC96" w14:textId="77777777" w:rsidR="009D1157" w:rsidRPr="00C039AE" w:rsidRDefault="009D1157" w:rsidP="00C039AE">
            <w:pPr>
              <w:jc w:val="left"/>
              <w:rPr>
                <w:rFonts w:cs="Arial"/>
                <w:b w:val="0"/>
                <w:bCs/>
                <w:sz w:val="20"/>
                <w:szCs w:val="20"/>
              </w:rPr>
            </w:pPr>
            <w:r w:rsidRPr="00C039AE">
              <w:rPr>
                <w:rFonts w:cs="Arial"/>
                <w:b w:val="0"/>
                <w:bCs/>
                <w:sz w:val="20"/>
                <w:szCs w:val="20"/>
              </w:rPr>
              <w:t>1. Meerwaarde procedureregeling</w:t>
            </w:r>
          </w:p>
        </w:tc>
        <w:tc>
          <w:tcPr>
            <w:tcW w:w="1701" w:type="dxa"/>
            <w:shd w:val="clear" w:color="auto" w:fill="92D050"/>
          </w:tcPr>
          <w:p w14:paraId="77D7992E" w14:textId="77777777" w:rsidR="009D1157" w:rsidRDefault="009D1157" w:rsidP="007C176F">
            <w:pPr>
              <w:cnfStyle w:val="000000000000" w:firstRow="0" w:lastRow="0" w:firstColumn="0" w:lastColumn="0" w:oddVBand="0" w:evenVBand="0" w:oddHBand="0" w:evenHBand="0" w:firstRowFirstColumn="0" w:firstRowLastColumn="0" w:lastRowFirstColumn="0" w:lastRowLastColumn="0"/>
              <w:rPr>
                <w:rFonts w:cs="Arial"/>
              </w:rPr>
            </w:pPr>
          </w:p>
        </w:tc>
        <w:tc>
          <w:tcPr>
            <w:tcW w:w="2127" w:type="dxa"/>
            <w:shd w:val="clear" w:color="auto" w:fill="FFC000"/>
          </w:tcPr>
          <w:p w14:paraId="251C7DBD" w14:textId="77777777" w:rsidR="009D1157" w:rsidRPr="009F2BC6" w:rsidRDefault="009D1157" w:rsidP="007C176F">
            <w:pPr>
              <w:cnfStyle w:val="000000000000" w:firstRow="0" w:lastRow="0" w:firstColumn="0" w:lastColumn="0" w:oddVBand="0" w:evenVBand="0" w:oddHBand="0" w:evenHBand="0" w:firstRowFirstColumn="0" w:firstRowLastColumn="0" w:lastRowFirstColumn="0" w:lastRowLastColumn="0"/>
            </w:pPr>
          </w:p>
        </w:tc>
        <w:tc>
          <w:tcPr>
            <w:tcW w:w="2693" w:type="dxa"/>
            <w:shd w:val="clear" w:color="auto" w:fill="FFC000"/>
          </w:tcPr>
          <w:p w14:paraId="5110713C" w14:textId="77777777" w:rsidR="009D1157" w:rsidRDefault="009D1157" w:rsidP="007C176F">
            <w:pPr>
              <w:cnfStyle w:val="000000000000" w:firstRow="0" w:lastRow="0" w:firstColumn="0" w:lastColumn="0" w:oddVBand="0" w:evenVBand="0" w:oddHBand="0" w:evenHBand="0" w:firstRowFirstColumn="0" w:firstRowLastColumn="0" w:lastRowFirstColumn="0" w:lastRowLastColumn="0"/>
              <w:rPr>
                <w:rFonts w:cs="Arial"/>
              </w:rPr>
            </w:pPr>
          </w:p>
        </w:tc>
      </w:tr>
      <w:tr w:rsidR="00F4382D" w14:paraId="0B7AA732" w14:textId="77777777" w:rsidTr="00C039AE">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830" w:type="dxa"/>
            <w:shd w:val="clear" w:color="auto" w:fill="FFFFFF" w:themeFill="background1"/>
          </w:tcPr>
          <w:p w14:paraId="47993B4B" w14:textId="77777777" w:rsidR="009D1157" w:rsidRPr="00C039AE" w:rsidRDefault="009D1157" w:rsidP="00C039AE">
            <w:pPr>
              <w:jc w:val="left"/>
              <w:rPr>
                <w:rFonts w:cs="Arial"/>
                <w:b w:val="0"/>
                <w:bCs/>
                <w:sz w:val="20"/>
                <w:szCs w:val="20"/>
              </w:rPr>
            </w:pPr>
            <w:r w:rsidRPr="00C039AE">
              <w:rPr>
                <w:rFonts w:cs="Arial"/>
                <w:b w:val="0"/>
                <w:bCs/>
                <w:sz w:val="20"/>
                <w:szCs w:val="20"/>
              </w:rPr>
              <w:t>2.Binding met beleidsdirecties en beleidsdoelen</w:t>
            </w:r>
          </w:p>
        </w:tc>
        <w:tc>
          <w:tcPr>
            <w:tcW w:w="1701" w:type="dxa"/>
            <w:shd w:val="clear" w:color="auto" w:fill="92D050"/>
          </w:tcPr>
          <w:p w14:paraId="5C848509" w14:textId="77777777" w:rsidR="009D1157" w:rsidRDefault="009D1157" w:rsidP="007C176F">
            <w:pPr>
              <w:cnfStyle w:val="000000010000" w:firstRow="0" w:lastRow="0" w:firstColumn="0" w:lastColumn="0" w:oddVBand="0" w:evenVBand="0" w:oddHBand="0" w:evenHBand="1" w:firstRowFirstColumn="0" w:firstRowLastColumn="0" w:lastRowFirstColumn="0" w:lastRowLastColumn="0"/>
              <w:rPr>
                <w:rFonts w:cs="Arial"/>
              </w:rPr>
            </w:pPr>
          </w:p>
        </w:tc>
        <w:tc>
          <w:tcPr>
            <w:tcW w:w="2127" w:type="dxa"/>
            <w:shd w:val="clear" w:color="auto" w:fill="92D050"/>
          </w:tcPr>
          <w:p w14:paraId="62F08D79" w14:textId="77777777" w:rsidR="009D1157" w:rsidRPr="003C15E0" w:rsidRDefault="009D1157" w:rsidP="007C176F">
            <w:pPr>
              <w:cnfStyle w:val="000000010000" w:firstRow="0" w:lastRow="0" w:firstColumn="0" w:lastColumn="0" w:oddVBand="0" w:evenVBand="0" w:oddHBand="0" w:evenHBand="1" w:firstRowFirstColumn="0" w:firstRowLastColumn="0" w:lastRowFirstColumn="0" w:lastRowLastColumn="0"/>
              <w:rPr>
                <w:rFonts w:eastAsia="Source Sans Pro" w:cs="Source Sans Pro"/>
              </w:rPr>
            </w:pPr>
          </w:p>
        </w:tc>
        <w:tc>
          <w:tcPr>
            <w:tcW w:w="2693" w:type="dxa"/>
            <w:shd w:val="clear" w:color="auto" w:fill="FFC000"/>
          </w:tcPr>
          <w:p w14:paraId="417047AE" w14:textId="77777777" w:rsidR="009D1157" w:rsidRDefault="009D1157" w:rsidP="007C176F">
            <w:pPr>
              <w:cnfStyle w:val="000000010000" w:firstRow="0" w:lastRow="0" w:firstColumn="0" w:lastColumn="0" w:oddVBand="0" w:evenVBand="0" w:oddHBand="0" w:evenHBand="1" w:firstRowFirstColumn="0" w:firstRowLastColumn="0" w:lastRowFirstColumn="0" w:lastRowLastColumn="0"/>
              <w:rPr>
                <w:rFonts w:cs="Arial"/>
              </w:rPr>
            </w:pPr>
          </w:p>
        </w:tc>
      </w:tr>
      <w:tr w:rsidR="00F4382D" w14:paraId="61171717" w14:textId="77777777" w:rsidTr="00C039AE">
        <w:tc>
          <w:tcPr>
            <w:cnfStyle w:val="001000000000" w:firstRow="0" w:lastRow="0" w:firstColumn="1" w:lastColumn="0" w:oddVBand="0" w:evenVBand="0" w:oddHBand="0" w:evenHBand="0" w:firstRowFirstColumn="0" w:firstRowLastColumn="0" w:lastRowFirstColumn="0" w:lastRowLastColumn="0"/>
            <w:tcW w:w="2830" w:type="dxa"/>
            <w:shd w:val="clear" w:color="auto" w:fill="FFFFFF" w:themeFill="background1"/>
          </w:tcPr>
          <w:p w14:paraId="7B6CD97D" w14:textId="77777777" w:rsidR="009D1157" w:rsidRPr="00C039AE" w:rsidRDefault="009D1157" w:rsidP="00C039AE">
            <w:pPr>
              <w:jc w:val="left"/>
              <w:rPr>
                <w:rFonts w:cs="Arial"/>
                <w:b w:val="0"/>
                <w:bCs/>
                <w:sz w:val="20"/>
                <w:szCs w:val="20"/>
              </w:rPr>
            </w:pPr>
            <w:r w:rsidRPr="00C039AE">
              <w:rPr>
                <w:rFonts w:cs="Arial"/>
                <w:b w:val="0"/>
                <w:bCs/>
                <w:sz w:val="20"/>
                <w:szCs w:val="20"/>
              </w:rPr>
              <w:t>3.Professionele beheersing</w:t>
            </w:r>
          </w:p>
        </w:tc>
        <w:tc>
          <w:tcPr>
            <w:tcW w:w="1701" w:type="dxa"/>
            <w:shd w:val="clear" w:color="auto" w:fill="92D050"/>
          </w:tcPr>
          <w:p w14:paraId="19E096AF" w14:textId="77777777" w:rsidR="009D1157" w:rsidRDefault="009D1157" w:rsidP="007C176F">
            <w:pPr>
              <w:cnfStyle w:val="000000000000" w:firstRow="0" w:lastRow="0" w:firstColumn="0" w:lastColumn="0" w:oddVBand="0" w:evenVBand="0" w:oddHBand="0" w:evenHBand="0" w:firstRowFirstColumn="0" w:firstRowLastColumn="0" w:lastRowFirstColumn="0" w:lastRowLastColumn="0"/>
              <w:rPr>
                <w:rFonts w:cs="Arial"/>
              </w:rPr>
            </w:pPr>
          </w:p>
        </w:tc>
        <w:tc>
          <w:tcPr>
            <w:tcW w:w="2127" w:type="dxa"/>
            <w:shd w:val="clear" w:color="auto" w:fill="92D050"/>
          </w:tcPr>
          <w:p w14:paraId="58017E3B" w14:textId="77777777" w:rsidR="009D1157" w:rsidRPr="00A81A53" w:rsidRDefault="009D1157" w:rsidP="007C176F">
            <w:pPr>
              <w:cnfStyle w:val="000000000000" w:firstRow="0" w:lastRow="0" w:firstColumn="0" w:lastColumn="0" w:oddVBand="0" w:evenVBand="0" w:oddHBand="0" w:evenHBand="0" w:firstRowFirstColumn="0" w:firstRowLastColumn="0" w:lastRowFirstColumn="0" w:lastRowLastColumn="0"/>
              <w:rPr>
                <w:rFonts w:eastAsia="Source Sans Pro" w:cs="Source Sans Pro"/>
              </w:rPr>
            </w:pPr>
          </w:p>
        </w:tc>
        <w:tc>
          <w:tcPr>
            <w:tcW w:w="2693" w:type="dxa"/>
            <w:shd w:val="clear" w:color="auto" w:fill="92D050"/>
          </w:tcPr>
          <w:p w14:paraId="4C548249" w14:textId="77777777" w:rsidR="009D1157" w:rsidRDefault="009D1157" w:rsidP="007C176F">
            <w:pPr>
              <w:cnfStyle w:val="000000000000" w:firstRow="0" w:lastRow="0" w:firstColumn="0" w:lastColumn="0" w:oddVBand="0" w:evenVBand="0" w:oddHBand="0" w:evenHBand="0" w:firstRowFirstColumn="0" w:firstRowLastColumn="0" w:lastRowFirstColumn="0" w:lastRowLastColumn="0"/>
              <w:rPr>
                <w:rFonts w:cs="Arial"/>
              </w:rPr>
            </w:pPr>
          </w:p>
        </w:tc>
      </w:tr>
      <w:tr w:rsidR="00F4382D" w14:paraId="2D43E4CA" w14:textId="77777777" w:rsidTr="00C039AE">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830" w:type="dxa"/>
            <w:shd w:val="clear" w:color="auto" w:fill="FFFFFF" w:themeFill="background1"/>
          </w:tcPr>
          <w:p w14:paraId="4DDDAEC3" w14:textId="77777777" w:rsidR="009D1157" w:rsidRPr="00C039AE" w:rsidRDefault="009D1157" w:rsidP="00C039AE">
            <w:pPr>
              <w:jc w:val="left"/>
              <w:rPr>
                <w:rFonts w:cs="Arial"/>
                <w:b w:val="0"/>
                <w:bCs/>
                <w:sz w:val="20"/>
                <w:szCs w:val="20"/>
              </w:rPr>
            </w:pPr>
            <w:r w:rsidRPr="00C039AE">
              <w:rPr>
                <w:rFonts w:cs="Arial"/>
                <w:b w:val="0"/>
                <w:bCs/>
                <w:sz w:val="20"/>
                <w:szCs w:val="20"/>
              </w:rPr>
              <w:t>4.Periodieke herijking en evaluatie</w:t>
            </w:r>
          </w:p>
        </w:tc>
        <w:tc>
          <w:tcPr>
            <w:tcW w:w="1701" w:type="dxa"/>
            <w:shd w:val="clear" w:color="auto" w:fill="FFC000"/>
          </w:tcPr>
          <w:p w14:paraId="4C864DC6" w14:textId="77777777" w:rsidR="009D1157" w:rsidRDefault="009D1157" w:rsidP="007C176F">
            <w:pPr>
              <w:cnfStyle w:val="000000010000" w:firstRow="0" w:lastRow="0" w:firstColumn="0" w:lastColumn="0" w:oddVBand="0" w:evenVBand="0" w:oddHBand="0" w:evenHBand="1" w:firstRowFirstColumn="0" w:firstRowLastColumn="0" w:lastRowFirstColumn="0" w:lastRowLastColumn="0"/>
              <w:rPr>
                <w:rFonts w:cs="Arial"/>
              </w:rPr>
            </w:pPr>
          </w:p>
        </w:tc>
        <w:tc>
          <w:tcPr>
            <w:tcW w:w="2127" w:type="dxa"/>
            <w:shd w:val="clear" w:color="auto" w:fill="FFC000"/>
          </w:tcPr>
          <w:p w14:paraId="57628416" w14:textId="77777777" w:rsidR="009D1157" w:rsidRPr="007C09D4" w:rsidRDefault="009D1157" w:rsidP="007C176F">
            <w:pPr>
              <w:cnfStyle w:val="000000010000" w:firstRow="0" w:lastRow="0" w:firstColumn="0" w:lastColumn="0" w:oddVBand="0" w:evenVBand="0" w:oddHBand="0" w:evenHBand="1" w:firstRowFirstColumn="0" w:firstRowLastColumn="0" w:lastRowFirstColumn="0" w:lastRowLastColumn="0"/>
            </w:pPr>
          </w:p>
        </w:tc>
        <w:tc>
          <w:tcPr>
            <w:tcW w:w="2693" w:type="dxa"/>
            <w:shd w:val="clear" w:color="auto" w:fill="92D050"/>
          </w:tcPr>
          <w:p w14:paraId="7972340E" w14:textId="77777777" w:rsidR="009D1157" w:rsidRDefault="009D1157" w:rsidP="007C176F">
            <w:pPr>
              <w:cnfStyle w:val="000000010000" w:firstRow="0" w:lastRow="0" w:firstColumn="0" w:lastColumn="0" w:oddVBand="0" w:evenVBand="0" w:oddHBand="0" w:evenHBand="1" w:firstRowFirstColumn="0" w:firstRowLastColumn="0" w:lastRowFirstColumn="0" w:lastRowLastColumn="0"/>
              <w:rPr>
                <w:rFonts w:cs="Arial"/>
              </w:rPr>
            </w:pPr>
          </w:p>
        </w:tc>
      </w:tr>
      <w:tr w:rsidR="00F4382D" w14:paraId="2AFC541C" w14:textId="77777777" w:rsidTr="00C039AE">
        <w:tc>
          <w:tcPr>
            <w:cnfStyle w:val="001000000000" w:firstRow="0" w:lastRow="0" w:firstColumn="1" w:lastColumn="0" w:oddVBand="0" w:evenVBand="0" w:oddHBand="0" w:evenHBand="0" w:firstRowFirstColumn="0" w:firstRowLastColumn="0" w:lastRowFirstColumn="0" w:lastRowLastColumn="0"/>
            <w:tcW w:w="2830" w:type="dxa"/>
            <w:shd w:val="clear" w:color="auto" w:fill="FFFFFF" w:themeFill="background1"/>
          </w:tcPr>
          <w:p w14:paraId="20ACDBD9" w14:textId="77777777" w:rsidR="009D1157" w:rsidRPr="00C039AE" w:rsidRDefault="009D1157" w:rsidP="00C039AE">
            <w:pPr>
              <w:jc w:val="left"/>
              <w:rPr>
                <w:rFonts w:cs="Arial"/>
                <w:b w:val="0"/>
                <w:bCs/>
                <w:sz w:val="20"/>
                <w:szCs w:val="20"/>
              </w:rPr>
            </w:pPr>
            <w:r w:rsidRPr="00C039AE">
              <w:rPr>
                <w:rFonts w:cs="Arial"/>
                <w:b w:val="0"/>
                <w:bCs/>
                <w:sz w:val="20"/>
                <w:szCs w:val="20"/>
              </w:rPr>
              <w:t>5.Informatievoorziening</w:t>
            </w:r>
          </w:p>
        </w:tc>
        <w:tc>
          <w:tcPr>
            <w:tcW w:w="1701" w:type="dxa"/>
            <w:shd w:val="clear" w:color="auto" w:fill="92D050"/>
          </w:tcPr>
          <w:p w14:paraId="227ACBBB" w14:textId="77777777" w:rsidR="009D1157" w:rsidRPr="009442EE" w:rsidRDefault="009D1157" w:rsidP="007C176F">
            <w:pPr>
              <w:cnfStyle w:val="000000000000" w:firstRow="0" w:lastRow="0" w:firstColumn="0" w:lastColumn="0" w:oddVBand="0" w:evenVBand="0" w:oddHBand="0" w:evenHBand="0" w:firstRowFirstColumn="0" w:firstRowLastColumn="0" w:lastRowFirstColumn="0" w:lastRowLastColumn="0"/>
            </w:pPr>
          </w:p>
        </w:tc>
        <w:tc>
          <w:tcPr>
            <w:tcW w:w="2127" w:type="dxa"/>
            <w:shd w:val="clear" w:color="auto" w:fill="FFC000"/>
          </w:tcPr>
          <w:p w14:paraId="5BE68BBD" w14:textId="77777777" w:rsidR="009D1157" w:rsidRDefault="009D1157" w:rsidP="007C176F">
            <w:pPr>
              <w:cnfStyle w:val="000000000000" w:firstRow="0" w:lastRow="0" w:firstColumn="0" w:lastColumn="0" w:oddVBand="0" w:evenVBand="0" w:oddHBand="0" w:evenHBand="0" w:firstRowFirstColumn="0" w:firstRowLastColumn="0" w:lastRowFirstColumn="0" w:lastRowLastColumn="0"/>
              <w:rPr>
                <w:rFonts w:cs="Arial"/>
              </w:rPr>
            </w:pPr>
          </w:p>
        </w:tc>
        <w:tc>
          <w:tcPr>
            <w:tcW w:w="2693" w:type="dxa"/>
            <w:shd w:val="clear" w:color="auto" w:fill="FFC000"/>
          </w:tcPr>
          <w:p w14:paraId="368BC474" w14:textId="77777777" w:rsidR="009D1157" w:rsidRDefault="009D1157" w:rsidP="007C176F">
            <w:pPr>
              <w:cnfStyle w:val="000000000000" w:firstRow="0" w:lastRow="0" w:firstColumn="0" w:lastColumn="0" w:oddVBand="0" w:evenVBand="0" w:oddHBand="0" w:evenHBand="0" w:firstRowFirstColumn="0" w:firstRowLastColumn="0" w:lastRowFirstColumn="0" w:lastRowLastColumn="0"/>
              <w:rPr>
                <w:rFonts w:cs="Arial"/>
              </w:rPr>
            </w:pPr>
            <w:r>
              <w:rPr>
                <w:rFonts w:eastAsia="Source Sans Pro" w:cs="Source Sans Pro"/>
              </w:rPr>
              <w:t xml:space="preserve"> </w:t>
            </w:r>
          </w:p>
        </w:tc>
      </w:tr>
      <w:tr w:rsidR="009D1157" w14:paraId="2E4CBB2E" w14:textId="77777777" w:rsidTr="00C039AE">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830" w:type="dxa"/>
            <w:shd w:val="clear" w:color="auto" w:fill="FFFFFF" w:themeFill="background1"/>
          </w:tcPr>
          <w:p w14:paraId="2D3371F7" w14:textId="77777777" w:rsidR="009D1157" w:rsidRPr="00C039AE" w:rsidRDefault="009D1157" w:rsidP="00C039AE">
            <w:pPr>
              <w:jc w:val="left"/>
              <w:rPr>
                <w:rFonts w:cs="Arial"/>
                <w:b w:val="0"/>
                <w:bCs/>
                <w:sz w:val="20"/>
                <w:szCs w:val="20"/>
              </w:rPr>
            </w:pPr>
            <w:r w:rsidRPr="00C039AE">
              <w:rPr>
                <w:rFonts w:cs="Arial"/>
                <w:b w:val="0"/>
                <w:bCs/>
                <w:sz w:val="20"/>
                <w:szCs w:val="20"/>
              </w:rPr>
              <w:t xml:space="preserve">6. Inhoudelijke sturing </w:t>
            </w:r>
          </w:p>
        </w:tc>
        <w:tc>
          <w:tcPr>
            <w:tcW w:w="1701" w:type="dxa"/>
            <w:shd w:val="clear" w:color="auto" w:fill="FFC000"/>
          </w:tcPr>
          <w:p w14:paraId="29A7E89F" w14:textId="77777777" w:rsidR="009D1157" w:rsidRPr="00471C00" w:rsidRDefault="009D1157" w:rsidP="007C176F">
            <w:pPr>
              <w:cnfStyle w:val="000000010000" w:firstRow="0" w:lastRow="0" w:firstColumn="0" w:lastColumn="0" w:oddVBand="0" w:evenVBand="0" w:oddHBand="0" w:evenHBand="1" w:firstRowFirstColumn="0" w:firstRowLastColumn="0" w:lastRowFirstColumn="0" w:lastRowLastColumn="0"/>
              <w:rPr>
                <w:rFonts w:cs="Arial"/>
              </w:rPr>
            </w:pPr>
          </w:p>
        </w:tc>
        <w:tc>
          <w:tcPr>
            <w:tcW w:w="2127" w:type="dxa"/>
            <w:shd w:val="clear" w:color="auto" w:fill="FFC000"/>
          </w:tcPr>
          <w:p w14:paraId="2993F813" w14:textId="77777777" w:rsidR="009D1157" w:rsidRDefault="009D1157" w:rsidP="007C176F">
            <w:pPr>
              <w:cnfStyle w:val="000000010000" w:firstRow="0" w:lastRow="0" w:firstColumn="0" w:lastColumn="0" w:oddVBand="0" w:evenVBand="0" w:oddHBand="0" w:evenHBand="1" w:firstRowFirstColumn="0" w:firstRowLastColumn="0" w:lastRowFirstColumn="0" w:lastRowLastColumn="0"/>
              <w:rPr>
                <w:rFonts w:cs="Arial"/>
              </w:rPr>
            </w:pPr>
          </w:p>
        </w:tc>
        <w:tc>
          <w:tcPr>
            <w:tcW w:w="2693" w:type="dxa"/>
            <w:shd w:val="clear" w:color="auto" w:fill="FFC000"/>
          </w:tcPr>
          <w:p w14:paraId="2CA0C25A" w14:textId="77777777" w:rsidR="009D1157" w:rsidRDefault="009D1157" w:rsidP="007C176F">
            <w:pPr>
              <w:cnfStyle w:val="000000010000" w:firstRow="0" w:lastRow="0" w:firstColumn="0" w:lastColumn="0" w:oddVBand="0" w:evenVBand="0" w:oddHBand="0" w:evenHBand="1" w:firstRowFirstColumn="0" w:firstRowLastColumn="0" w:lastRowFirstColumn="0" w:lastRowLastColumn="0"/>
              <w:rPr>
                <w:rFonts w:cs="Arial"/>
              </w:rPr>
            </w:pPr>
          </w:p>
        </w:tc>
      </w:tr>
    </w:tbl>
    <w:p w14:paraId="019EECF7" w14:textId="77777777" w:rsidR="009D1157" w:rsidRPr="00C22656" w:rsidRDefault="009D1157" w:rsidP="009D1157">
      <w:pPr>
        <w:pStyle w:val="LosseKop2"/>
        <w:rPr>
          <w:rFonts w:ascii="Poppins" w:hAnsi="Poppins"/>
          <w:color w:val="FF0000"/>
          <w:kern w:val="2"/>
          <w:sz w:val="22"/>
          <w:szCs w:val="24"/>
          <w14:ligatures w14:val="standardContextual"/>
        </w:rPr>
      </w:pPr>
      <w:r w:rsidRPr="00C22656">
        <w:rPr>
          <w:rFonts w:ascii="Poppins" w:hAnsi="Poppins"/>
          <w:color w:val="FF0000"/>
          <w:kern w:val="2"/>
          <w:sz w:val="22"/>
          <w:szCs w:val="24"/>
          <w14:ligatures w14:val="standardContextual"/>
        </w:rPr>
        <w:t xml:space="preserve">Conclusies </w:t>
      </w:r>
    </w:p>
    <w:p w14:paraId="48F5620C" w14:textId="77777777" w:rsidR="009D1157" w:rsidRPr="00B22171" w:rsidRDefault="009D1157" w:rsidP="009D1157">
      <w:pPr>
        <w:rPr>
          <w:rStyle w:val="Intensievebenadrukking"/>
        </w:rPr>
      </w:pPr>
      <w:r w:rsidRPr="00B22171">
        <w:rPr>
          <w:rStyle w:val="Intensievebenadrukking"/>
        </w:rPr>
        <w:t xml:space="preserve">Beantwoording </w:t>
      </w:r>
      <w:r>
        <w:rPr>
          <w:rStyle w:val="Intensievebenadrukking"/>
        </w:rPr>
        <w:t>onderzoeksvragen</w:t>
      </w:r>
      <w:r w:rsidRPr="00B22171">
        <w:rPr>
          <w:rStyle w:val="Intensievebenadrukking"/>
        </w:rPr>
        <w:t xml:space="preserve"> </w:t>
      </w:r>
    </w:p>
    <w:p w14:paraId="08BF478C" w14:textId="77777777" w:rsidR="009D1157" w:rsidRDefault="009D1157" w:rsidP="009D1157">
      <w:pPr>
        <w:rPr>
          <w:u w:val="single"/>
        </w:rPr>
      </w:pPr>
    </w:p>
    <w:p w14:paraId="2D2874FE" w14:textId="77777777" w:rsidR="009D1157" w:rsidRPr="00C679C7" w:rsidRDefault="009D1157" w:rsidP="009D1157">
      <w:pPr>
        <w:numPr>
          <w:ilvl w:val="0"/>
          <w:numId w:val="51"/>
        </w:numPr>
        <w:jc w:val="left"/>
        <w:rPr>
          <w:rFonts w:eastAsia="Calibri" w:cs="Arial"/>
          <w:b/>
          <w:bCs/>
          <w:lang w:eastAsia="nl-NL"/>
        </w:rPr>
      </w:pPr>
      <w:r w:rsidRPr="00C679C7">
        <w:rPr>
          <w:rFonts w:eastAsia="Calibri" w:cs="Arial"/>
          <w:b/>
          <w:bCs/>
          <w:lang w:eastAsia="nl-NL"/>
        </w:rPr>
        <w:t>Welke grote projecten zijn er in de afgelopen 5 jaar uitgevoerd binnen de gemeente Rijswijk?</w:t>
      </w:r>
    </w:p>
    <w:p w14:paraId="041CF16B" w14:textId="77777777" w:rsidR="009D1157" w:rsidRPr="008D3383" w:rsidRDefault="009D1157" w:rsidP="009D1157">
      <w:pPr>
        <w:pStyle w:val="Lijstalinea"/>
        <w:ind w:left="360"/>
        <w:rPr>
          <w:u w:val="single"/>
        </w:rPr>
      </w:pPr>
      <w:r>
        <w:t>In het kader van de regeling grote projecten zijn in totaal 3 projecten als ‘groot project’ door de raad aangewezen: RijswijkBuiten, het Huis van de Stad en Organisatieontwikkeling (en Dienstverlening). Bij het aanmerken van het project Organisatieontwikkeling als groot project kunnen vraagtekens worden gesteld. Bijvoorbeeld omdat de financiering van dit project via de reguliere P&amp;C-cyclus loopt en het feitelijk een continu proces betreft en geen project.</w:t>
      </w:r>
    </w:p>
    <w:p w14:paraId="656651BD" w14:textId="77777777" w:rsidR="009D1157" w:rsidRDefault="009D1157" w:rsidP="009D1157">
      <w:pPr>
        <w:ind w:left="360"/>
        <w:rPr>
          <w:rFonts w:eastAsia="Calibri" w:cs="Arial"/>
          <w:lang w:eastAsia="nl-NL"/>
        </w:rPr>
      </w:pPr>
    </w:p>
    <w:p w14:paraId="215A9E86" w14:textId="77777777" w:rsidR="009D1157" w:rsidRPr="00A529C9" w:rsidRDefault="009D1157" w:rsidP="009D1157">
      <w:pPr>
        <w:numPr>
          <w:ilvl w:val="0"/>
          <w:numId w:val="51"/>
        </w:numPr>
        <w:jc w:val="left"/>
        <w:rPr>
          <w:rFonts w:eastAsia="Calibri" w:cs="Arial"/>
          <w:b/>
          <w:bCs/>
          <w:lang w:eastAsia="nl-NL"/>
        </w:rPr>
      </w:pPr>
      <w:r w:rsidRPr="00A529C9">
        <w:rPr>
          <w:rFonts w:eastAsia="Calibri" w:cs="Arial"/>
          <w:b/>
          <w:bCs/>
          <w:lang w:eastAsia="nl-NL"/>
        </w:rPr>
        <w:t xml:space="preserve">Hoe is de uitvoering van deze projecten verlopen, met name </w:t>
      </w:r>
      <w:r>
        <w:rPr>
          <w:rFonts w:eastAsia="Calibri" w:cs="Arial"/>
          <w:b/>
          <w:bCs/>
          <w:lang w:eastAsia="nl-NL"/>
        </w:rPr>
        <w:t xml:space="preserve">de </w:t>
      </w:r>
      <w:r w:rsidRPr="00A529C9">
        <w:rPr>
          <w:rFonts w:eastAsia="Calibri" w:cs="Arial"/>
          <w:b/>
          <w:bCs/>
          <w:lang w:eastAsia="nl-NL"/>
        </w:rPr>
        <w:t xml:space="preserve">sturing </w:t>
      </w:r>
      <w:r>
        <w:rPr>
          <w:rFonts w:eastAsia="Calibri" w:cs="Arial"/>
          <w:b/>
          <w:bCs/>
          <w:lang w:eastAsia="nl-NL"/>
        </w:rPr>
        <w:t xml:space="preserve">op </w:t>
      </w:r>
      <w:r w:rsidRPr="00A529C9">
        <w:rPr>
          <w:rFonts w:eastAsia="Calibri" w:cs="Arial"/>
          <w:b/>
          <w:bCs/>
          <w:lang w:eastAsia="nl-NL"/>
        </w:rPr>
        <w:t>en verantwoording</w:t>
      </w:r>
      <w:r>
        <w:rPr>
          <w:rFonts w:eastAsia="Calibri" w:cs="Arial"/>
          <w:b/>
          <w:bCs/>
          <w:lang w:eastAsia="nl-NL"/>
        </w:rPr>
        <w:t xml:space="preserve"> erover</w:t>
      </w:r>
      <w:r w:rsidRPr="00A529C9">
        <w:rPr>
          <w:rFonts w:eastAsia="Calibri" w:cs="Arial"/>
          <w:b/>
          <w:bCs/>
          <w:lang w:eastAsia="nl-NL"/>
        </w:rPr>
        <w:t>?</w:t>
      </w:r>
    </w:p>
    <w:p w14:paraId="2C802C82" w14:textId="77777777" w:rsidR="009D1157" w:rsidRPr="00DB3437" w:rsidRDefault="009D1157" w:rsidP="00640F83">
      <w:pPr>
        <w:pStyle w:val="Lijstalinea"/>
        <w:ind w:left="360"/>
        <w:rPr>
          <w:u w:val="single"/>
        </w:rPr>
      </w:pPr>
      <w:r>
        <w:t>Van de 3 als groot project aangewezen projecten is conform de vereisten van de procedureregeling het volgende op te merken:</w:t>
      </w:r>
    </w:p>
    <w:p w14:paraId="4C38490C" w14:textId="77777777" w:rsidR="009D1157" w:rsidRPr="00832BA3" w:rsidRDefault="009D1157" w:rsidP="00C039AE">
      <w:pPr>
        <w:pStyle w:val="Lijstalinea"/>
        <w:numPr>
          <w:ilvl w:val="1"/>
          <w:numId w:val="51"/>
        </w:numPr>
        <w:spacing w:after="160"/>
        <w:jc w:val="left"/>
        <w:rPr>
          <w:u w:val="single"/>
        </w:rPr>
      </w:pPr>
      <w:r>
        <w:t>Startnotities, met o.a. doelstellingen, (financiële) uitgangspunten, risico-inventarisaties,  zijn voor alle 3 de projecten opgesteld en gedeeld met de raad.</w:t>
      </w:r>
    </w:p>
    <w:p w14:paraId="265738B0" w14:textId="77777777" w:rsidR="009D1157" w:rsidRPr="00330F3E" w:rsidRDefault="009D1157" w:rsidP="00C039AE">
      <w:pPr>
        <w:pStyle w:val="Lijstalinea"/>
        <w:numPr>
          <w:ilvl w:val="1"/>
          <w:numId w:val="51"/>
        </w:numPr>
        <w:spacing w:after="160"/>
        <w:jc w:val="left"/>
        <w:rPr>
          <w:u w:val="single"/>
        </w:rPr>
      </w:pPr>
      <w:r>
        <w:t xml:space="preserve">Halfjaarlijkse periodieke voortgangsrapportages zijn heel beperkt opgesteld. De raad wordt wel op andere wijze, dikwijls naar aanleiding van incidenten of vanwege de het budgetrecht van </w:t>
      </w:r>
      <w:r w:rsidRPr="00330F3E">
        <w:t>de raad, over het verloop van de projecten geïnformeerd.</w:t>
      </w:r>
    </w:p>
    <w:p w14:paraId="7B267DEB" w14:textId="77777777" w:rsidR="009D1157" w:rsidRPr="00330F3E" w:rsidRDefault="009D1157" w:rsidP="00C039AE">
      <w:pPr>
        <w:pStyle w:val="Lijstalinea"/>
        <w:numPr>
          <w:ilvl w:val="1"/>
          <w:numId w:val="51"/>
        </w:numPr>
        <w:spacing w:after="160"/>
        <w:jc w:val="left"/>
        <w:rPr>
          <w:u w:val="single"/>
        </w:rPr>
      </w:pPr>
      <w:r w:rsidRPr="00330F3E">
        <w:lastRenderedPageBreak/>
        <w:t>Niet alle startnotities en voortgangsrapportages zijn via het raadsinformatiesysteem beschikbaar. De onderzoekers hebben een aantal daarvan onderhands op ambtelijk niveau verkregen.</w:t>
      </w:r>
    </w:p>
    <w:p w14:paraId="0EB9933D" w14:textId="77777777" w:rsidR="009D1157" w:rsidRPr="00A529C9" w:rsidRDefault="009D1157" w:rsidP="00C039AE">
      <w:pPr>
        <w:pStyle w:val="Lijstalinea"/>
        <w:numPr>
          <w:ilvl w:val="1"/>
          <w:numId w:val="51"/>
        </w:numPr>
        <w:spacing w:after="160"/>
        <w:jc w:val="left"/>
        <w:rPr>
          <w:u w:val="single"/>
        </w:rPr>
      </w:pPr>
      <w:r>
        <w:t>Slechts voor één van de 3 projecten, het project Organisatieontwikkeling, is een eindevaluatie zeer recentelijk aan de raad aangeboden. Op ambtelijk en bestuurlijk niveau wordt aan het opstellen van een eindevaluatie geen hoge urgentie toegeschreven.</w:t>
      </w:r>
    </w:p>
    <w:p w14:paraId="0052502C" w14:textId="77777777" w:rsidR="009D1157" w:rsidRDefault="009D1157" w:rsidP="009D1157">
      <w:pPr>
        <w:ind w:left="360"/>
        <w:rPr>
          <w:rFonts w:eastAsia="Calibri" w:cs="Arial"/>
          <w:lang w:eastAsia="nl-NL"/>
        </w:rPr>
      </w:pPr>
    </w:p>
    <w:p w14:paraId="70DA669F" w14:textId="77777777" w:rsidR="009D1157" w:rsidRPr="00330F3E" w:rsidRDefault="009D1157" w:rsidP="009D1157">
      <w:pPr>
        <w:numPr>
          <w:ilvl w:val="0"/>
          <w:numId w:val="51"/>
        </w:numPr>
        <w:jc w:val="left"/>
        <w:rPr>
          <w:rFonts w:eastAsia="Calibri" w:cs="Arial"/>
          <w:b/>
          <w:bCs/>
          <w:lang w:eastAsia="nl-NL"/>
        </w:rPr>
      </w:pPr>
      <w:r w:rsidRPr="00330F3E">
        <w:rPr>
          <w:rFonts w:eastAsia="Calibri" w:cs="Arial"/>
          <w:b/>
          <w:bCs/>
          <w:lang w:eastAsia="nl-NL"/>
        </w:rPr>
        <w:t>Op welke wijze is het instrumentarium behorende bij de regeling grote projecten ingezet en heeft dat meerwaarde gegeven?</w:t>
      </w:r>
    </w:p>
    <w:p w14:paraId="059FDC46" w14:textId="77777777" w:rsidR="009D1157" w:rsidRPr="00011514" w:rsidRDefault="009D1157" w:rsidP="009D1157">
      <w:pPr>
        <w:pStyle w:val="Lijstalinea"/>
        <w:ind w:left="360"/>
        <w:rPr>
          <w:highlight w:val="yellow"/>
          <w:u w:val="single"/>
        </w:rPr>
      </w:pPr>
      <w:r>
        <w:t xml:space="preserve">De meerwaarde van het aanmerken van een project als groot project wordt door de ambtelijke organisatie </w:t>
      </w:r>
      <w:r w:rsidRPr="00330F3E">
        <w:t xml:space="preserve">niet </w:t>
      </w:r>
      <w:r>
        <w:t xml:space="preserve">voldoende </w:t>
      </w:r>
      <w:r w:rsidRPr="00330F3E">
        <w:t xml:space="preserve">herkend. Bij projecten met belangrijke investeringsbeslissingen moet de raad, vanwege het budgetrecht, ook zonder aangemerkt te zijn als groot project, betrokken worden. </w:t>
      </w:r>
      <w:r>
        <w:t xml:space="preserve">In de praktijk lijkt de </w:t>
      </w:r>
      <w:r w:rsidRPr="00330F3E">
        <w:t xml:space="preserve">voorkeur op ambtelijk </w:t>
      </w:r>
      <w:r>
        <w:t xml:space="preserve">en bestuurlijk </w:t>
      </w:r>
      <w:r w:rsidRPr="00330F3E">
        <w:t xml:space="preserve">niveau </w:t>
      </w:r>
      <w:r>
        <w:t xml:space="preserve">uit te gaan </w:t>
      </w:r>
      <w:r w:rsidRPr="00330F3E">
        <w:t xml:space="preserve">naar het informeren van de raad naar aanleiding van incidenten en ad-hoc beslissingen in </w:t>
      </w:r>
      <w:r>
        <w:t xml:space="preserve">een </w:t>
      </w:r>
      <w:r w:rsidRPr="00330F3E">
        <w:t xml:space="preserve">project en </w:t>
      </w:r>
      <w:r>
        <w:t xml:space="preserve">wordt het nut van  </w:t>
      </w:r>
      <w:r w:rsidRPr="00330F3E">
        <w:t>periodiek</w:t>
      </w:r>
      <w:r>
        <w:t>e</w:t>
      </w:r>
      <w:r w:rsidRPr="00330F3E">
        <w:t xml:space="preserve"> halfjaarlijks</w:t>
      </w:r>
      <w:r>
        <w:t>e (</w:t>
      </w:r>
      <w:proofErr w:type="spellStart"/>
      <w:r>
        <w:t>voortgangs</w:t>
      </w:r>
      <w:proofErr w:type="spellEnd"/>
      <w:r>
        <w:t>)rapportages betwijfeld</w:t>
      </w:r>
      <w:r w:rsidRPr="00330F3E">
        <w:t xml:space="preserve">. </w:t>
      </w:r>
    </w:p>
    <w:p w14:paraId="60D22AB1" w14:textId="77777777" w:rsidR="009D1157" w:rsidRDefault="009D1157" w:rsidP="009D1157">
      <w:pPr>
        <w:rPr>
          <w:rFonts w:eastAsia="Calibri" w:cs="Arial"/>
          <w:lang w:eastAsia="nl-NL"/>
        </w:rPr>
      </w:pPr>
    </w:p>
    <w:p w14:paraId="79BCAA27" w14:textId="77777777" w:rsidR="009D1157" w:rsidRPr="003A2AB6" w:rsidRDefault="009D1157" w:rsidP="009D1157">
      <w:pPr>
        <w:numPr>
          <w:ilvl w:val="0"/>
          <w:numId w:val="51"/>
        </w:numPr>
        <w:jc w:val="left"/>
        <w:rPr>
          <w:rFonts w:eastAsia="Calibri" w:cs="Arial"/>
          <w:b/>
          <w:bCs/>
          <w:lang w:eastAsia="nl-NL"/>
        </w:rPr>
      </w:pPr>
      <w:r w:rsidRPr="003A2AB6">
        <w:rPr>
          <w:rFonts w:eastAsia="Calibri" w:cs="Arial"/>
          <w:b/>
          <w:bCs/>
          <w:lang w:eastAsia="nl-NL"/>
        </w:rPr>
        <w:t>Welke opvolging is gegeven aan de aanbevelingen van het onderzoek uit 2020?</w:t>
      </w:r>
    </w:p>
    <w:p w14:paraId="55D8A2E9" w14:textId="77777777" w:rsidR="009D1157" w:rsidRPr="00B46340" w:rsidRDefault="009D1157" w:rsidP="00640F83">
      <w:pPr>
        <w:pStyle w:val="Lijstalinea"/>
        <w:ind w:left="360"/>
        <w:rPr>
          <w:u w:val="single"/>
        </w:rPr>
      </w:pPr>
      <w:r>
        <w:t>De aanbevelingen van de Rekenkamer Rijswijk naar aanleiding van het eerder uitgevoerde onderzoek Rijswijk buiten zijn niet uitgevoerd. Het college heeft hier geen uitvoering aan gegeven,  maar de raad heeft de uitvoering ervan ook niet bewaakt en hierop niet geïntervenieerd. Dit betreft:</w:t>
      </w:r>
    </w:p>
    <w:p w14:paraId="72EEB183" w14:textId="77777777" w:rsidR="009D1157" w:rsidRPr="00D70392" w:rsidRDefault="009D1157" w:rsidP="00C039AE">
      <w:pPr>
        <w:pStyle w:val="Lijstalinea"/>
        <w:numPr>
          <w:ilvl w:val="1"/>
          <w:numId w:val="51"/>
        </w:numPr>
        <w:spacing w:after="160"/>
        <w:jc w:val="left"/>
        <w:rPr>
          <w:u w:val="single"/>
        </w:rPr>
      </w:pPr>
      <w:r>
        <w:t>Het aanpassen van de procedureregeling grote projecten op het punt van de reflectiebijeenkomsten met de raad.</w:t>
      </w:r>
    </w:p>
    <w:p w14:paraId="4A1CEBDF" w14:textId="77777777" w:rsidR="009D1157" w:rsidRPr="00362A16" w:rsidRDefault="009D1157" w:rsidP="00C039AE">
      <w:pPr>
        <w:pStyle w:val="Lijstalinea"/>
        <w:numPr>
          <w:ilvl w:val="1"/>
          <w:numId w:val="51"/>
        </w:numPr>
        <w:spacing w:after="160"/>
        <w:jc w:val="left"/>
        <w:rPr>
          <w:u w:val="single"/>
        </w:rPr>
      </w:pPr>
      <w:r>
        <w:t>Het organiseren van een specifieke reflectiebijeenkomst voor het project RijswijkBuiten.</w:t>
      </w:r>
    </w:p>
    <w:p w14:paraId="52919876" w14:textId="77777777" w:rsidR="009D1157" w:rsidRPr="00DC6460" w:rsidRDefault="009D1157" w:rsidP="00C039AE">
      <w:pPr>
        <w:pStyle w:val="Lijstalinea"/>
        <w:numPr>
          <w:ilvl w:val="1"/>
          <w:numId w:val="51"/>
        </w:numPr>
        <w:spacing w:after="160"/>
        <w:jc w:val="left"/>
        <w:rPr>
          <w:u w:val="single"/>
        </w:rPr>
      </w:pPr>
      <w:r>
        <w:t>Een brede (eind)evaluatie van het project Rijswijk Buiten.</w:t>
      </w:r>
    </w:p>
    <w:p w14:paraId="3692C787" w14:textId="77777777" w:rsidR="009D1157" w:rsidRDefault="009D1157" w:rsidP="009D1157">
      <w:pPr>
        <w:rPr>
          <w:u w:val="single"/>
        </w:rPr>
      </w:pPr>
    </w:p>
    <w:p w14:paraId="37FD45A8" w14:textId="77777777" w:rsidR="009D1157" w:rsidRPr="00B22171" w:rsidRDefault="009D1157" w:rsidP="009D1157">
      <w:pPr>
        <w:rPr>
          <w:rStyle w:val="Intensievebenadrukking"/>
        </w:rPr>
      </w:pPr>
      <w:r w:rsidRPr="00B22171">
        <w:rPr>
          <w:rStyle w:val="Intensievebenadrukking"/>
        </w:rPr>
        <w:t xml:space="preserve">Overige conclusies </w:t>
      </w:r>
    </w:p>
    <w:p w14:paraId="0A66200B" w14:textId="77777777" w:rsidR="009D1157" w:rsidRPr="00DB083C" w:rsidRDefault="009D1157" w:rsidP="00C039AE">
      <w:pPr>
        <w:pStyle w:val="Lijstalinea"/>
        <w:numPr>
          <w:ilvl w:val="0"/>
          <w:numId w:val="49"/>
        </w:numPr>
        <w:spacing w:after="160"/>
        <w:jc w:val="left"/>
        <w:rPr>
          <w:u w:val="single"/>
        </w:rPr>
      </w:pPr>
      <w:r>
        <w:t xml:space="preserve">Een aantal van de conclusies van project RijswijkBuiten zijn niet van toepassing op de beide andere projecten: </w:t>
      </w:r>
    </w:p>
    <w:p w14:paraId="0AE7E997" w14:textId="77777777" w:rsidR="009D1157" w:rsidRPr="00DB083C" w:rsidRDefault="009D1157" w:rsidP="00C039AE">
      <w:pPr>
        <w:pStyle w:val="Lijstalinea"/>
        <w:numPr>
          <w:ilvl w:val="1"/>
          <w:numId w:val="49"/>
        </w:numPr>
        <w:spacing w:after="160"/>
        <w:jc w:val="left"/>
        <w:rPr>
          <w:u w:val="single"/>
        </w:rPr>
      </w:pPr>
      <w:r>
        <w:t>Het ontbreken van verbinding met de lijnorganisatie.</w:t>
      </w:r>
    </w:p>
    <w:p w14:paraId="7DF9040B" w14:textId="77777777" w:rsidR="009D1157" w:rsidRPr="00011514" w:rsidRDefault="009D1157" w:rsidP="00C039AE">
      <w:pPr>
        <w:pStyle w:val="Lijstalinea"/>
        <w:numPr>
          <w:ilvl w:val="1"/>
          <w:numId w:val="49"/>
        </w:numPr>
        <w:spacing w:after="160"/>
        <w:jc w:val="left"/>
        <w:rPr>
          <w:u w:val="single"/>
        </w:rPr>
      </w:pPr>
      <w:r w:rsidRPr="00011514">
        <w:t xml:space="preserve">De governance rond het project. </w:t>
      </w:r>
    </w:p>
    <w:p w14:paraId="551D110E" w14:textId="77777777" w:rsidR="009D1157" w:rsidRPr="00011514" w:rsidRDefault="009D1157" w:rsidP="00C039AE">
      <w:pPr>
        <w:pStyle w:val="Lijstalinea"/>
        <w:numPr>
          <w:ilvl w:val="0"/>
          <w:numId w:val="49"/>
        </w:numPr>
        <w:spacing w:after="160"/>
        <w:jc w:val="left"/>
        <w:rPr>
          <w:u w:val="single"/>
        </w:rPr>
      </w:pPr>
      <w:r w:rsidRPr="00011514">
        <w:t xml:space="preserve">Vanwege de gekozen onderzoeksmethodiek, </w:t>
      </w:r>
      <w:r>
        <w:t xml:space="preserve">in het bijzonder het </w:t>
      </w:r>
      <w:r w:rsidRPr="00011514">
        <w:t xml:space="preserve">gebruik van secundair bronnenmateriaal (de eindevaluaties), is er beperkt zicht op de professionele beheersing van risico’s en de discussie hierover. Het </w:t>
      </w:r>
      <w:r w:rsidRPr="00011514">
        <w:lastRenderedPageBreak/>
        <w:t xml:space="preserve">raadsinformatiesysteem, waarbij raads- en commissievergadering niet schriftelijk worden vastgelegd (in de vorm van schriftelijke verslagen) maakt het moeilijk de behandeling van de voortgang van grote projecten te volgen.         </w:t>
      </w:r>
    </w:p>
    <w:p w14:paraId="53FECE76" w14:textId="77777777" w:rsidR="007D661F" w:rsidRDefault="007D661F">
      <w:pPr>
        <w:jc w:val="left"/>
        <w:rPr>
          <w:rFonts w:asciiTheme="majorHAnsi" w:hAnsiTheme="majorHAnsi"/>
          <w:color w:val="C00000"/>
          <w:kern w:val="0"/>
          <w:sz w:val="24"/>
          <w:szCs w:val="18"/>
          <w14:ligatures w14:val="none"/>
        </w:rPr>
      </w:pPr>
      <w:r>
        <w:br w:type="page"/>
      </w:r>
    </w:p>
    <w:p w14:paraId="5724380D" w14:textId="3CA9AA80" w:rsidR="009D1157" w:rsidRPr="00C22656" w:rsidRDefault="009D1157" w:rsidP="009D1157">
      <w:pPr>
        <w:pStyle w:val="LosseKop2"/>
        <w:rPr>
          <w:color w:val="FF0000"/>
        </w:rPr>
      </w:pPr>
      <w:r w:rsidRPr="00C22656">
        <w:rPr>
          <w:rFonts w:ascii="Poppins" w:hAnsi="Poppins"/>
          <w:color w:val="FF0000"/>
          <w:kern w:val="2"/>
          <w:sz w:val="22"/>
          <w:szCs w:val="24"/>
          <w14:ligatures w14:val="standardContextual"/>
        </w:rPr>
        <w:lastRenderedPageBreak/>
        <w:t>Aanbevelingen</w:t>
      </w:r>
      <w:r w:rsidRPr="00C22656">
        <w:rPr>
          <w:color w:val="FF0000"/>
        </w:rPr>
        <w:t xml:space="preserve"> </w:t>
      </w:r>
    </w:p>
    <w:p w14:paraId="23872F21" w14:textId="77777777" w:rsidR="009D1157" w:rsidRPr="00B22171" w:rsidRDefault="009D1157" w:rsidP="009D1157">
      <w:pPr>
        <w:rPr>
          <w:rStyle w:val="Intensievebenadrukking"/>
        </w:rPr>
      </w:pPr>
      <w:bookmarkStart w:id="2" w:name="_Hlk190766718"/>
      <w:r>
        <w:rPr>
          <w:rStyle w:val="Intensievebenadrukking"/>
        </w:rPr>
        <w:t>V</w:t>
      </w:r>
      <w:r w:rsidRPr="00B22171">
        <w:rPr>
          <w:rStyle w:val="Intensievebenadrukking"/>
        </w:rPr>
        <w:t>oor het college van B&amp;W</w:t>
      </w:r>
    </w:p>
    <w:p w14:paraId="1427C7C1" w14:textId="77777777" w:rsidR="009D1157" w:rsidRPr="005C5C96" w:rsidRDefault="009D1157" w:rsidP="00C039AE">
      <w:pPr>
        <w:pStyle w:val="Lijstalinea"/>
        <w:numPr>
          <w:ilvl w:val="0"/>
          <w:numId w:val="50"/>
        </w:numPr>
        <w:spacing w:after="160"/>
        <w:jc w:val="left"/>
        <w:rPr>
          <w:u w:val="single"/>
        </w:rPr>
      </w:pPr>
      <w:r>
        <w:t xml:space="preserve">Geef zorgvuldig uitvoering aan de vereisten van de procedureregeling grote projecten, indien deze door de raad als zodanig zijn aangewezen. Naast een startnotitie gaat de procedureregeling uit </w:t>
      </w:r>
      <w:r w:rsidRPr="005C5C96">
        <w:t xml:space="preserve">van halfjaarlijkse voortgangsrapportages (volgens een vast format) en een eindevaluatie. </w:t>
      </w:r>
    </w:p>
    <w:p w14:paraId="5526E485" w14:textId="77777777" w:rsidR="009D1157" w:rsidRDefault="009D1157" w:rsidP="007D661F"/>
    <w:p w14:paraId="50199F01" w14:textId="77777777" w:rsidR="009D1157" w:rsidRPr="00B22171" w:rsidRDefault="009D1157" w:rsidP="007D661F">
      <w:pPr>
        <w:rPr>
          <w:rStyle w:val="Intensievebenadrukking"/>
        </w:rPr>
      </w:pPr>
      <w:r w:rsidRPr="00B22171">
        <w:rPr>
          <w:rStyle w:val="Intensievebenadrukking"/>
        </w:rPr>
        <w:t>Voor de gemeenteraad</w:t>
      </w:r>
    </w:p>
    <w:p w14:paraId="01F5B74B" w14:textId="77777777" w:rsidR="009D1157" w:rsidRPr="005C5C96" w:rsidRDefault="009D1157" w:rsidP="00C039AE">
      <w:pPr>
        <w:pStyle w:val="Lijstalinea"/>
        <w:numPr>
          <w:ilvl w:val="0"/>
          <w:numId w:val="52"/>
        </w:numPr>
        <w:spacing w:after="160"/>
        <w:jc w:val="left"/>
        <w:rPr>
          <w:u w:val="single"/>
        </w:rPr>
      </w:pPr>
      <w:r>
        <w:t>Ga met de Rekenkamer Rijswijk en het college na of de reflectiebijeenkomsten nog opportuun zijn. Indien dit het geval is, neem deze op in de procedureregeling.</w:t>
      </w:r>
    </w:p>
    <w:p w14:paraId="4A856820" w14:textId="77777777" w:rsidR="009D1157" w:rsidRPr="00755FAF" w:rsidRDefault="009D1157" w:rsidP="00C039AE">
      <w:pPr>
        <w:pStyle w:val="Lijstalinea"/>
        <w:numPr>
          <w:ilvl w:val="0"/>
          <w:numId w:val="52"/>
        </w:numPr>
        <w:spacing w:after="160"/>
        <w:jc w:val="left"/>
        <w:rPr>
          <w:u w:val="single"/>
        </w:rPr>
      </w:pPr>
      <w:r>
        <w:t xml:space="preserve">Ga zorgvuldig en selectief om met het aanwijzen van een uitvoeringsprogramma of -project als  project als groot project conform de procedureregeling. Indien projecten via de reguliere P&amp;C-cyclus worden bekostigd, kan de raad in dat kader worden geïnformeerd en beschikt het daarmee over mogelijkheden tot bijsturing. </w:t>
      </w:r>
    </w:p>
    <w:p w14:paraId="7AF87016" w14:textId="77777777" w:rsidR="009D1157" w:rsidRPr="001B7D42" w:rsidRDefault="009D1157" w:rsidP="00C039AE">
      <w:pPr>
        <w:pStyle w:val="Lijstalinea"/>
        <w:numPr>
          <w:ilvl w:val="0"/>
          <w:numId w:val="52"/>
        </w:numPr>
        <w:spacing w:after="160"/>
        <w:jc w:val="left"/>
        <w:rPr>
          <w:u w:val="single"/>
        </w:rPr>
      </w:pPr>
      <w:r>
        <w:t xml:space="preserve">Ga met het college in discussie over de wijze de raad betrokken wordt bij vraagstukken over de gemeentelijke bedrijfsvoering, organisatieontwikkeling en dienstverlening, anders dan via het aanwijzen als groot project.   </w:t>
      </w:r>
    </w:p>
    <w:p w14:paraId="27F0F261" w14:textId="77777777" w:rsidR="009D1157" w:rsidRPr="005C5C96" w:rsidRDefault="009D1157" w:rsidP="00C039AE">
      <w:pPr>
        <w:pStyle w:val="Lijstalinea"/>
        <w:numPr>
          <w:ilvl w:val="0"/>
          <w:numId w:val="52"/>
        </w:numPr>
        <w:spacing w:after="160"/>
        <w:jc w:val="left"/>
        <w:rPr>
          <w:u w:val="single"/>
        </w:rPr>
      </w:pPr>
      <w:r w:rsidRPr="005C5C96">
        <w:t xml:space="preserve">Verbeter de inzichtelijkheid en verslaglegging van de raads- en commissievergaderingen in het raadsinformatiesysteem.  </w:t>
      </w:r>
    </w:p>
    <w:bookmarkEnd w:id="2"/>
    <w:p w14:paraId="618F4CC7" w14:textId="77777777" w:rsidR="009D1157" w:rsidRPr="007113AA" w:rsidRDefault="009D1157" w:rsidP="009D1157"/>
    <w:p w14:paraId="1A3B6C19" w14:textId="77777777" w:rsidR="00C6206B" w:rsidRDefault="00C6206B">
      <w:pPr>
        <w:jc w:val="left"/>
      </w:pPr>
    </w:p>
    <w:p w14:paraId="667BA5E3" w14:textId="0E5C498F" w:rsidR="00C6206B" w:rsidRDefault="00C6206B">
      <w:pPr>
        <w:jc w:val="left"/>
      </w:pPr>
    </w:p>
    <w:p w14:paraId="4E0F3171" w14:textId="77777777" w:rsidR="00C6206B" w:rsidRDefault="00C6206B">
      <w:pPr>
        <w:jc w:val="left"/>
        <w:rPr>
          <w:rFonts w:eastAsiaTheme="majorEastAsia" w:cstheme="majorBidi"/>
          <w:b/>
          <w:color w:val="18A68A"/>
          <w:sz w:val="40"/>
          <w:szCs w:val="40"/>
        </w:rPr>
      </w:pPr>
    </w:p>
    <w:p w14:paraId="735D5FE2" w14:textId="77777777" w:rsidR="00C6206B" w:rsidRDefault="00C6206B">
      <w:pPr>
        <w:jc w:val="left"/>
        <w:rPr>
          <w:rFonts w:eastAsiaTheme="majorEastAsia" w:cstheme="majorBidi"/>
          <w:b/>
          <w:color w:val="18A68A"/>
          <w:sz w:val="40"/>
          <w:szCs w:val="40"/>
        </w:rPr>
      </w:pPr>
    </w:p>
    <w:p w14:paraId="510207A3" w14:textId="55EBD114" w:rsidR="00C6206B" w:rsidRDefault="00C6206B">
      <w:pPr>
        <w:jc w:val="left"/>
        <w:rPr>
          <w:rFonts w:eastAsiaTheme="majorEastAsia" w:cstheme="majorBidi"/>
          <w:b/>
          <w:color w:val="18A68A"/>
          <w:sz w:val="40"/>
          <w:szCs w:val="40"/>
        </w:rPr>
      </w:pPr>
      <w:r>
        <w:rPr>
          <w:rFonts w:eastAsiaTheme="majorEastAsia" w:cstheme="majorBidi"/>
          <w:b/>
          <w:color w:val="18A68A"/>
          <w:sz w:val="40"/>
          <w:szCs w:val="40"/>
        </w:rPr>
        <w:br w:type="page"/>
      </w:r>
    </w:p>
    <w:p w14:paraId="4CE89DE5" w14:textId="3A1CF365" w:rsidR="00C13C9C" w:rsidRDefault="0092370D" w:rsidP="0092370D">
      <w:pPr>
        <w:pStyle w:val="Kop1"/>
      </w:pPr>
      <w:bookmarkStart w:id="3" w:name="_Toc193118769"/>
      <w:r>
        <w:lastRenderedPageBreak/>
        <w:t>Nota van bevindingen</w:t>
      </w:r>
      <w:bookmarkEnd w:id="3"/>
    </w:p>
    <w:p w14:paraId="1E632D56" w14:textId="601CD372" w:rsidR="001B520F" w:rsidRDefault="00EB2330" w:rsidP="00A62D40">
      <w:pPr>
        <w:pStyle w:val="Kop1"/>
        <w:numPr>
          <w:ilvl w:val="0"/>
          <w:numId w:val="28"/>
        </w:numPr>
      </w:pPr>
      <w:bookmarkStart w:id="4" w:name="_Toc193118770"/>
      <w:r>
        <w:t>Inleiding</w:t>
      </w:r>
      <w:bookmarkEnd w:id="1"/>
      <w:bookmarkEnd w:id="4"/>
    </w:p>
    <w:p w14:paraId="06EF76C2" w14:textId="5AE5E621" w:rsidR="003B4BC9" w:rsidRDefault="00B504D3" w:rsidP="00C039AE">
      <w:pPr>
        <w:pStyle w:val="Kop2"/>
      </w:pPr>
      <w:bookmarkStart w:id="5" w:name="_Toc193118771"/>
      <w:r>
        <w:rPr>
          <w:rFonts w:eastAsia="Source Sans Pro"/>
        </w:rPr>
        <w:t xml:space="preserve">1.1 </w:t>
      </w:r>
      <w:r w:rsidR="003B4BC9" w:rsidRPr="00C039AE">
        <w:rPr>
          <w:rFonts w:eastAsia="Source Sans Pro"/>
        </w:rPr>
        <w:t>Aanleiding</w:t>
      </w:r>
      <w:bookmarkEnd w:id="5"/>
      <w:r w:rsidR="003B4BC9">
        <w:t xml:space="preserve"> </w:t>
      </w:r>
    </w:p>
    <w:p w14:paraId="34D93722" w14:textId="49B60CDF" w:rsidR="003F11FD" w:rsidRDefault="003F11FD" w:rsidP="003F11FD">
      <w:r>
        <w:t xml:space="preserve">De Rekenkamer Rijswijk </w:t>
      </w:r>
      <w:r w:rsidR="00846BFD">
        <w:t>voerde</w:t>
      </w:r>
      <w:r>
        <w:t xml:space="preserve"> in 2020 een onderzoek uit  naar de beheersing en sturingsmogelijkheden van de grote projecten binnen de gemeente</w:t>
      </w:r>
      <w:r w:rsidR="00AA3BAB">
        <w:rPr>
          <w:rStyle w:val="Voetnootmarkering"/>
        </w:rPr>
        <w:footnoteReference w:id="2"/>
      </w:r>
      <w:r>
        <w:t xml:space="preserve">. Daarbij is de casus RijswijkBuiten gebruikt om hierop zicht te krijgen. Het onderzoek </w:t>
      </w:r>
      <w:r w:rsidR="00846BFD">
        <w:t>leidde</w:t>
      </w:r>
      <w:r>
        <w:t xml:space="preserve"> tot zes conclusies en drie aanbevelingen. De aanbevelingen hebben onder meer betrekking op de Procedureregeling grote projecten</w:t>
      </w:r>
      <w:r w:rsidR="00D56C51">
        <w:t xml:space="preserve"> van de gemeente Rijswijk</w:t>
      </w:r>
      <w:r>
        <w:t xml:space="preserve">, de rol en sturingsmogelijkheden van de raad en de evaluatie van de casus RijswijkBuiten.  </w:t>
      </w:r>
    </w:p>
    <w:p w14:paraId="30606ECA" w14:textId="77777777" w:rsidR="00E175C9" w:rsidRDefault="00E175C9" w:rsidP="003F11FD"/>
    <w:p w14:paraId="0C24D85D" w14:textId="07469F39" w:rsidR="003F11FD" w:rsidRDefault="003727D7" w:rsidP="003F11FD">
      <w:r>
        <w:t xml:space="preserve">De Rekenkamer Rijswijk </w:t>
      </w:r>
      <w:r w:rsidR="003C443E">
        <w:t>besloot</w:t>
      </w:r>
      <w:r>
        <w:t xml:space="preserve"> </w:t>
      </w:r>
      <w:r w:rsidR="003F11FD">
        <w:t xml:space="preserve">dit onderzoek als een startpunt voor een opvolgingsonderzoek </w:t>
      </w:r>
      <w:r w:rsidR="003C443E">
        <w:t xml:space="preserve">te </w:t>
      </w:r>
      <w:r w:rsidR="003F11FD">
        <w:t xml:space="preserve">gebruiken, waarbij de focus breder is dan alleen een onderzoek naar de opvolging van de aanbevelingen. Het onderzoek moet </w:t>
      </w:r>
      <w:r w:rsidR="007818FB">
        <w:t xml:space="preserve">zich </w:t>
      </w:r>
      <w:r w:rsidR="003F11FD">
        <w:t>ook</w:t>
      </w:r>
      <w:r w:rsidR="007818FB">
        <w:t xml:space="preserve"> richten</w:t>
      </w:r>
      <w:r w:rsidR="003F11FD">
        <w:t xml:space="preserve"> op de wijze waarop in de afgelopen 5 jaar beheersing en sturing heeft plaatsgevonden op andere grote projecten in de gemeente Rijswijk. </w:t>
      </w:r>
      <w:r w:rsidR="00FB333E">
        <w:t xml:space="preserve">Hiervoor zijn de volgende </w:t>
      </w:r>
      <w:r w:rsidR="003F11FD">
        <w:t>twee grote projecten</w:t>
      </w:r>
      <w:r w:rsidR="00B854AF">
        <w:t xml:space="preserve"> ge</w:t>
      </w:r>
      <w:r w:rsidR="0022475E">
        <w:t>selecteerd</w:t>
      </w:r>
      <w:r w:rsidR="003F11FD">
        <w:t>:</w:t>
      </w:r>
    </w:p>
    <w:p w14:paraId="019FF797" w14:textId="5768C91F" w:rsidR="00254BD0" w:rsidRDefault="003F11FD" w:rsidP="004236F2">
      <w:pPr>
        <w:pStyle w:val="Lijstalinea"/>
        <w:numPr>
          <w:ilvl w:val="0"/>
          <w:numId w:val="41"/>
        </w:numPr>
      </w:pPr>
      <w:r>
        <w:t>Herontwikkeling van het oude stadhuis tot Huis van de Stad;</w:t>
      </w:r>
    </w:p>
    <w:p w14:paraId="4E07F7BE" w14:textId="69F88632" w:rsidR="003F11FD" w:rsidRDefault="00254BD0" w:rsidP="004236F2">
      <w:pPr>
        <w:ind w:left="708"/>
        <w:jc w:val="left"/>
      </w:pPr>
      <w:r>
        <w:t xml:space="preserve">2.   </w:t>
      </w:r>
      <w:r w:rsidR="003A61CF">
        <w:t>O</w:t>
      </w:r>
      <w:r w:rsidR="003F11FD">
        <w:t>ntwikkelagenda Bedrijfsvoering Publieke dienstverlening en</w:t>
      </w:r>
      <w:r w:rsidR="00146FAC">
        <w:t xml:space="preserve"> </w:t>
      </w:r>
      <w:r w:rsidR="005C46BD">
        <w:t xml:space="preserve">     </w:t>
      </w:r>
      <w:r w:rsidR="003F11FD">
        <w:t>Organisatieontwikkeling.</w:t>
      </w:r>
    </w:p>
    <w:p w14:paraId="6733C9FA" w14:textId="77777777" w:rsidR="00E175C9" w:rsidRDefault="00E175C9" w:rsidP="003F11FD"/>
    <w:p w14:paraId="22B80D44" w14:textId="24950C3A" w:rsidR="003F11FD" w:rsidRDefault="00D62BC1" w:rsidP="003F11FD">
      <w:r>
        <w:t>D</w:t>
      </w:r>
      <w:r w:rsidR="0022475E">
        <w:t>e</w:t>
      </w:r>
      <w:r>
        <w:t xml:space="preserve"> </w:t>
      </w:r>
      <w:r w:rsidR="003F11FD">
        <w:t xml:space="preserve">definitie van een groot project </w:t>
      </w:r>
      <w:r w:rsidR="0022475E">
        <w:t>komt overeen</w:t>
      </w:r>
      <w:r w:rsidR="006A2D4C">
        <w:t xml:space="preserve"> met de</w:t>
      </w:r>
      <w:r w:rsidR="003F11FD">
        <w:t xml:space="preserve"> definitie zoals gebruikt in het onderzoek uit 2020: een project dat – in het kader van de Procedureregeling grote projecten</w:t>
      </w:r>
      <w:r w:rsidR="0086445D">
        <w:rPr>
          <w:rStyle w:val="Voetnootmarkering"/>
        </w:rPr>
        <w:footnoteReference w:id="3"/>
      </w:r>
      <w:r w:rsidR="003F11FD">
        <w:t xml:space="preserve"> – als zodanig door de raad van Rijswijk is aangewezen.    </w:t>
      </w:r>
    </w:p>
    <w:p w14:paraId="4755584B" w14:textId="307CB592" w:rsidR="16A5A7D8" w:rsidRDefault="16A5A7D8" w:rsidP="16A5A7D8">
      <w:pPr>
        <w:rPr>
          <w:i/>
          <w:iCs/>
        </w:rPr>
      </w:pPr>
    </w:p>
    <w:p w14:paraId="050069A4" w14:textId="337196E2" w:rsidR="1835DC8C" w:rsidRDefault="1835DC8C">
      <w:r>
        <w:t xml:space="preserve">Deze procedureregeling is in 2008 in het leven geroepen om afspraken over informatievoorziening over grote projecten eenduidig vast te leggen, hier een eenduidig beeld tussen college en raad over te scheppen en tijdige, kwalitatieve en relevante informatievoorziening te borgen. </w:t>
      </w:r>
    </w:p>
    <w:p w14:paraId="5F026AE7" w14:textId="77777777" w:rsidR="16A5A7D8" w:rsidRDefault="16A5A7D8"/>
    <w:p w14:paraId="5998C129" w14:textId="2F4A7ABD" w:rsidR="1835DC8C" w:rsidRDefault="1835DC8C">
      <w:r>
        <w:t>De procedureregeling stelt dat de raad geïnformeerd dient te worden middels drie typen documenten:</w:t>
      </w:r>
    </w:p>
    <w:p w14:paraId="2706DEEE" w14:textId="5227CBEC" w:rsidR="1835DC8C" w:rsidRDefault="1835DC8C" w:rsidP="16A5A7D8">
      <w:pPr>
        <w:pStyle w:val="Lijstalinea"/>
        <w:numPr>
          <w:ilvl w:val="0"/>
          <w:numId w:val="32"/>
        </w:numPr>
      </w:pPr>
      <w:r>
        <w:lastRenderedPageBreak/>
        <w:t xml:space="preserve">Een startdocument. Deze dient vier weken na aanwijzing door het college aan de raad verzonden te worden en gaat in op de aanleiding, het projectplan en de organisatie van het grote project. </w:t>
      </w:r>
    </w:p>
    <w:p w14:paraId="07BFF377" w14:textId="103AAA55" w:rsidR="1835DC8C" w:rsidRDefault="1835DC8C" w:rsidP="16A5A7D8">
      <w:pPr>
        <w:pStyle w:val="Lijstalinea"/>
        <w:numPr>
          <w:ilvl w:val="0"/>
          <w:numId w:val="32"/>
        </w:numPr>
      </w:pPr>
      <w:r>
        <w:t>Voortgangsrapportages. Deze dienen ten minste eenmaal per half jaar door het college aan de raad verstrekt te worden. De procedureregeling schrijft voor welke informatie in de voortgangsrapportages opgenomen dient te worden</w:t>
      </w:r>
      <w:r w:rsidR="00FD302F">
        <w:t xml:space="preserve"> (zie bijlage 1)</w:t>
      </w:r>
      <w:r>
        <w:t xml:space="preserve">. </w:t>
      </w:r>
    </w:p>
    <w:p w14:paraId="10AD457F" w14:textId="59CEAB27" w:rsidR="1835DC8C" w:rsidRDefault="1835DC8C" w:rsidP="16A5A7D8">
      <w:pPr>
        <w:pStyle w:val="Lijstalinea"/>
        <w:numPr>
          <w:ilvl w:val="0"/>
          <w:numId w:val="32"/>
        </w:numPr>
      </w:pPr>
      <w:r>
        <w:t>Een eindevaluatie. Deze dient het college ter afronding van het project aan de raad aan te bieden.</w:t>
      </w:r>
    </w:p>
    <w:p w14:paraId="6B24C750" w14:textId="77777777" w:rsidR="00C7794D" w:rsidRDefault="00C7794D" w:rsidP="003F11FD"/>
    <w:p w14:paraId="77A49453" w14:textId="7AC173D1" w:rsidR="00C7794D" w:rsidRDefault="002648E3" w:rsidP="003F11FD">
      <w:r>
        <w:t>De Rekenkamer Rijswijk heeft KokxDeVoogd gevraagd dit vervolgonderzoek uit te voeren.</w:t>
      </w:r>
      <w:r w:rsidR="00FD302F">
        <w:t xml:space="preserve"> </w:t>
      </w:r>
      <w:r w:rsidR="00C453A7">
        <w:t xml:space="preserve">De </w:t>
      </w:r>
      <w:r>
        <w:t>v</w:t>
      </w:r>
      <w:r w:rsidR="00C7794D">
        <w:t>oorliggende Nota van Bevindingen</w:t>
      </w:r>
      <w:r w:rsidR="00CD5DB1">
        <w:t xml:space="preserve">, bestemd voor het ambtelijk wederhoor, is hiervan het eerste resultaat. </w:t>
      </w:r>
      <w:r w:rsidR="00FC1D57">
        <w:t xml:space="preserve">Deze Nota van bevindingen bevat de in het onderzoek aangetroffen feiten, omstandigheden en </w:t>
      </w:r>
      <w:r w:rsidR="000D7D45">
        <w:t>bevindingen</w:t>
      </w:r>
      <w:r w:rsidR="00AB3F56">
        <w:t xml:space="preserve">, maar nog niet de conclusies en aanbevelingen van de Rekenkamer Rijswijk. </w:t>
      </w:r>
      <w:r w:rsidR="00550E19">
        <w:t xml:space="preserve">In een latere fase van het onderzoek </w:t>
      </w:r>
      <w:r w:rsidR="00795B65">
        <w:t xml:space="preserve">worden </w:t>
      </w:r>
      <w:r w:rsidR="00550E19">
        <w:t xml:space="preserve">deze aan het (concept)eindrapport  toegevoegd. </w:t>
      </w:r>
      <w:r w:rsidR="00C7794D">
        <w:t xml:space="preserve"> </w:t>
      </w:r>
    </w:p>
    <w:p w14:paraId="28006FFD" w14:textId="77777777" w:rsidR="000D7D45" w:rsidRDefault="000D7D45" w:rsidP="003F11FD"/>
    <w:p w14:paraId="1E318537" w14:textId="3394540D" w:rsidR="00BB12BC" w:rsidRDefault="00C7794D" w:rsidP="002735D6">
      <w:pPr>
        <w:pStyle w:val="Kop2"/>
        <w:rPr>
          <w:rFonts w:eastAsia="Source Sans Pro"/>
        </w:rPr>
      </w:pPr>
      <w:bookmarkStart w:id="6" w:name="_Toc193118772"/>
      <w:r>
        <w:rPr>
          <w:rFonts w:eastAsia="Source Sans Pro"/>
        </w:rPr>
        <w:t>1.2 De onderzoeksvraag</w:t>
      </w:r>
      <w:bookmarkEnd w:id="6"/>
      <w:r>
        <w:rPr>
          <w:rFonts w:eastAsia="Source Sans Pro"/>
        </w:rPr>
        <w:t xml:space="preserve"> </w:t>
      </w:r>
    </w:p>
    <w:p w14:paraId="56EB6749" w14:textId="2D5670BC" w:rsidR="00654312" w:rsidRDefault="00550E19" w:rsidP="00654312">
      <w:r>
        <w:t xml:space="preserve">Voor dit </w:t>
      </w:r>
      <w:r w:rsidR="005C46BD">
        <w:t xml:space="preserve">opvolgingsonderzoek </w:t>
      </w:r>
      <w:r w:rsidR="00795B65">
        <w:t>formuleerde</w:t>
      </w:r>
      <w:r w:rsidR="005C46BD">
        <w:t xml:space="preserve"> de Rekenkamer Rijswijk </w:t>
      </w:r>
      <w:r w:rsidR="00654312">
        <w:t xml:space="preserve">de volgende centrale vraag: </w:t>
      </w:r>
    </w:p>
    <w:p w14:paraId="1FE651AF" w14:textId="77777777" w:rsidR="00654312" w:rsidRDefault="00654312" w:rsidP="00654312"/>
    <w:p w14:paraId="61D86B35" w14:textId="0CFBC9EF" w:rsidR="00654312" w:rsidRPr="00BC5A4E" w:rsidRDefault="00654312" w:rsidP="005A5411">
      <w:pPr>
        <w:pBdr>
          <w:top w:val="single" w:sz="4" w:space="1" w:color="auto"/>
          <w:left w:val="single" w:sz="4" w:space="4" w:color="auto"/>
          <w:bottom w:val="single" w:sz="4" w:space="1" w:color="auto"/>
          <w:right w:val="single" w:sz="4" w:space="4" w:color="auto"/>
        </w:pBdr>
        <w:ind w:firstLine="2"/>
        <w:rPr>
          <w:rFonts w:cs="Arial"/>
          <w:i/>
          <w:iCs/>
        </w:rPr>
      </w:pPr>
      <w:r w:rsidRPr="00BC5A4E">
        <w:rPr>
          <w:rFonts w:cs="Arial"/>
          <w:i/>
          <w:iCs/>
        </w:rPr>
        <w:t>“</w:t>
      </w:r>
      <w:r>
        <w:rPr>
          <w:rFonts w:cs="Arial"/>
          <w:i/>
          <w:iCs/>
        </w:rPr>
        <w:t>O</w:t>
      </w:r>
      <w:r w:rsidRPr="00BC5A4E">
        <w:rPr>
          <w:rFonts w:eastAsia="Calibri" w:cs="Arial"/>
          <w:i/>
          <w:iCs/>
          <w:lang w:eastAsia="nl-NL"/>
        </w:rPr>
        <w:t xml:space="preserve">p welke wijze zijn grote projecten binnen </w:t>
      </w:r>
      <w:r w:rsidR="005A5411">
        <w:rPr>
          <w:rFonts w:eastAsia="Calibri" w:cs="Arial"/>
          <w:i/>
          <w:iCs/>
          <w:lang w:eastAsia="nl-NL"/>
        </w:rPr>
        <w:t xml:space="preserve">de gemeente </w:t>
      </w:r>
      <w:r w:rsidRPr="00BC5A4E">
        <w:rPr>
          <w:rFonts w:eastAsia="Calibri" w:cs="Arial"/>
          <w:i/>
          <w:iCs/>
          <w:lang w:eastAsia="nl-NL"/>
        </w:rPr>
        <w:t>Rijswijk de afgelopen 5 jaar uitgevoerd, hoe is opvolging gegeven aan de aanbevelingen uit 2020 en welke lessen kunnen daaruit worden getrokken?”</w:t>
      </w:r>
    </w:p>
    <w:p w14:paraId="4695B8C7" w14:textId="77777777" w:rsidR="00654312" w:rsidRDefault="00654312" w:rsidP="00654312"/>
    <w:p w14:paraId="78DE930A" w14:textId="1161D972" w:rsidR="00654312" w:rsidRDefault="00654312" w:rsidP="00FB1FB8">
      <w:pPr>
        <w:rPr>
          <w:rFonts w:cs="Arial"/>
        </w:rPr>
      </w:pPr>
      <w:r>
        <w:rPr>
          <w:rFonts w:cs="Arial"/>
        </w:rPr>
        <w:t xml:space="preserve">Deze centrale vraag </w:t>
      </w:r>
      <w:r w:rsidR="00AD1383">
        <w:rPr>
          <w:rFonts w:cs="Arial"/>
        </w:rPr>
        <w:t>splitste</w:t>
      </w:r>
      <w:r>
        <w:rPr>
          <w:rFonts w:cs="Arial"/>
        </w:rPr>
        <w:t xml:space="preserve"> </w:t>
      </w:r>
      <w:r w:rsidR="005A5411">
        <w:rPr>
          <w:rFonts w:cs="Arial"/>
        </w:rPr>
        <w:t xml:space="preserve">de Rekenkamer Rijswijk </w:t>
      </w:r>
      <w:r>
        <w:rPr>
          <w:rFonts w:cs="Arial"/>
        </w:rPr>
        <w:t>uit in de volgende deelvragen:</w:t>
      </w:r>
    </w:p>
    <w:p w14:paraId="0DBBE44A" w14:textId="77777777" w:rsidR="00654312" w:rsidRDefault="00654312" w:rsidP="00FB1FB8">
      <w:pPr>
        <w:rPr>
          <w:rFonts w:cs="Arial"/>
        </w:rPr>
      </w:pPr>
    </w:p>
    <w:p w14:paraId="7C31B5E2" w14:textId="73BE97A0" w:rsidR="00654312" w:rsidRDefault="00654312" w:rsidP="00FB1FB8">
      <w:pPr>
        <w:numPr>
          <w:ilvl w:val="0"/>
          <w:numId w:val="2"/>
        </w:numPr>
        <w:jc w:val="left"/>
        <w:rPr>
          <w:rFonts w:eastAsia="Calibri" w:cs="Arial"/>
          <w:lang w:eastAsia="nl-NL"/>
        </w:rPr>
      </w:pPr>
      <w:r>
        <w:rPr>
          <w:rFonts w:eastAsia="Calibri" w:cs="Arial"/>
          <w:lang w:eastAsia="nl-NL"/>
        </w:rPr>
        <w:t xml:space="preserve">Welke grote projecten zijn er in de afgelopen 5 jaar uitgevoerd binnen de </w:t>
      </w:r>
      <w:r w:rsidR="004302F8">
        <w:rPr>
          <w:rFonts w:eastAsia="Calibri" w:cs="Arial"/>
          <w:lang w:eastAsia="nl-NL"/>
        </w:rPr>
        <w:t>g</w:t>
      </w:r>
      <w:r>
        <w:rPr>
          <w:rFonts w:eastAsia="Calibri" w:cs="Arial"/>
          <w:lang w:eastAsia="nl-NL"/>
        </w:rPr>
        <w:t>emeente Rijswijk?</w:t>
      </w:r>
    </w:p>
    <w:p w14:paraId="1A1B987D" w14:textId="77777777" w:rsidR="00654312" w:rsidRDefault="00654312" w:rsidP="00FB1FB8">
      <w:pPr>
        <w:numPr>
          <w:ilvl w:val="0"/>
          <w:numId w:val="2"/>
        </w:numPr>
        <w:jc w:val="left"/>
        <w:rPr>
          <w:rFonts w:eastAsia="Calibri" w:cs="Arial"/>
          <w:lang w:eastAsia="nl-NL"/>
        </w:rPr>
      </w:pPr>
      <w:r>
        <w:rPr>
          <w:rFonts w:eastAsia="Calibri" w:cs="Arial"/>
          <w:lang w:eastAsia="nl-NL"/>
        </w:rPr>
        <w:t>Hoe is de uitvoering van deze projecten verlopen, met name waar het gaat om sturing en verantwoording?</w:t>
      </w:r>
    </w:p>
    <w:p w14:paraId="2FB5B0C7" w14:textId="77777777" w:rsidR="00654312" w:rsidRDefault="00654312" w:rsidP="00FB1FB8">
      <w:pPr>
        <w:numPr>
          <w:ilvl w:val="0"/>
          <w:numId w:val="2"/>
        </w:numPr>
        <w:jc w:val="left"/>
        <w:rPr>
          <w:rFonts w:eastAsia="Calibri" w:cs="Arial"/>
          <w:lang w:eastAsia="nl-NL"/>
        </w:rPr>
      </w:pPr>
      <w:r>
        <w:rPr>
          <w:rFonts w:eastAsia="Calibri" w:cs="Arial"/>
          <w:lang w:eastAsia="nl-NL"/>
        </w:rPr>
        <w:t>Op welke wijze is het instrumentarium behorende bij de regeling grote projecten ingezet en heeft dat meerwaarde gegeven?</w:t>
      </w:r>
    </w:p>
    <w:p w14:paraId="684B9310" w14:textId="77777777" w:rsidR="00654312" w:rsidRDefault="00654312" w:rsidP="00FB1FB8">
      <w:pPr>
        <w:numPr>
          <w:ilvl w:val="0"/>
          <w:numId w:val="2"/>
        </w:numPr>
        <w:jc w:val="left"/>
        <w:rPr>
          <w:rFonts w:eastAsia="Calibri" w:cs="Arial"/>
          <w:lang w:eastAsia="nl-NL"/>
        </w:rPr>
      </w:pPr>
      <w:r>
        <w:rPr>
          <w:rFonts w:eastAsia="Calibri" w:cs="Arial"/>
          <w:lang w:eastAsia="nl-NL"/>
        </w:rPr>
        <w:t>Welke opvolging is gegeven aan de aanbevelingen van het onderzoek uit 2020?</w:t>
      </w:r>
    </w:p>
    <w:p w14:paraId="3655C5AC" w14:textId="77777777" w:rsidR="00654312" w:rsidRDefault="00654312" w:rsidP="00FB1FB8">
      <w:pPr>
        <w:rPr>
          <w:rFonts w:eastAsia="Calibri" w:cs="Arial"/>
          <w:lang w:eastAsia="nl-NL"/>
        </w:rPr>
      </w:pPr>
    </w:p>
    <w:p w14:paraId="138D30CD" w14:textId="34CF84A6" w:rsidR="00654312" w:rsidRDefault="004302F8" w:rsidP="00FB1FB8">
      <w:r>
        <w:t xml:space="preserve">De Rekenkamer Rijswijk </w:t>
      </w:r>
      <w:r w:rsidR="00C432CB">
        <w:t xml:space="preserve">stelt als randvoorwaarde bij de </w:t>
      </w:r>
      <w:r w:rsidR="00654312">
        <w:t xml:space="preserve">beantwoording van de onderzoeksvragen </w:t>
      </w:r>
      <w:r w:rsidR="00C432CB">
        <w:t xml:space="preserve">van dit opvolgingsonderzoek </w:t>
      </w:r>
      <w:r w:rsidR="00654312">
        <w:t xml:space="preserve">dat </w:t>
      </w:r>
      <w:r w:rsidR="00137E7B">
        <w:t>de onderzoekers zo min mogelijk gebruik maken van nieuwe</w:t>
      </w:r>
      <w:r w:rsidR="00007553">
        <w:t xml:space="preserve">, zelf te verzamelen data over de beheersing </w:t>
      </w:r>
      <w:r w:rsidR="00007553">
        <w:lastRenderedPageBreak/>
        <w:t>van de grote projecten</w:t>
      </w:r>
      <w:r w:rsidR="00B603A4">
        <w:t xml:space="preserve">. Vooral dient gebruik te worden gemaakt van de </w:t>
      </w:r>
      <w:r w:rsidR="000B727A">
        <w:t xml:space="preserve">(zelf)evaluaties die door de gemeente (in 2024) </w:t>
      </w:r>
      <w:r w:rsidR="00DA6C72">
        <w:t xml:space="preserve">ambtelijk </w:t>
      </w:r>
      <w:r w:rsidR="000B727A">
        <w:t>zijn opgesteld als onderdeel van de regeling grote proje</w:t>
      </w:r>
      <w:r w:rsidR="00FB3021">
        <w:t>c</w:t>
      </w:r>
      <w:r w:rsidR="000B727A">
        <w:t xml:space="preserve">ten. </w:t>
      </w:r>
      <w:r w:rsidR="00FB3021">
        <w:t xml:space="preserve">Dit </w:t>
      </w:r>
      <w:r w:rsidR="00270C52">
        <w:t>geldt</w:t>
      </w:r>
      <w:r w:rsidR="00FB3021">
        <w:t xml:space="preserve"> in ieder geval voor de twee nieuwe </w:t>
      </w:r>
      <w:r w:rsidR="00654312">
        <w:t xml:space="preserve">grote projecten die in het onderzoek worden meegenomen: (1) </w:t>
      </w:r>
      <w:r w:rsidR="00654312" w:rsidRPr="00B113F1">
        <w:rPr>
          <w:rFonts w:eastAsia="Calibri" w:cs="Arial"/>
          <w:lang w:eastAsia="nl-NL"/>
        </w:rPr>
        <w:t>Herontwikkeling van het oude stadhuis tot Huis van de Stad en (2) Ontwikkelagenda Bedrijfsvoering Publieke dienstverlening en Organisatieontwikkeling.</w:t>
      </w:r>
    </w:p>
    <w:p w14:paraId="2A95EFBB" w14:textId="77777777" w:rsidR="00654312" w:rsidRDefault="00654312" w:rsidP="00FB1FB8"/>
    <w:p w14:paraId="4B5A5446" w14:textId="5B3A601E" w:rsidR="00654312" w:rsidRDefault="008B0363" w:rsidP="00FB1FB8">
      <w:r>
        <w:t xml:space="preserve">Daarmee heeft dit opvolgingsonderzoek een enigszins ‘hybride’ karakter; enerzijds een </w:t>
      </w:r>
      <w:r w:rsidR="00400098">
        <w:t xml:space="preserve">onderzoek naar de wijze waarop opvolging is gegeven aan de aanbevelingen van de Rekenkamer Rijswijk met betrekking tot </w:t>
      </w:r>
      <w:r w:rsidR="006A4771">
        <w:t>het project Rijswijk</w:t>
      </w:r>
      <w:r w:rsidR="00373216">
        <w:t>Buiten</w:t>
      </w:r>
      <w:r w:rsidR="006A4771">
        <w:t xml:space="preserve"> en anderzijds een </w:t>
      </w:r>
      <w:r w:rsidR="00272CFB">
        <w:t xml:space="preserve">(nieuw) </w:t>
      </w:r>
      <w:r w:rsidR="00B50095">
        <w:t xml:space="preserve">onderzoek </w:t>
      </w:r>
      <w:r w:rsidR="00272CFB">
        <w:t xml:space="preserve">naar twee andere grote projecten, waarbij zoveel mogelijk gebruik wordt gemaakt van secundair bronnenmateriaal (de zelfevaluaties). </w:t>
      </w:r>
      <w:r w:rsidR="00EC6D44">
        <w:t xml:space="preserve">Daarbij is de focus voor het nieuwe onderzoek zowel </w:t>
      </w:r>
      <w:r w:rsidR="00654312">
        <w:t>inventariserend (welke andere grote projecten zijn in Rijswijk de afgelopen 5 jaar uitgevoerd?), maar ook analyserend</w:t>
      </w:r>
      <w:r w:rsidR="00EC6D44">
        <w:t xml:space="preserve">; </w:t>
      </w:r>
      <w:r w:rsidR="00654312">
        <w:t xml:space="preserve"> hoe is de uitvoering in andere grote projecten verlopen en op welke wijze is daarbij opvolging gegeven </w:t>
      </w:r>
      <w:r w:rsidR="00611D12">
        <w:t xml:space="preserve">of rekening gehouden met de </w:t>
      </w:r>
      <w:r w:rsidR="00654312">
        <w:t xml:space="preserve"> aanbevelingen </w:t>
      </w:r>
      <w:r w:rsidR="00611D12">
        <w:t>die de Rekenkamer in 2020 deed</w:t>
      </w:r>
      <w:r w:rsidR="00654312">
        <w:t>?</w:t>
      </w:r>
    </w:p>
    <w:p w14:paraId="33EE17EF" w14:textId="18712C17" w:rsidR="00654312" w:rsidRDefault="00654312" w:rsidP="00FB1FB8"/>
    <w:p w14:paraId="3798BF81" w14:textId="634E24E0" w:rsidR="00654312" w:rsidRDefault="00654312" w:rsidP="009369E4">
      <w:pPr>
        <w:rPr>
          <w:rFonts w:eastAsia="Source Sans Pro" w:cs="Source Sans Pro"/>
        </w:rPr>
      </w:pPr>
      <w:r>
        <w:t xml:space="preserve">       </w:t>
      </w:r>
    </w:p>
    <w:p w14:paraId="74080C6B" w14:textId="41878989" w:rsidR="003323D9" w:rsidRDefault="009641C9" w:rsidP="002735D6">
      <w:pPr>
        <w:pStyle w:val="Kop2"/>
        <w:rPr>
          <w:rFonts w:eastAsia="Source Sans Pro"/>
        </w:rPr>
      </w:pPr>
      <w:bookmarkStart w:id="7" w:name="_Toc193118773"/>
      <w:r>
        <w:rPr>
          <w:rFonts w:eastAsia="Source Sans Pro"/>
        </w:rPr>
        <w:t xml:space="preserve">1.3 </w:t>
      </w:r>
      <w:r w:rsidR="003323D9">
        <w:rPr>
          <w:rFonts w:eastAsia="Source Sans Pro"/>
        </w:rPr>
        <w:t>Het normenkader</w:t>
      </w:r>
      <w:bookmarkEnd w:id="7"/>
    </w:p>
    <w:p w14:paraId="02AD0B0D" w14:textId="29E51661" w:rsidR="003323D9" w:rsidRPr="003323D9" w:rsidRDefault="003323D9" w:rsidP="003323D9">
      <w:pPr>
        <w:rPr>
          <w:rFonts w:eastAsia="Source Sans Pro" w:cs="Source Sans Pro"/>
        </w:rPr>
      </w:pPr>
      <w:r w:rsidRPr="003323D9">
        <w:rPr>
          <w:rFonts w:eastAsia="Source Sans Pro" w:cs="Source Sans Pro"/>
        </w:rPr>
        <w:t xml:space="preserve">Gelet op het ‘hybride’ karakter van dit opvolgingsonderzoek zien wij dat er feitelijk twee </w:t>
      </w:r>
      <w:r w:rsidR="00FD59D6">
        <w:rPr>
          <w:rFonts w:eastAsia="Source Sans Pro" w:cs="Source Sans Pro"/>
        </w:rPr>
        <w:t>‘sets’ van vragen van belang</w:t>
      </w:r>
      <w:r w:rsidR="00B977ED">
        <w:rPr>
          <w:rFonts w:eastAsia="Source Sans Pro" w:cs="Source Sans Pro"/>
        </w:rPr>
        <w:t xml:space="preserve"> zijn</w:t>
      </w:r>
      <w:r w:rsidRPr="003323D9">
        <w:rPr>
          <w:rFonts w:eastAsia="Source Sans Pro" w:cs="Source Sans Pro"/>
        </w:rPr>
        <w:t>:</w:t>
      </w:r>
    </w:p>
    <w:p w14:paraId="438DA9C5" w14:textId="0E1DD33C" w:rsidR="003323D9" w:rsidRPr="003323D9" w:rsidRDefault="003323D9" w:rsidP="003323D9">
      <w:pPr>
        <w:rPr>
          <w:rFonts w:eastAsia="Source Sans Pro" w:cs="Source Sans Pro"/>
        </w:rPr>
      </w:pPr>
      <w:r w:rsidRPr="003323D9">
        <w:rPr>
          <w:rFonts w:eastAsia="Source Sans Pro" w:cs="Source Sans Pro"/>
        </w:rPr>
        <w:t>1.</w:t>
      </w:r>
      <w:r w:rsidRPr="003323D9">
        <w:rPr>
          <w:rFonts w:eastAsia="Source Sans Pro" w:cs="Source Sans Pro"/>
        </w:rPr>
        <w:tab/>
      </w:r>
      <w:r w:rsidR="00D451E7">
        <w:rPr>
          <w:rFonts w:eastAsia="Source Sans Pro" w:cs="Source Sans Pro"/>
        </w:rPr>
        <w:t xml:space="preserve">De vragen die betrekking hebben </w:t>
      </w:r>
      <w:r w:rsidRPr="003323D9">
        <w:rPr>
          <w:rFonts w:eastAsia="Source Sans Pro" w:cs="Source Sans Pro"/>
        </w:rPr>
        <w:t>op de wijze waarop opvolging is gegeven aan de aanbevelingen.</w:t>
      </w:r>
    </w:p>
    <w:p w14:paraId="2CB6BF50" w14:textId="22759A77" w:rsidR="003323D9" w:rsidRPr="003323D9" w:rsidRDefault="003323D9" w:rsidP="003323D9">
      <w:pPr>
        <w:rPr>
          <w:rFonts w:eastAsia="Source Sans Pro" w:cs="Source Sans Pro"/>
        </w:rPr>
      </w:pPr>
      <w:r w:rsidRPr="003323D9">
        <w:rPr>
          <w:rFonts w:eastAsia="Source Sans Pro" w:cs="Source Sans Pro"/>
        </w:rPr>
        <w:t>2.</w:t>
      </w:r>
      <w:r w:rsidRPr="003323D9">
        <w:rPr>
          <w:rFonts w:eastAsia="Source Sans Pro" w:cs="Source Sans Pro"/>
        </w:rPr>
        <w:tab/>
      </w:r>
      <w:r w:rsidR="00D451E7">
        <w:rPr>
          <w:rFonts w:eastAsia="Source Sans Pro" w:cs="Source Sans Pro"/>
        </w:rPr>
        <w:t xml:space="preserve">De vragen </w:t>
      </w:r>
      <w:r w:rsidRPr="003323D9">
        <w:rPr>
          <w:rFonts w:eastAsia="Source Sans Pro" w:cs="Source Sans Pro"/>
        </w:rPr>
        <w:t xml:space="preserve">gericht op de </w:t>
      </w:r>
      <w:r w:rsidR="00D451E7">
        <w:rPr>
          <w:rFonts w:eastAsia="Source Sans Pro" w:cs="Source Sans Pro"/>
        </w:rPr>
        <w:t xml:space="preserve">wijze waarop aan de procedureregeling grote projecten </w:t>
      </w:r>
      <w:r w:rsidRPr="003323D9">
        <w:rPr>
          <w:rFonts w:eastAsia="Source Sans Pro" w:cs="Source Sans Pro"/>
        </w:rPr>
        <w:t xml:space="preserve">uitvoering </w:t>
      </w:r>
      <w:r w:rsidR="00DB056E">
        <w:rPr>
          <w:rFonts w:eastAsia="Source Sans Pro" w:cs="Source Sans Pro"/>
        </w:rPr>
        <w:t xml:space="preserve">is gegeven bij de </w:t>
      </w:r>
      <w:r w:rsidRPr="003323D9">
        <w:rPr>
          <w:rFonts w:eastAsia="Source Sans Pro" w:cs="Source Sans Pro"/>
        </w:rPr>
        <w:t xml:space="preserve">nieuw te onderzoeken projecten (tenminste 2). </w:t>
      </w:r>
    </w:p>
    <w:p w14:paraId="79D63B3F" w14:textId="77777777" w:rsidR="003323D9" w:rsidRPr="003323D9" w:rsidRDefault="003323D9" w:rsidP="003323D9">
      <w:pPr>
        <w:rPr>
          <w:rFonts w:eastAsia="Source Sans Pro" w:cs="Source Sans Pro"/>
        </w:rPr>
      </w:pPr>
    </w:p>
    <w:p w14:paraId="2AABE243" w14:textId="7E05B23A" w:rsidR="003323D9" w:rsidRPr="003323D9" w:rsidRDefault="003323D9" w:rsidP="003323D9">
      <w:pPr>
        <w:rPr>
          <w:rFonts w:eastAsia="Source Sans Pro" w:cs="Source Sans Pro"/>
        </w:rPr>
      </w:pPr>
      <w:r w:rsidRPr="003323D9">
        <w:rPr>
          <w:rFonts w:eastAsia="Source Sans Pro" w:cs="Source Sans Pro"/>
        </w:rPr>
        <w:t xml:space="preserve">Wij lichten deze twee </w:t>
      </w:r>
      <w:r w:rsidR="00DB056E">
        <w:rPr>
          <w:rFonts w:eastAsia="Source Sans Pro" w:cs="Source Sans Pro"/>
        </w:rPr>
        <w:t xml:space="preserve">‘sets’ van vragen </w:t>
      </w:r>
      <w:r w:rsidRPr="003323D9">
        <w:rPr>
          <w:rFonts w:eastAsia="Source Sans Pro" w:cs="Source Sans Pro"/>
        </w:rPr>
        <w:t>hieronder toe.</w:t>
      </w:r>
    </w:p>
    <w:p w14:paraId="1F140047" w14:textId="77777777" w:rsidR="003323D9" w:rsidRPr="003323D9" w:rsidRDefault="003323D9" w:rsidP="003323D9">
      <w:pPr>
        <w:rPr>
          <w:rFonts w:eastAsia="Source Sans Pro" w:cs="Source Sans Pro"/>
        </w:rPr>
      </w:pPr>
    </w:p>
    <w:p w14:paraId="5D5B78C3" w14:textId="3A37055B" w:rsidR="003323D9" w:rsidRPr="003323D9" w:rsidRDefault="003323D9" w:rsidP="003323D9">
      <w:pPr>
        <w:rPr>
          <w:rFonts w:eastAsia="Source Sans Pro" w:cs="Source Sans Pro"/>
        </w:rPr>
      </w:pPr>
      <w:r w:rsidRPr="003323D9">
        <w:rPr>
          <w:rFonts w:eastAsia="Source Sans Pro" w:cs="Source Sans Pro"/>
        </w:rPr>
        <w:t xml:space="preserve">Ad 1. </w:t>
      </w:r>
      <w:r w:rsidR="00DB056E">
        <w:rPr>
          <w:rFonts w:eastAsia="Source Sans Pro" w:cs="Source Sans Pro"/>
        </w:rPr>
        <w:t xml:space="preserve">Vragen </w:t>
      </w:r>
      <w:r w:rsidRPr="003323D9">
        <w:rPr>
          <w:rFonts w:eastAsia="Source Sans Pro" w:cs="Source Sans Pro"/>
        </w:rPr>
        <w:t>gericht op opvolging van de aanbevelingen uit het onderzoek van 2020.</w:t>
      </w:r>
    </w:p>
    <w:p w14:paraId="1934A9EF" w14:textId="02BF42BC" w:rsidR="003323D9" w:rsidRPr="003323D9" w:rsidRDefault="003323D9" w:rsidP="003323D9">
      <w:pPr>
        <w:rPr>
          <w:rFonts w:eastAsia="Source Sans Pro" w:cs="Source Sans Pro"/>
        </w:rPr>
      </w:pPr>
      <w:r w:rsidRPr="003323D9">
        <w:rPr>
          <w:rFonts w:eastAsia="Source Sans Pro" w:cs="Source Sans Pro"/>
        </w:rPr>
        <w:t xml:space="preserve">Dit betreft een vrij overzichtelijk set van </w:t>
      </w:r>
      <w:r w:rsidR="00DB056E">
        <w:rPr>
          <w:rFonts w:eastAsia="Source Sans Pro" w:cs="Source Sans Pro"/>
        </w:rPr>
        <w:t xml:space="preserve">vragen </w:t>
      </w:r>
      <w:r w:rsidRPr="003323D9">
        <w:rPr>
          <w:rFonts w:eastAsia="Source Sans Pro" w:cs="Source Sans Pro"/>
        </w:rPr>
        <w:t>waaraan kan worden getoetst, namelijk gekoppeld aan de 3 aanbevelingen uit het onderzoek van 2020:</w:t>
      </w:r>
    </w:p>
    <w:p w14:paraId="1467E82E" w14:textId="14B9B4F9" w:rsidR="003323D9" w:rsidRPr="003323D9" w:rsidRDefault="003323D9" w:rsidP="003323D9">
      <w:pPr>
        <w:rPr>
          <w:rFonts w:eastAsia="Source Sans Pro" w:cs="Source Sans Pro"/>
        </w:rPr>
      </w:pPr>
      <w:r w:rsidRPr="003323D9">
        <w:rPr>
          <w:rFonts w:eastAsia="Source Sans Pro" w:cs="Source Sans Pro"/>
        </w:rPr>
        <w:t>•</w:t>
      </w:r>
      <w:r w:rsidRPr="003323D9">
        <w:rPr>
          <w:rFonts w:eastAsia="Source Sans Pro" w:cs="Source Sans Pro"/>
        </w:rPr>
        <w:tab/>
      </w:r>
      <w:r w:rsidRPr="00F64E63">
        <w:rPr>
          <w:rFonts w:eastAsia="Source Sans Pro" w:cs="Source Sans Pro"/>
          <w:b/>
          <w:bCs/>
        </w:rPr>
        <w:t>Reflectiebijeenkomsten</w:t>
      </w:r>
      <w:r w:rsidRPr="003323D9">
        <w:rPr>
          <w:rFonts w:eastAsia="Source Sans Pro" w:cs="Source Sans Pro"/>
        </w:rPr>
        <w:t xml:space="preserve">: Zijn deze bijeenkomsten opgenomen in de Procedureregeling grote projecten? Zijn er de afgelopen 5 jaar jaarlijks reflectiebijeenkomsten met de raad georganiseerd? Is daarbij stilgestaan bij de twee thema’s; (1) inhoud en (2) kaderstellende en controlerende rol van de raad? Indien deze hebben plaatsgevonden: in hoeverre heeft dit de informatievoorziening </w:t>
      </w:r>
      <w:r w:rsidRPr="003323D9">
        <w:rPr>
          <w:rFonts w:eastAsia="Source Sans Pro" w:cs="Source Sans Pro"/>
        </w:rPr>
        <w:lastRenderedPageBreak/>
        <w:t>aan de raad en het vermogen van de raad om kaders te stellen en te controleren verbeterd?</w:t>
      </w:r>
    </w:p>
    <w:p w14:paraId="7142E295" w14:textId="77777777" w:rsidR="003323D9" w:rsidRPr="003323D9" w:rsidRDefault="003323D9" w:rsidP="003323D9">
      <w:pPr>
        <w:rPr>
          <w:rFonts w:eastAsia="Source Sans Pro" w:cs="Source Sans Pro"/>
        </w:rPr>
      </w:pPr>
      <w:r w:rsidRPr="003323D9">
        <w:rPr>
          <w:rFonts w:eastAsia="Source Sans Pro" w:cs="Source Sans Pro"/>
        </w:rPr>
        <w:t>•</w:t>
      </w:r>
      <w:r w:rsidRPr="003323D9">
        <w:rPr>
          <w:rFonts w:eastAsia="Source Sans Pro" w:cs="Source Sans Pro"/>
        </w:rPr>
        <w:tab/>
      </w:r>
      <w:r w:rsidRPr="00F64E63">
        <w:rPr>
          <w:rFonts w:eastAsia="Source Sans Pro" w:cs="Source Sans Pro"/>
          <w:b/>
          <w:bCs/>
        </w:rPr>
        <w:t>Eénmalige reflectiebijeenkomst</w:t>
      </w:r>
      <w:r w:rsidRPr="003323D9">
        <w:rPr>
          <w:rFonts w:eastAsia="Source Sans Pro" w:cs="Source Sans Pro"/>
        </w:rPr>
        <w:t>: Heeft de éénmalige reflectiebijeenkomst onder regie van de Rekenkamer plaatsgevonden? Zo ja, met welk resultaat?</w:t>
      </w:r>
    </w:p>
    <w:p w14:paraId="2DFB5EF9" w14:textId="787B1F61" w:rsidR="003323D9" w:rsidRPr="003323D9" w:rsidRDefault="003323D9" w:rsidP="003323D9">
      <w:pPr>
        <w:rPr>
          <w:rFonts w:eastAsia="Source Sans Pro" w:cs="Source Sans Pro"/>
        </w:rPr>
      </w:pPr>
      <w:r w:rsidRPr="003323D9">
        <w:rPr>
          <w:rFonts w:eastAsia="Source Sans Pro" w:cs="Source Sans Pro"/>
        </w:rPr>
        <w:t>•</w:t>
      </w:r>
      <w:r w:rsidRPr="003323D9">
        <w:rPr>
          <w:rFonts w:eastAsia="Source Sans Pro" w:cs="Source Sans Pro"/>
        </w:rPr>
        <w:tab/>
        <w:t xml:space="preserve">Een </w:t>
      </w:r>
      <w:r w:rsidRPr="00F64E63">
        <w:rPr>
          <w:rFonts w:eastAsia="Source Sans Pro" w:cs="Source Sans Pro"/>
          <w:b/>
          <w:bCs/>
        </w:rPr>
        <w:t xml:space="preserve">brede evaluatie </w:t>
      </w:r>
      <w:r w:rsidRPr="00F64E63">
        <w:rPr>
          <w:rFonts w:eastAsia="Source Sans Pro" w:cs="Source Sans Pro"/>
        </w:rPr>
        <w:t>van het project Rijswijk</w:t>
      </w:r>
      <w:r w:rsidR="00F64E63" w:rsidRPr="00F64E63">
        <w:rPr>
          <w:rFonts w:eastAsia="Source Sans Pro" w:cs="Source Sans Pro"/>
        </w:rPr>
        <w:t>B</w:t>
      </w:r>
      <w:r w:rsidRPr="00F64E63">
        <w:rPr>
          <w:rFonts w:eastAsia="Source Sans Pro" w:cs="Source Sans Pro"/>
        </w:rPr>
        <w:t>uiten</w:t>
      </w:r>
      <w:r w:rsidRPr="003323D9">
        <w:rPr>
          <w:rFonts w:eastAsia="Source Sans Pro" w:cs="Source Sans Pro"/>
        </w:rPr>
        <w:t xml:space="preserve">, met specifieke aandacht voor governance, organisatie-inrichting, uitvoering, doelstelling en monitoring: Heeft deze evaluatie plaatsgevonden? Zo ja, met welk resultaat? </w:t>
      </w:r>
    </w:p>
    <w:p w14:paraId="1F773F37" w14:textId="77777777" w:rsidR="003323D9" w:rsidRPr="003323D9" w:rsidRDefault="003323D9" w:rsidP="003323D9">
      <w:pPr>
        <w:rPr>
          <w:rFonts w:eastAsia="Source Sans Pro" w:cs="Source Sans Pro"/>
        </w:rPr>
      </w:pPr>
    </w:p>
    <w:p w14:paraId="3CC0E2C5" w14:textId="6796C8C3" w:rsidR="003323D9" w:rsidRPr="003323D9" w:rsidRDefault="003323D9" w:rsidP="003323D9">
      <w:pPr>
        <w:rPr>
          <w:rFonts w:eastAsia="Source Sans Pro" w:cs="Source Sans Pro"/>
        </w:rPr>
      </w:pPr>
      <w:r w:rsidRPr="003323D9">
        <w:rPr>
          <w:rFonts w:eastAsia="Source Sans Pro" w:cs="Source Sans Pro"/>
        </w:rPr>
        <w:t xml:space="preserve">Overigens zijn we ons ervan bewust dat wij met bovengenoemde </w:t>
      </w:r>
      <w:r w:rsidR="005F45A3">
        <w:rPr>
          <w:rFonts w:eastAsia="Source Sans Pro" w:cs="Source Sans Pro"/>
        </w:rPr>
        <w:t xml:space="preserve">sets van vragen </w:t>
      </w:r>
      <w:r w:rsidRPr="003323D9">
        <w:rPr>
          <w:rFonts w:eastAsia="Source Sans Pro" w:cs="Source Sans Pro"/>
        </w:rPr>
        <w:t xml:space="preserve"> gericht op opvolging van de aanbevelingen een bewuste keuze </w:t>
      </w:r>
      <w:r w:rsidR="00B649DF">
        <w:rPr>
          <w:rFonts w:eastAsia="Source Sans Pro" w:cs="Source Sans Pro"/>
        </w:rPr>
        <w:t>maken</w:t>
      </w:r>
      <w:r w:rsidRPr="003323D9">
        <w:rPr>
          <w:rFonts w:eastAsia="Source Sans Pro" w:cs="Source Sans Pro"/>
        </w:rPr>
        <w:t xml:space="preserve"> voor een beperking tot instrumentele doorwerking: veranderingen in beleid en/of uitvoering of kortweg: ‘zichtbaar effect’. De NVRR onderscheidt daarnaast de preventieve doorwerking, agenderende doorwerking en conceptuele doorwerking. Deze andere </w:t>
      </w:r>
      <w:proofErr w:type="spellStart"/>
      <w:r w:rsidRPr="003323D9">
        <w:rPr>
          <w:rFonts w:eastAsia="Source Sans Pro" w:cs="Source Sans Pro"/>
        </w:rPr>
        <w:t>doorwerkings’effecten</w:t>
      </w:r>
      <w:proofErr w:type="spellEnd"/>
      <w:r w:rsidRPr="003323D9">
        <w:rPr>
          <w:rFonts w:eastAsia="Source Sans Pro" w:cs="Source Sans Pro"/>
        </w:rPr>
        <w:t xml:space="preserve">’ worden in onze aanpak onderzocht met behulp van </w:t>
      </w:r>
      <w:r w:rsidR="00E608C3">
        <w:rPr>
          <w:rFonts w:eastAsia="Source Sans Pro" w:cs="Source Sans Pro"/>
        </w:rPr>
        <w:t xml:space="preserve">de </w:t>
      </w:r>
      <w:r w:rsidR="001B28B4">
        <w:rPr>
          <w:rFonts w:eastAsia="Source Sans Pro" w:cs="Source Sans Pro"/>
        </w:rPr>
        <w:t xml:space="preserve">tweede set van vragen. </w:t>
      </w:r>
      <w:r w:rsidRPr="003323D9">
        <w:rPr>
          <w:rFonts w:eastAsia="Source Sans Pro" w:cs="Source Sans Pro"/>
        </w:rPr>
        <w:t xml:space="preserve">   </w:t>
      </w:r>
    </w:p>
    <w:p w14:paraId="4EC86579" w14:textId="77777777" w:rsidR="003323D9" w:rsidRPr="003323D9" w:rsidRDefault="003323D9" w:rsidP="003323D9">
      <w:pPr>
        <w:rPr>
          <w:rFonts w:eastAsia="Source Sans Pro" w:cs="Source Sans Pro"/>
        </w:rPr>
      </w:pPr>
    </w:p>
    <w:p w14:paraId="78E9BEDA" w14:textId="70C0C22F" w:rsidR="003323D9" w:rsidRPr="003323D9" w:rsidRDefault="003323D9" w:rsidP="003323D9">
      <w:pPr>
        <w:rPr>
          <w:rFonts w:eastAsia="Source Sans Pro" w:cs="Source Sans Pro"/>
        </w:rPr>
      </w:pPr>
      <w:r w:rsidRPr="003323D9">
        <w:rPr>
          <w:rFonts w:eastAsia="Source Sans Pro" w:cs="Source Sans Pro"/>
        </w:rPr>
        <w:t xml:space="preserve">Ad 2. </w:t>
      </w:r>
      <w:r w:rsidR="00DB056E">
        <w:rPr>
          <w:rFonts w:eastAsia="Source Sans Pro" w:cs="Source Sans Pro"/>
        </w:rPr>
        <w:t xml:space="preserve">Vragen </w:t>
      </w:r>
      <w:r w:rsidR="00DB056E" w:rsidRPr="003323D9">
        <w:rPr>
          <w:rFonts w:eastAsia="Source Sans Pro" w:cs="Source Sans Pro"/>
        </w:rPr>
        <w:t xml:space="preserve">gericht op de </w:t>
      </w:r>
      <w:r w:rsidR="00DB056E">
        <w:rPr>
          <w:rFonts w:eastAsia="Source Sans Pro" w:cs="Source Sans Pro"/>
        </w:rPr>
        <w:t xml:space="preserve">wijze waarop aan de procedureregeling grote projecten </w:t>
      </w:r>
      <w:r w:rsidR="00DB056E" w:rsidRPr="003323D9">
        <w:rPr>
          <w:rFonts w:eastAsia="Source Sans Pro" w:cs="Source Sans Pro"/>
        </w:rPr>
        <w:t xml:space="preserve">uitvoering </w:t>
      </w:r>
      <w:r w:rsidR="00DB056E">
        <w:rPr>
          <w:rFonts w:eastAsia="Source Sans Pro" w:cs="Source Sans Pro"/>
        </w:rPr>
        <w:t xml:space="preserve">is gegeven bij </w:t>
      </w:r>
      <w:r w:rsidR="00FB1837">
        <w:rPr>
          <w:rFonts w:eastAsia="Source Sans Pro" w:cs="Source Sans Pro"/>
        </w:rPr>
        <w:t>d</w:t>
      </w:r>
      <w:r w:rsidRPr="003323D9">
        <w:rPr>
          <w:rFonts w:eastAsia="Source Sans Pro" w:cs="Source Sans Pro"/>
        </w:rPr>
        <w:t>e nieuw te onderzoeken projecten.</w:t>
      </w:r>
    </w:p>
    <w:p w14:paraId="025D84C6" w14:textId="433767A6" w:rsidR="003323D9" w:rsidRPr="003323D9" w:rsidRDefault="003323D9" w:rsidP="009A4F1B">
      <w:pPr>
        <w:jc w:val="left"/>
        <w:rPr>
          <w:rFonts w:eastAsia="Source Sans Pro" w:cs="Source Sans Pro"/>
        </w:rPr>
      </w:pPr>
      <w:r w:rsidRPr="003323D9">
        <w:rPr>
          <w:rFonts w:eastAsia="Source Sans Pro" w:cs="Source Sans Pro"/>
        </w:rPr>
        <w:t>D</w:t>
      </w:r>
      <w:r w:rsidR="00FB1837">
        <w:rPr>
          <w:rFonts w:eastAsia="Source Sans Pro" w:cs="Source Sans Pro"/>
        </w:rPr>
        <w:t xml:space="preserve">eze </w:t>
      </w:r>
      <w:proofErr w:type="spellStart"/>
      <w:r w:rsidR="00FB1837">
        <w:rPr>
          <w:rFonts w:eastAsia="Source Sans Pro" w:cs="Source Sans Pro"/>
        </w:rPr>
        <w:t>vragenset</w:t>
      </w:r>
      <w:proofErr w:type="spellEnd"/>
      <w:r w:rsidR="00FB1837">
        <w:rPr>
          <w:rFonts w:eastAsia="Source Sans Pro" w:cs="Source Sans Pro"/>
        </w:rPr>
        <w:t xml:space="preserve"> </w:t>
      </w:r>
      <w:r w:rsidRPr="003323D9">
        <w:rPr>
          <w:rFonts w:eastAsia="Source Sans Pro" w:cs="Source Sans Pro"/>
        </w:rPr>
        <w:t xml:space="preserve">voor de beoordeling van de </w:t>
      </w:r>
      <w:r w:rsidR="00525A15">
        <w:rPr>
          <w:rFonts w:eastAsia="Source Sans Pro" w:cs="Source Sans Pro"/>
        </w:rPr>
        <w:t>twee</w:t>
      </w:r>
      <w:r w:rsidRPr="003323D9">
        <w:rPr>
          <w:rFonts w:eastAsia="Source Sans Pro" w:cs="Source Sans Pro"/>
        </w:rPr>
        <w:t xml:space="preserve"> nieuw te onderzoeken projecten is in feite gelijk aan </w:t>
      </w:r>
      <w:r w:rsidR="00FB1837">
        <w:rPr>
          <w:rFonts w:eastAsia="Source Sans Pro" w:cs="Source Sans Pro"/>
        </w:rPr>
        <w:t xml:space="preserve">de onderzoeksthema’s </w:t>
      </w:r>
      <w:r w:rsidRPr="003323D9">
        <w:rPr>
          <w:rFonts w:eastAsia="Source Sans Pro" w:cs="Source Sans Pro"/>
        </w:rPr>
        <w:t>d</w:t>
      </w:r>
      <w:r w:rsidR="00FB1837">
        <w:rPr>
          <w:rFonts w:eastAsia="Source Sans Pro" w:cs="Source Sans Pro"/>
        </w:rPr>
        <w:t xml:space="preserve">ie </w:t>
      </w:r>
      <w:r w:rsidRPr="003323D9">
        <w:rPr>
          <w:rFonts w:eastAsia="Source Sans Pro" w:cs="Source Sans Pro"/>
        </w:rPr>
        <w:t xml:space="preserve">gebruikt </w:t>
      </w:r>
      <w:r w:rsidR="00FB1837">
        <w:rPr>
          <w:rFonts w:eastAsia="Source Sans Pro" w:cs="Source Sans Pro"/>
        </w:rPr>
        <w:t xml:space="preserve">zijn </w:t>
      </w:r>
      <w:r w:rsidRPr="003323D9">
        <w:rPr>
          <w:rFonts w:eastAsia="Source Sans Pro" w:cs="Source Sans Pro"/>
        </w:rPr>
        <w:t xml:space="preserve">in het onderzoek uit </w:t>
      </w:r>
      <w:r w:rsidRPr="003323D9">
        <w:rPr>
          <w:rFonts w:eastAsia="Source Sans Pro" w:cs="Source Sans Pro"/>
        </w:rPr>
        <w:lastRenderedPageBreak/>
        <w:t>2020. Dit ziet er als volgt uit:</w:t>
      </w:r>
      <w:r w:rsidR="00A0168F" w:rsidRPr="00A0168F">
        <w:rPr>
          <w:noProof/>
          <w:szCs w:val="22"/>
        </w:rPr>
        <w:t xml:space="preserve"> </w:t>
      </w:r>
      <w:r w:rsidR="00A0168F" w:rsidRPr="00F50180">
        <w:rPr>
          <w:noProof/>
          <w:szCs w:val="22"/>
        </w:rPr>
        <w:drawing>
          <wp:inline distT="0" distB="0" distL="0" distR="0" wp14:anchorId="5B80ACAA" wp14:editId="726CDD15">
            <wp:extent cx="5295939" cy="5314989"/>
            <wp:effectExtent l="0" t="0" r="0" b="0"/>
            <wp:docPr id="517311492" name="Afbeelding 1" descr="Afbeelding met tekst, schermopname, Lettertype, nummer&#10;&#10;Automatisch gegenereerde beschrijv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17311492" name="Afbeelding 1" descr="Afbeelding met tekst, schermopname, Lettertype, nummer&#10;&#10;Automatisch gegenereerde beschrijving"/>
                    <pic:cNvPicPr/>
                  </pic:nvPicPr>
                  <pic:blipFill>
                    <a:blip r:embed="rId14"/>
                    <a:stretch>
                      <a:fillRect/>
                    </a:stretch>
                  </pic:blipFill>
                  <pic:spPr>
                    <a:xfrm>
                      <a:off x="0" y="0"/>
                      <a:ext cx="5295939" cy="5314989"/>
                    </a:xfrm>
                    <a:prstGeom prst="rect">
                      <a:avLst/>
                    </a:prstGeom>
                  </pic:spPr>
                </pic:pic>
              </a:graphicData>
            </a:graphic>
          </wp:inline>
        </w:drawing>
      </w:r>
    </w:p>
    <w:p w14:paraId="58BB5C52" w14:textId="4DAEEB3B" w:rsidR="003323D9" w:rsidRPr="003323D9" w:rsidRDefault="009F7155" w:rsidP="003323D9">
      <w:pPr>
        <w:rPr>
          <w:rFonts w:eastAsia="Source Sans Pro" w:cs="Source Sans Pro"/>
        </w:rPr>
      </w:pPr>
      <w:r w:rsidRPr="00511C2E">
        <w:rPr>
          <w:noProof/>
          <w:szCs w:val="22"/>
        </w:rPr>
        <w:drawing>
          <wp:inline distT="0" distB="0" distL="0" distR="0" wp14:anchorId="4A830542" wp14:editId="1A576D82">
            <wp:extent cx="5295900" cy="771478"/>
            <wp:effectExtent l="0" t="0" r="0" b="0"/>
            <wp:docPr id="466956736" name="Afbeelding 1" descr="Afbeelding met tekst, Lettertype, lijn, schermopname&#10;&#10;Automatisch gegenereerde beschrijv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66956736" name="Afbeelding 1" descr="Afbeelding met tekst, Lettertype, lijn, schermopname&#10;&#10;Automatisch gegenereerde beschrijving"/>
                    <pic:cNvPicPr/>
                  </pic:nvPicPr>
                  <pic:blipFill>
                    <a:blip r:embed="rId15"/>
                    <a:stretch>
                      <a:fillRect/>
                    </a:stretch>
                  </pic:blipFill>
                  <pic:spPr>
                    <a:xfrm>
                      <a:off x="0" y="0"/>
                      <a:ext cx="5329329" cy="776348"/>
                    </a:xfrm>
                    <a:prstGeom prst="rect">
                      <a:avLst/>
                    </a:prstGeom>
                  </pic:spPr>
                </pic:pic>
              </a:graphicData>
            </a:graphic>
          </wp:inline>
        </w:drawing>
      </w:r>
      <w:r w:rsidR="003323D9" w:rsidRPr="003323D9">
        <w:rPr>
          <w:rFonts w:eastAsia="Source Sans Pro" w:cs="Source Sans Pro"/>
        </w:rPr>
        <w:t xml:space="preserve">      </w:t>
      </w:r>
    </w:p>
    <w:p w14:paraId="4DDAA73F" w14:textId="77777777" w:rsidR="009F7155" w:rsidRDefault="009F7155" w:rsidP="003323D9">
      <w:pPr>
        <w:rPr>
          <w:rFonts w:eastAsia="Source Sans Pro" w:cs="Source Sans Pro"/>
        </w:rPr>
      </w:pPr>
    </w:p>
    <w:p w14:paraId="26D19F11" w14:textId="2662AD21" w:rsidR="003323D9" w:rsidRPr="003323D9" w:rsidRDefault="003323D9" w:rsidP="003323D9">
      <w:pPr>
        <w:rPr>
          <w:rFonts w:eastAsia="Source Sans Pro" w:cs="Source Sans Pro"/>
        </w:rPr>
      </w:pPr>
      <w:r w:rsidRPr="003323D9">
        <w:rPr>
          <w:rFonts w:eastAsia="Source Sans Pro" w:cs="Source Sans Pro"/>
        </w:rPr>
        <w:t>D</w:t>
      </w:r>
      <w:r w:rsidR="00F2252F">
        <w:rPr>
          <w:rFonts w:eastAsia="Source Sans Pro" w:cs="Source Sans Pro"/>
        </w:rPr>
        <w:t>eze thema</w:t>
      </w:r>
      <w:r w:rsidR="002423B4">
        <w:rPr>
          <w:rFonts w:eastAsia="Source Sans Pro" w:cs="Source Sans Pro"/>
        </w:rPr>
        <w:t>’</w:t>
      </w:r>
      <w:r w:rsidR="00F2252F">
        <w:rPr>
          <w:rFonts w:eastAsia="Source Sans Pro" w:cs="Source Sans Pro"/>
        </w:rPr>
        <w:t>s</w:t>
      </w:r>
      <w:r w:rsidR="002423B4">
        <w:rPr>
          <w:rFonts w:eastAsia="Source Sans Pro" w:cs="Source Sans Pro"/>
        </w:rPr>
        <w:t xml:space="preserve"> en bijhorende criteria </w:t>
      </w:r>
      <w:r w:rsidR="00F2252F">
        <w:rPr>
          <w:rFonts w:eastAsia="Source Sans Pro" w:cs="Source Sans Pro"/>
        </w:rPr>
        <w:t xml:space="preserve">zijn </w:t>
      </w:r>
      <w:r w:rsidRPr="003323D9">
        <w:rPr>
          <w:rFonts w:eastAsia="Source Sans Pro" w:cs="Source Sans Pro"/>
        </w:rPr>
        <w:t xml:space="preserve">tamelijk uitvoerig </w:t>
      </w:r>
      <w:r w:rsidR="002423B4">
        <w:rPr>
          <w:rFonts w:eastAsia="Source Sans Pro" w:cs="Source Sans Pro"/>
        </w:rPr>
        <w:t xml:space="preserve">en breed </w:t>
      </w:r>
      <w:r w:rsidRPr="003323D9">
        <w:rPr>
          <w:rFonts w:eastAsia="Source Sans Pro" w:cs="Source Sans Pro"/>
        </w:rPr>
        <w:t xml:space="preserve">om toe te passen </w:t>
      </w:r>
      <w:r w:rsidR="002423B4">
        <w:rPr>
          <w:rFonts w:eastAsia="Source Sans Pro" w:cs="Source Sans Pro"/>
        </w:rPr>
        <w:t xml:space="preserve">respectievelijk te toetsen </w:t>
      </w:r>
      <w:r w:rsidRPr="003323D9">
        <w:rPr>
          <w:rFonts w:eastAsia="Source Sans Pro" w:cs="Source Sans Pro"/>
        </w:rPr>
        <w:t>op de  nieuwe grote projecten, gelet op de context</w:t>
      </w:r>
      <w:r w:rsidR="006F7E9A">
        <w:rPr>
          <w:rFonts w:eastAsia="Source Sans Pro" w:cs="Source Sans Pro"/>
        </w:rPr>
        <w:t xml:space="preserve"> van dit onderzoek</w:t>
      </w:r>
      <w:r w:rsidRPr="003323D9">
        <w:rPr>
          <w:rFonts w:eastAsia="Source Sans Pro" w:cs="Source Sans Pro"/>
        </w:rPr>
        <w:t xml:space="preserve"> dat zoveel mogelijk gebruik moet worden gemaakt van de (ambtelijk) op te leveren evaluaties en het feit dat in 2020 dit is toegepast op slechts één groot project in al een relatief omvangrijk onderzoek. </w:t>
      </w:r>
      <w:r w:rsidR="009A0A97">
        <w:rPr>
          <w:rFonts w:eastAsia="Source Sans Pro" w:cs="Source Sans Pro"/>
        </w:rPr>
        <w:t xml:space="preserve">Daarom is </w:t>
      </w:r>
      <w:r w:rsidRPr="003323D9">
        <w:rPr>
          <w:rFonts w:eastAsia="Source Sans Pro" w:cs="Source Sans Pro"/>
        </w:rPr>
        <w:t xml:space="preserve">dit opvolgingsonderzoek zo veel mogelijk </w:t>
      </w:r>
      <w:r w:rsidR="009A0A97">
        <w:rPr>
          <w:rFonts w:eastAsia="Source Sans Pro" w:cs="Source Sans Pro"/>
        </w:rPr>
        <w:t xml:space="preserve">beperkt </w:t>
      </w:r>
      <w:r w:rsidRPr="003323D9">
        <w:rPr>
          <w:rFonts w:eastAsia="Source Sans Pro" w:cs="Source Sans Pro"/>
        </w:rPr>
        <w:t>tot de ‘</w:t>
      </w:r>
      <w:proofErr w:type="spellStart"/>
      <w:r w:rsidR="00A12E46">
        <w:rPr>
          <w:rFonts w:eastAsia="Source Sans Pro" w:cs="Source Sans Pro"/>
        </w:rPr>
        <w:t>vragenset</w:t>
      </w:r>
      <w:proofErr w:type="spellEnd"/>
      <w:r w:rsidRPr="003323D9">
        <w:rPr>
          <w:rFonts w:eastAsia="Source Sans Pro" w:cs="Source Sans Pro"/>
        </w:rPr>
        <w:t>’ behorende bij de zes belangrijkste conclusies uit het onderzoek van 2020:</w:t>
      </w:r>
    </w:p>
    <w:p w14:paraId="52D02185" w14:textId="59F66DEB" w:rsidR="003323D9" w:rsidRDefault="003323D9" w:rsidP="00CA2D40">
      <w:pPr>
        <w:pStyle w:val="Lijstalinea"/>
        <w:numPr>
          <w:ilvl w:val="0"/>
          <w:numId w:val="42"/>
        </w:numPr>
        <w:rPr>
          <w:rFonts w:eastAsia="Source Sans Pro" w:cs="Source Sans Pro"/>
        </w:rPr>
      </w:pPr>
      <w:r w:rsidRPr="00CA2D40">
        <w:rPr>
          <w:rFonts w:eastAsia="Source Sans Pro" w:cs="Source Sans Pro"/>
        </w:rPr>
        <w:t>De meerwaarde van de Procedureregeling.</w:t>
      </w:r>
      <w:r w:rsidR="001548A3" w:rsidRPr="00CA2D40">
        <w:rPr>
          <w:rFonts w:eastAsia="Source Sans Pro" w:cs="Source Sans Pro"/>
        </w:rPr>
        <w:t xml:space="preserve"> </w:t>
      </w:r>
      <w:r w:rsidR="0008139B" w:rsidRPr="00CA2D40">
        <w:rPr>
          <w:rFonts w:eastAsia="Source Sans Pro" w:cs="Source Sans Pro"/>
        </w:rPr>
        <w:t>Welke meerwaarde biedt de procedure</w:t>
      </w:r>
      <w:r w:rsidR="00815D70" w:rsidRPr="00CA2D40">
        <w:rPr>
          <w:rFonts w:eastAsia="Source Sans Pro" w:cs="Source Sans Pro"/>
        </w:rPr>
        <w:t xml:space="preserve"> ten opzichte van projecten die niet als zodanig zijn aangewezen?</w:t>
      </w:r>
    </w:p>
    <w:p w14:paraId="15A2DD0F" w14:textId="1BD93A38" w:rsidR="003323D9" w:rsidRPr="00CA2D40" w:rsidRDefault="003323D9" w:rsidP="00CA2D40">
      <w:pPr>
        <w:pStyle w:val="Lijstalinea"/>
        <w:numPr>
          <w:ilvl w:val="0"/>
          <w:numId w:val="42"/>
        </w:numPr>
        <w:rPr>
          <w:rFonts w:eastAsia="Source Sans Pro" w:cs="Source Sans Pro"/>
        </w:rPr>
      </w:pPr>
      <w:r w:rsidRPr="00CA2D40">
        <w:rPr>
          <w:rFonts w:eastAsia="Source Sans Pro" w:cs="Source Sans Pro"/>
        </w:rPr>
        <w:t>De binding met de beleidsdirecties en beleidsdoelen.</w:t>
      </w:r>
      <w:r w:rsidR="00072C58" w:rsidRPr="00CA2D40">
        <w:rPr>
          <w:rFonts w:eastAsia="Source Sans Pro" w:cs="Source Sans Pro"/>
        </w:rPr>
        <w:t xml:space="preserve"> Indien </w:t>
      </w:r>
      <w:r w:rsidR="00FB4776" w:rsidRPr="00CA2D40">
        <w:rPr>
          <w:rFonts w:eastAsia="Source Sans Pro" w:cs="Source Sans Pro"/>
        </w:rPr>
        <w:t xml:space="preserve">de uitvoering van een </w:t>
      </w:r>
      <w:r w:rsidR="00072C58" w:rsidRPr="00CA2D40">
        <w:rPr>
          <w:rFonts w:eastAsia="Source Sans Pro" w:cs="Source Sans Pro"/>
        </w:rPr>
        <w:t xml:space="preserve">groot project </w:t>
      </w:r>
      <w:r w:rsidR="00FB4776" w:rsidRPr="00CA2D40">
        <w:rPr>
          <w:rFonts w:eastAsia="Source Sans Pro" w:cs="Source Sans Pro"/>
        </w:rPr>
        <w:t xml:space="preserve">in </w:t>
      </w:r>
      <w:r w:rsidR="00072C58" w:rsidRPr="00CA2D40">
        <w:rPr>
          <w:rFonts w:eastAsia="Source Sans Pro" w:cs="Source Sans Pro"/>
        </w:rPr>
        <w:t>een afzonderlijke</w:t>
      </w:r>
      <w:r w:rsidR="00FB4776" w:rsidRPr="00CA2D40">
        <w:rPr>
          <w:rFonts w:eastAsia="Source Sans Pro" w:cs="Source Sans Pro"/>
        </w:rPr>
        <w:t xml:space="preserve"> programma- of projectdirectie is ondergebracht, </w:t>
      </w:r>
      <w:r w:rsidR="00957FD6" w:rsidRPr="00CA2D40">
        <w:rPr>
          <w:rFonts w:eastAsia="Source Sans Pro" w:cs="Source Sans Pro"/>
        </w:rPr>
        <w:t xml:space="preserve">al of niet rechtstreeks verantwoording schuldig aan het college, is het wel van belang dat er (goede) relaties worden onderhouden met de beleidsdirecties </w:t>
      </w:r>
      <w:r w:rsidR="002427A6" w:rsidRPr="00CA2D40">
        <w:rPr>
          <w:rFonts w:eastAsia="Source Sans Pro" w:cs="Source Sans Pro"/>
        </w:rPr>
        <w:t>en de integraliteit (van beleid) wordt bewaakt.</w:t>
      </w:r>
      <w:r w:rsidR="00FB4776" w:rsidRPr="00CA2D40">
        <w:rPr>
          <w:rFonts w:eastAsia="Source Sans Pro" w:cs="Source Sans Pro"/>
        </w:rPr>
        <w:t xml:space="preserve"> </w:t>
      </w:r>
      <w:r w:rsidR="00072C58" w:rsidRPr="00CA2D40">
        <w:rPr>
          <w:rFonts w:eastAsia="Source Sans Pro" w:cs="Source Sans Pro"/>
        </w:rPr>
        <w:t xml:space="preserve">  </w:t>
      </w:r>
    </w:p>
    <w:p w14:paraId="240757F3" w14:textId="6B341527" w:rsidR="003323D9" w:rsidRPr="00CA2D40" w:rsidRDefault="003323D9" w:rsidP="00CA2D40">
      <w:pPr>
        <w:pStyle w:val="Lijstalinea"/>
        <w:numPr>
          <w:ilvl w:val="0"/>
          <w:numId w:val="42"/>
        </w:numPr>
        <w:rPr>
          <w:rFonts w:eastAsia="Source Sans Pro" w:cs="Source Sans Pro"/>
        </w:rPr>
      </w:pPr>
      <w:r w:rsidRPr="00CA2D40">
        <w:rPr>
          <w:rFonts w:eastAsia="Source Sans Pro" w:cs="Source Sans Pro"/>
        </w:rPr>
        <w:t xml:space="preserve">De professionele beheersing met een inhoudelijk gesprek over beheersmaatregelen. </w:t>
      </w:r>
      <w:r w:rsidR="009351B1" w:rsidRPr="00CA2D40">
        <w:rPr>
          <w:rFonts w:eastAsia="Source Sans Pro" w:cs="Source Sans Pro"/>
        </w:rPr>
        <w:t xml:space="preserve">Jaarlijks wordt de risico-inventarisatie en -analyse geactualiseerd en </w:t>
      </w:r>
      <w:r w:rsidR="002B20ED" w:rsidRPr="00CA2D40">
        <w:rPr>
          <w:rFonts w:eastAsia="Source Sans Pro" w:cs="Source Sans Pro"/>
        </w:rPr>
        <w:t>er wordt een gesprek gevoerd (zo mogelijk met de concerncontroller) over de te hanteren beheersmaatregelen.</w:t>
      </w:r>
    </w:p>
    <w:p w14:paraId="48C5D467" w14:textId="49F8D7E1" w:rsidR="003323D9" w:rsidRPr="00CA2D40" w:rsidRDefault="003323D9" w:rsidP="00CA2D40">
      <w:pPr>
        <w:pStyle w:val="Lijstalinea"/>
        <w:numPr>
          <w:ilvl w:val="0"/>
          <w:numId w:val="42"/>
        </w:numPr>
        <w:rPr>
          <w:rFonts w:eastAsia="Source Sans Pro" w:cs="Source Sans Pro"/>
        </w:rPr>
      </w:pPr>
      <w:r w:rsidRPr="00CA2D40">
        <w:rPr>
          <w:rFonts w:eastAsia="Source Sans Pro" w:cs="Source Sans Pro"/>
        </w:rPr>
        <w:t>De periodieke inhoudelijke herijking en evaluatie.</w:t>
      </w:r>
      <w:r w:rsidR="000E3691" w:rsidRPr="00CA2D40">
        <w:rPr>
          <w:rFonts w:eastAsia="Source Sans Pro" w:cs="Source Sans Pro"/>
        </w:rPr>
        <w:t xml:space="preserve"> Er is een (governance)structuur ingericht om het project periodiek </w:t>
      </w:r>
      <w:r w:rsidR="00E5499A" w:rsidRPr="00CA2D40">
        <w:rPr>
          <w:rFonts w:eastAsia="Source Sans Pro" w:cs="Source Sans Pro"/>
        </w:rPr>
        <w:t xml:space="preserve">inhoudelijk en qua voortgang </w:t>
      </w:r>
      <w:r w:rsidR="000E3691" w:rsidRPr="00CA2D40">
        <w:rPr>
          <w:rFonts w:eastAsia="Source Sans Pro" w:cs="Source Sans Pro"/>
        </w:rPr>
        <w:t xml:space="preserve">te </w:t>
      </w:r>
      <w:r w:rsidR="00E5499A" w:rsidRPr="00CA2D40">
        <w:rPr>
          <w:rFonts w:eastAsia="Source Sans Pro" w:cs="Source Sans Pro"/>
        </w:rPr>
        <w:t>evalueren.</w:t>
      </w:r>
      <w:r w:rsidR="000E3691" w:rsidRPr="00CA2D40">
        <w:rPr>
          <w:rFonts w:eastAsia="Source Sans Pro" w:cs="Source Sans Pro"/>
        </w:rPr>
        <w:t xml:space="preserve"> </w:t>
      </w:r>
    </w:p>
    <w:p w14:paraId="68724610" w14:textId="118C9C62" w:rsidR="003323D9" w:rsidRPr="00CA2D40" w:rsidRDefault="003323D9" w:rsidP="00CA2D40">
      <w:pPr>
        <w:pStyle w:val="Lijstalinea"/>
        <w:numPr>
          <w:ilvl w:val="0"/>
          <w:numId w:val="42"/>
        </w:numPr>
        <w:rPr>
          <w:rFonts w:eastAsia="Source Sans Pro" w:cs="Source Sans Pro"/>
        </w:rPr>
      </w:pPr>
      <w:r w:rsidRPr="00CA2D40">
        <w:rPr>
          <w:rFonts w:eastAsia="Source Sans Pro" w:cs="Source Sans Pro"/>
        </w:rPr>
        <w:t>De informatievoorziening aan de raad en inhoudelijke bespreking van voortgangsrapportages.</w:t>
      </w:r>
      <w:r w:rsidR="000F3FB4" w:rsidRPr="00CA2D40">
        <w:rPr>
          <w:rFonts w:eastAsia="Source Sans Pro" w:cs="Source Sans Pro"/>
        </w:rPr>
        <w:t xml:space="preserve"> </w:t>
      </w:r>
      <w:r w:rsidR="004A3123" w:rsidRPr="00CA2D40">
        <w:rPr>
          <w:rFonts w:eastAsia="Source Sans Pro" w:cs="Source Sans Pro"/>
        </w:rPr>
        <w:t xml:space="preserve">Bij </w:t>
      </w:r>
      <w:r w:rsidR="00942C29" w:rsidRPr="00CA2D40">
        <w:rPr>
          <w:rFonts w:eastAsia="Source Sans Pro" w:cs="Source Sans Pro"/>
        </w:rPr>
        <w:t>de periodieke informatievoorziening aan de raad moet duidelijk zijn welke mogelijke keuzen de raad kan maken om (bij) te sturen.</w:t>
      </w:r>
    </w:p>
    <w:p w14:paraId="4ED797F2" w14:textId="2F638F9F" w:rsidR="009648BF" w:rsidRPr="00CA2D40" w:rsidRDefault="003323D9" w:rsidP="00CA2D40">
      <w:pPr>
        <w:pStyle w:val="Lijstalinea"/>
        <w:numPr>
          <w:ilvl w:val="0"/>
          <w:numId w:val="42"/>
        </w:numPr>
        <w:rPr>
          <w:rFonts w:eastAsia="Source Sans Pro" w:cs="Source Sans Pro"/>
        </w:rPr>
      </w:pPr>
      <w:r w:rsidRPr="00CA2D40">
        <w:rPr>
          <w:rFonts w:eastAsia="Source Sans Pro" w:cs="Source Sans Pro"/>
        </w:rPr>
        <w:t xml:space="preserve">De inhoudelijke sturing van de raad op het project. </w:t>
      </w:r>
      <w:r w:rsidR="00D32076" w:rsidRPr="00CA2D40">
        <w:rPr>
          <w:rFonts w:eastAsia="Source Sans Pro" w:cs="Source Sans Pro"/>
        </w:rPr>
        <w:t xml:space="preserve">De besprekingen in de raad </w:t>
      </w:r>
      <w:r w:rsidR="00C452E3" w:rsidRPr="00CA2D40">
        <w:rPr>
          <w:rFonts w:eastAsia="Source Sans Pro" w:cs="Source Sans Pro"/>
        </w:rPr>
        <w:t xml:space="preserve">van het project dienen zich niet louter te beperken tot de informele bijeenkomsten, zoals de </w:t>
      </w:r>
      <w:proofErr w:type="spellStart"/>
      <w:r w:rsidR="00C452E3" w:rsidRPr="00CA2D40">
        <w:rPr>
          <w:rFonts w:eastAsia="Source Sans Pro" w:cs="Source Sans Pro"/>
        </w:rPr>
        <w:t>Sionsgaarde</w:t>
      </w:r>
      <w:proofErr w:type="spellEnd"/>
      <w:r w:rsidR="00C452E3" w:rsidRPr="00CA2D40">
        <w:rPr>
          <w:rFonts w:eastAsia="Source Sans Pro" w:cs="Source Sans Pro"/>
        </w:rPr>
        <w:t xml:space="preserve"> </w:t>
      </w:r>
      <w:r w:rsidR="00324C16" w:rsidRPr="00CA2D40">
        <w:rPr>
          <w:rFonts w:eastAsia="Source Sans Pro" w:cs="Source Sans Pro"/>
        </w:rPr>
        <w:t xml:space="preserve">bijeenkomsten, maar dienen ook in </w:t>
      </w:r>
      <w:r w:rsidR="00D838EE" w:rsidRPr="00CA2D40">
        <w:rPr>
          <w:rFonts w:eastAsia="Source Sans Pro" w:cs="Source Sans Pro"/>
        </w:rPr>
        <w:t>plenaire raadsvergaderingen en de</w:t>
      </w:r>
      <w:r w:rsidR="0083379B" w:rsidRPr="00CA2D40">
        <w:rPr>
          <w:rFonts w:eastAsia="Source Sans Pro" w:cs="Source Sans Pro"/>
        </w:rPr>
        <w:t xml:space="preserve"> fora (‘Stad’ en ‘Samenleving)</w:t>
      </w:r>
      <w:r w:rsidR="009648BF" w:rsidRPr="00CA2D40">
        <w:rPr>
          <w:rFonts w:eastAsia="Source Sans Pro" w:cs="Source Sans Pro"/>
        </w:rPr>
        <w:t xml:space="preserve"> aan de orde te komen.</w:t>
      </w:r>
    </w:p>
    <w:p w14:paraId="30B30D30" w14:textId="77777777" w:rsidR="008123BF" w:rsidRDefault="008123BF" w:rsidP="003323D9">
      <w:pPr>
        <w:rPr>
          <w:rFonts w:eastAsia="Source Sans Pro" w:cs="Source Sans Pro"/>
        </w:rPr>
      </w:pPr>
    </w:p>
    <w:p w14:paraId="48A1F3F3" w14:textId="3F258D37" w:rsidR="008123BF" w:rsidRDefault="002447C8" w:rsidP="003323D9">
      <w:pPr>
        <w:rPr>
          <w:rFonts w:eastAsia="Source Sans Pro" w:cs="Source Sans Pro"/>
        </w:rPr>
      </w:pPr>
      <w:r>
        <w:rPr>
          <w:rFonts w:eastAsia="Source Sans Pro" w:cs="Source Sans Pro"/>
        </w:rPr>
        <w:t xml:space="preserve">In dit onderzoek wordt getoetst of </w:t>
      </w:r>
      <w:r w:rsidR="005B5029">
        <w:rPr>
          <w:rFonts w:eastAsia="Source Sans Pro" w:cs="Source Sans Pro"/>
        </w:rPr>
        <w:t xml:space="preserve">en in welke mate </w:t>
      </w:r>
      <w:r w:rsidR="00F101CD">
        <w:rPr>
          <w:rFonts w:eastAsia="Source Sans Pro" w:cs="Source Sans Pro"/>
        </w:rPr>
        <w:t xml:space="preserve">uitvoering is gegeven </w:t>
      </w:r>
      <w:r w:rsidR="005B5029">
        <w:rPr>
          <w:rFonts w:eastAsia="Source Sans Pro" w:cs="Source Sans Pro"/>
        </w:rPr>
        <w:t xml:space="preserve">aan deze zes belangrijke conclusies </w:t>
      </w:r>
      <w:r w:rsidR="00F101CD">
        <w:rPr>
          <w:rFonts w:eastAsia="Source Sans Pro" w:cs="Source Sans Pro"/>
        </w:rPr>
        <w:t xml:space="preserve">bij </w:t>
      </w:r>
      <w:r w:rsidR="00CA2D40">
        <w:rPr>
          <w:rFonts w:eastAsia="Source Sans Pro" w:cs="Source Sans Pro"/>
        </w:rPr>
        <w:t xml:space="preserve">de </w:t>
      </w:r>
      <w:r w:rsidR="001114BA">
        <w:rPr>
          <w:rFonts w:eastAsia="Source Sans Pro" w:cs="Source Sans Pro"/>
        </w:rPr>
        <w:t>(</w:t>
      </w:r>
      <w:r w:rsidR="00CA2D40">
        <w:rPr>
          <w:rFonts w:eastAsia="Source Sans Pro" w:cs="Source Sans Pro"/>
        </w:rPr>
        <w:t>drie</w:t>
      </w:r>
      <w:r w:rsidR="001114BA">
        <w:rPr>
          <w:rFonts w:eastAsia="Source Sans Pro" w:cs="Source Sans Pro"/>
        </w:rPr>
        <w:t>)</w:t>
      </w:r>
      <w:r w:rsidR="00CA2D40">
        <w:rPr>
          <w:rFonts w:eastAsia="Source Sans Pro" w:cs="Source Sans Pro"/>
        </w:rPr>
        <w:t xml:space="preserve"> </w:t>
      </w:r>
      <w:r w:rsidR="00F101CD">
        <w:rPr>
          <w:rFonts w:eastAsia="Source Sans Pro" w:cs="Source Sans Pro"/>
        </w:rPr>
        <w:t xml:space="preserve">projecten die door de raad als </w:t>
      </w:r>
      <w:r w:rsidR="001114BA">
        <w:rPr>
          <w:rFonts w:eastAsia="Source Sans Pro" w:cs="Source Sans Pro"/>
        </w:rPr>
        <w:t>‘</w:t>
      </w:r>
      <w:r w:rsidR="00F101CD">
        <w:rPr>
          <w:rFonts w:eastAsia="Source Sans Pro" w:cs="Source Sans Pro"/>
        </w:rPr>
        <w:t>groot project</w:t>
      </w:r>
      <w:r w:rsidR="001114BA">
        <w:rPr>
          <w:rFonts w:eastAsia="Source Sans Pro" w:cs="Source Sans Pro"/>
        </w:rPr>
        <w:t>’</w:t>
      </w:r>
      <w:r w:rsidR="00F101CD">
        <w:rPr>
          <w:rFonts w:eastAsia="Source Sans Pro" w:cs="Source Sans Pro"/>
        </w:rPr>
        <w:t xml:space="preserve"> zijn aangewezen. </w:t>
      </w:r>
      <w:r>
        <w:rPr>
          <w:rFonts w:eastAsia="Source Sans Pro" w:cs="Source Sans Pro"/>
        </w:rPr>
        <w:t xml:space="preserve">  </w:t>
      </w:r>
      <w:r w:rsidR="00D4434F">
        <w:rPr>
          <w:rFonts w:eastAsia="Source Sans Pro" w:cs="Source Sans Pro"/>
        </w:rPr>
        <w:t xml:space="preserve"> </w:t>
      </w:r>
    </w:p>
    <w:p w14:paraId="50DDB3B0" w14:textId="748F9E00" w:rsidR="16A5A7D8" w:rsidRDefault="16A5A7D8" w:rsidP="16A5A7D8">
      <w:pPr>
        <w:rPr>
          <w:rFonts w:eastAsia="Source Sans Pro" w:cs="Source Sans Pro"/>
        </w:rPr>
      </w:pPr>
    </w:p>
    <w:p w14:paraId="59F15351" w14:textId="3F12DDEA" w:rsidR="002B066C" w:rsidRDefault="002B066C" w:rsidP="002B066C">
      <w:pPr>
        <w:pStyle w:val="Kop2"/>
        <w:rPr>
          <w:rFonts w:eastAsia="Source Sans Pro"/>
        </w:rPr>
      </w:pPr>
      <w:bookmarkStart w:id="8" w:name="_Toc193118774"/>
      <w:r>
        <w:rPr>
          <w:rFonts w:eastAsia="Source Sans Pro"/>
        </w:rPr>
        <w:t>1.4 De aanpak</w:t>
      </w:r>
      <w:bookmarkEnd w:id="8"/>
      <w:r>
        <w:rPr>
          <w:rFonts w:eastAsia="Source Sans Pro"/>
        </w:rPr>
        <w:t xml:space="preserve"> </w:t>
      </w:r>
    </w:p>
    <w:p w14:paraId="2FE8BDE8" w14:textId="43917AB8" w:rsidR="00CC2AB9" w:rsidRDefault="002B066C" w:rsidP="002B066C">
      <w:r>
        <w:t xml:space="preserve">Wij hebben dit </w:t>
      </w:r>
      <w:r w:rsidR="004363F9">
        <w:t>opvolgingsonderzoek uitgevoerd aan de hand van een deskstudie en gesprekken met betrokken ambtenaren</w:t>
      </w:r>
      <w:r w:rsidR="009A3179">
        <w:t xml:space="preserve"> in de periode van juni 2024 tot en met januari 2025</w:t>
      </w:r>
      <w:r w:rsidR="004363F9">
        <w:t xml:space="preserve">. </w:t>
      </w:r>
      <w:r w:rsidR="00B77F1F">
        <w:t xml:space="preserve">Het onderzoek </w:t>
      </w:r>
      <w:r w:rsidR="00272356">
        <w:t>strekte zich uit</w:t>
      </w:r>
      <w:r w:rsidR="00B77F1F">
        <w:t xml:space="preserve"> tot </w:t>
      </w:r>
      <w:r w:rsidR="009C7EFB">
        <w:t>en met j</w:t>
      </w:r>
      <w:r w:rsidR="00B77F1F">
        <w:t xml:space="preserve">anuari 2025 om </w:t>
      </w:r>
      <w:r w:rsidR="009C7EFB">
        <w:t xml:space="preserve">daarmee in de mogelijkheid te voorzien om </w:t>
      </w:r>
      <w:r w:rsidR="008E1122">
        <w:t xml:space="preserve">in het onderzoek </w:t>
      </w:r>
      <w:r w:rsidR="00B763FE">
        <w:t xml:space="preserve">gebruik te kunnen maken van de zelfevaluaties van de grote projecten, die voorzien waren om in het laatste kwartaal van </w:t>
      </w:r>
      <w:r w:rsidR="008E1122">
        <w:t xml:space="preserve">2024 beschikbaar te komen. </w:t>
      </w:r>
      <w:r w:rsidR="00B763FE">
        <w:t xml:space="preserve"> </w:t>
      </w:r>
    </w:p>
    <w:p w14:paraId="15563382" w14:textId="213CE763" w:rsidR="007C7C9D" w:rsidRDefault="00255554" w:rsidP="002B066C">
      <w:r>
        <w:t xml:space="preserve">De deskstudie betreft </w:t>
      </w:r>
      <w:r w:rsidR="00E0484E">
        <w:t xml:space="preserve">openbare </w:t>
      </w:r>
      <w:r>
        <w:t>documenten</w:t>
      </w:r>
      <w:r w:rsidR="00E0484E">
        <w:t xml:space="preserve"> over de </w:t>
      </w:r>
      <w:r w:rsidR="00F035D2">
        <w:t>drie</w:t>
      </w:r>
      <w:r w:rsidR="00B86068">
        <w:t xml:space="preserve"> projecten en verslagen van raadsvergaderingen zoals opgenomen in het (online) raads</w:t>
      </w:r>
      <w:r w:rsidR="0013239B">
        <w:t xml:space="preserve">documentatiesysteem. </w:t>
      </w:r>
      <w:r w:rsidR="00BC0435">
        <w:t>Daarnaast zijn gesprekken gevoerd met betrokken medewerkers</w:t>
      </w:r>
      <w:r w:rsidR="009A3179">
        <w:t xml:space="preserve"> gedurende de zomer van 2024</w:t>
      </w:r>
      <w:r w:rsidR="00BC0435">
        <w:t xml:space="preserve">. Een overzicht van de </w:t>
      </w:r>
      <w:r w:rsidR="009B1890">
        <w:t xml:space="preserve">vertegenwoordigers die in het kader van dit onderzoek zijn gesproken, is opgenomen in bijlage 2. </w:t>
      </w:r>
      <w:r w:rsidR="00E8209A">
        <w:t>Naar aanleiding van die gesprekken zijn door de ambtelijk betrokken medewerkers</w:t>
      </w:r>
      <w:r w:rsidR="007C7C9D">
        <w:t xml:space="preserve"> aanvullende, deels niet openbare documenten, met de onderzoekers gedeeld.</w:t>
      </w:r>
      <w:r w:rsidR="00D46F90">
        <w:t xml:space="preserve"> </w:t>
      </w:r>
    </w:p>
    <w:p w14:paraId="2D5AD391" w14:textId="77777777" w:rsidR="007C7C9D" w:rsidRDefault="007C7C9D" w:rsidP="002B066C"/>
    <w:p w14:paraId="6F39BF4A" w14:textId="77777777" w:rsidR="00405B63" w:rsidRDefault="00405B63" w:rsidP="00405B63">
      <w:pPr>
        <w:pStyle w:val="Kop2"/>
        <w:rPr>
          <w:rStyle w:val="Kop2Char"/>
        </w:rPr>
      </w:pPr>
      <w:bookmarkStart w:id="9" w:name="_Toc193118775"/>
      <w:r>
        <w:rPr>
          <w:rStyle w:val="Kop2Char"/>
        </w:rPr>
        <w:t xml:space="preserve">1.5 </w:t>
      </w:r>
      <w:r w:rsidRPr="00405B63">
        <w:rPr>
          <w:rStyle w:val="Kop2Char"/>
        </w:rPr>
        <w:t>De opbouw van dit rapport</w:t>
      </w:r>
      <w:bookmarkEnd w:id="9"/>
    </w:p>
    <w:p w14:paraId="1AF37ACB" w14:textId="5ECCC58D" w:rsidR="006B4E4B" w:rsidRDefault="00CC2AB9" w:rsidP="00CC2AB9">
      <w:r>
        <w:t xml:space="preserve">In hoofdstuk 2 </w:t>
      </w:r>
      <w:r w:rsidR="00104671">
        <w:t>wordt ingegaan op de overkoepelende</w:t>
      </w:r>
      <w:r w:rsidR="621A9286">
        <w:t xml:space="preserve"> bevindingen</w:t>
      </w:r>
      <w:r w:rsidR="00104671">
        <w:t xml:space="preserve">, </w:t>
      </w:r>
      <w:r w:rsidR="79D719F7">
        <w:t xml:space="preserve">die </w:t>
      </w:r>
      <w:r w:rsidR="00104671">
        <w:t xml:space="preserve">niet met de </w:t>
      </w:r>
      <w:r w:rsidR="6B6FB34B">
        <w:t xml:space="preserve">beoordeling van de </w:t>
      </w:r>
      <w:r w:rsidR="00104671">
        <w:t>individuele grote projecten samenhangen</w:t>
      </w:r>
      <w:r w:rsidR="37D3212A">
        <w:t xml:space="preserve">. </w:t>
      </w:r>
      <w:r w:rsidR="00104671">
        <w:t xml:space="preserve"> </w:t>
      </w:r>
      <w:r w:rsidR="00CE01C2">
        <w:t>In dit hoofdstuk word</w:t>
      </w:r>
      <w:r w:rsidR="00E055B8">
        <w:t>en</w:t>
      </w:r>
      <w:r w:rsidR="00CE01C2">
        <w:t xml:space="preserve"> de vrag</w:t>
      </w:r>
      <w:r w:rsidR="00E055B8">
        <w:t>en</w:t>
      </w:r>
      <w:r w:rsidR="00CE01C2">
        <w:t xml:space="preserve"> beantwoord </w:t>
      </w:r>
      <w:r w:rsidR="00790670">
        <w:t xml:space="preserve">welke grote projecten in de </w:t>
      </w:r>
      <w:r w:rsidR="004F7C07">
        <w:t xml:space="preserve">gemeente Rijswijk de afgelopen 5 jaar zijn uitgevoerd, of </w:t>
      </w:r>
      <w:r w:rsidR="00556C2C">
        <w:t xml:space="preserve">reflectiebijeenkomsten in de procedureregeling grote projecten zijn opgenomen en </w:t>
      </w:r>
      <w:r w:rsidR="006B4E4B">
        <w:t xml:space="preserve">of er de afgelopen 5 jaar reflectiebijeenkomsten met de raad zijn georganiseerd. </w:t>
      </w:r>
    </w:p>
    <w:p w14:paraId="69777373" w14:textId="77777777" w:rsidR="00936F65" w:rsidRDefault="00936F65" w:rsidP="00CC2AB9"/>
    <w:p w14:paraId="5EF41EDB" w14:textId="1FF25DA9" w:rsidR="003C7BE2" w:rsidRDefault="006B4E4B" w:rsidP="00CC2AB9">
      <w:r>
        <w:t xml:space="preserve">In de hoofdstukken 3, 4 </w:t>
      </w:r>
      <w:r w:rsidR="004D0D73">
        <w:t xml:space="preserve">en 5 </w:t>
      </w:r>
      <w:r w:rsidR="5263FB38">
        <w:t xml:space="preserve">presenteren we </w:t>
      </w:r>
      <w:r w:rsidR="004D0D73">
        <w:t xml:space="preserve">de bevindingen </w:t>
      </w:r>
      <w:r w:rsidR="005C0A30">
        <w:t xml:space="preserve"> </w:t>
      </w:r>
      <w:r w:rsidR="19A702B6">
        <w:t xml:space="preserve">van het onderzoek naar respectievelijk </w:t>
      </w:r>
      <w:r w:rsidR="785466DE">
        <w:t xml:space="preserve">de grote projecten van </w:t>
      </w:r>
      <w:r w:rsidR="005C0A30">
        <w:t xml:space="preserve"> RijswijkBuiten, </w:t>
      </w:r>
      <w:r w:rsidR="27B20EFB">
        <w:t xml:space="preserve">het </w:t>
      </w:r>
      <w:r w:rsidR="00D005D2">
        <w:t xml:space="preserve">Huis van de Stad en de Organisatieontwikkeling. Voor het grote project </w:t>
      </w:r>
      <w:r w:rsidR="003C7BE2">
        <w:t xml:space="preserve">RijswijkBuiten (Hoofdstuk 3) wordt bovendien specifiek ingegaan op de mate waarin de aanbevelingen uit het eerdere onderzoek zijn opgevolgd. </w:t>
      </w:r>
    </w:p>
    <w:p w14:paraId="287DFFE7" w14:textId="77777777" w:rsidR="00212F2D" w:rsidRDefault="00212F2D" w:rsidP="00CC2AB9"/>
    <w:p w14:paraId="6E77DB6F" w14:textId="0C515D89" w:rsidR="002B066C" w:rsidRPr="002B066C" w:rsidRDefault="003C7BE2" w:rsidP="00CC2AB9">
      <w:r>
        <w:t>Het afsluitende hoofdstuk 6 bevat de conclusies en aanbevelingen.</w:t>
      </w:r>
      <w:r w:rsidR="00D005D2">
        <w:t xml:space="preserve"> </w:t>
      </w:r>
      <w:r w:rsidR="004D0D73">
        <w:t xml:space="preserve">  </w:t>
      </w:r>
      <w:r w:rsidR="00E8209A">
        <w:t xml:space="preserve"> </w:t>
      </w:r>
      <w:r w:rsidR="00BC0435">
        <w:t xml:space="preserve">  </w:t>
      </w:r>
      <w:r w:rsidR="00255554">
        <w:t xml:space="preserve"> </w:t>
      </w:r>
    </w:p>
    <w:p w14:paraId="02F6BB11" w14:textId="6C6DE42E" w:rsidR="003323D9" w:rsidRPr="003323D9" w:rsidRDefault="0083379B" w:rsidP="003323D9">
      <w:pPr>
        <w:rPr>
          <w:rFonts w:eastAsia="Source Sans Pro" w:cs="Source Sans Pro"/>
        </w:rPr>
      </w:pPr>
      <w:r>
        <w:rPr>
          <w:rFonts w:eastAsia="Source Sans Pro" w:cs="Source Sans Pro"/>
        </w:rPr>
        <w:t xml:space="preserve"> </w:t>
      </w:r>
      <w:r w:rsidR="00D838EE">
        <w:rPr>
          <w:rFonts w:eastAsia="Source Sans Pro" w:cs="Source Sans Pro"/>
        </w:rPr>
        <w:t xml:space="preserve"> </w:t>
      </w:r>
    </w:p>
    <w:p w14:paraId="2F324BB8" w14:textId="378FAFE1" w:rsidR="00BB12BC" w:rsidRDefault="00BB12BC">
      <w:pPr>
        <w:jc w:val="left"/>
        <w:rPr>
          <w:rFonts w:eastAsia="Source Sans Pro" w:cs="Source Sans Pro"/>
        </w:rPr>
      </w:pPr>
      <w:r>
        <w:rPr>
          <w:rFonts w:eastAsia="Source Sans Pro" w:cs="Source Sans Pro"/>
        </w:rPr>
        <w:br w:type="page"/>
      </w:r>
    </w:p>
    <w:p w14:paraId="03B93B5C" w14:textId="77777777" w:rsidR="006C0970" w:rsidRDefault="00FF2AE1" w:rsidP="006C0970">
      <w:pPr>
        <w:pStyle w:val="Kop1"/>
        <w:numPr>
          <w:ilvl w:val="0"/>
          <w:numId w:val="28"/>
        </w:numPr>
        <w:rPr>
          <w:rFonts w:eastAsia="Source Sans Pro"/>
        </w:rPr>
      </w:pPr>
      <w:bookmarkStart w:id="10" w:name="_Toc193118776"/>
      <w:r>
        <w:rPr>
          <w:rFonts w:eastAsia="Source Sans Pro"/>
        </w:rPr>
        <w:t>Overkoepelende bevindingen grote projecten</w:t>
      </w:r>
      <w:bookmarkEnd w:id="10"/>
      <w:r>
        <w:rPr>
          <w:rFonts w:eastAsia="Source Sans Pro"/>
        </w:rPr>
        <w:t xml:space="preserve"> </w:t>
      </w:r>
    </w:p>
    <w:p w14:paraId="135F2E16" w14:textId="7444705D" w:rsidR="006C0970" w:rsidRDefault="00B504D3" w:rsidP="00C039AE">
      <w:pPr>
        <w:pStyle w:val="Kop2"/>
        <w:jc w:val="left"/>
        <w:rPr>
          <w:rFonts w:eastAsia="Source Sans Pro"/>
        </w:rPr>
      </w:pPr>
      <w:bookmarkStart w:id="11" w:name="_Toc193118777"/>
      <w:r w:rsidRPr="00C039AE">
        <w:t>2.1</w:t>
      </w:r>
      <w:r w:rsidR="00C62AC6">
        <w:t xml:space="preserve"> </w:t>
      </w:r>
      <w:r w:rsidR="006C0970" w:rsidRPr="00C039AE">
        <w:t>Reflectiebijeenkomsten als onderdeel van de procedureregeling</w:t>
      </w:r>
      <w:r w:rsidR="006C0970">
        <w:rPr>
          <w:rFonts w:eastAsia="Source Sans Pro"/>
        </w:rPr>
        <w:t xml:space="preserve"> grote projecten</w:t>
      </w:r>
      <w:bookmarkEnd w:id="11"/>
    </w:p>
    <w:p w14:paraId="139F2EF4" w14:textId="5DCC2242" w:rsidR="006C0970" w:rsidRDefault="006C0970" w:rsidP="006C0970">
      <w:r>
        <w:t>Voor zover bij de onderzoekers bekend</w:t>
      </w:r>
      <w:r w:rsidR="684E21CC">
        <w:t>,</w:t>
      </w:r>
      <w:r>
        <w:t xml:space="preserve"> is de aanbeveling uit het eerdere onderzoek RijswijkBuiten om </w:t>
      </w:r>
      <w:r w:rsidR="00D672F2">
        <w:t>refle</w:t>
      </w:r>
      <w:r w:rsidR="008B3F26">
        <w:t xml:space="preserve">ctiebijeenkomsten met de raad te organiseren over grote projecten </w:t>
      </w:r>
      <w:r w:rsidR="008B3F26" w:rsidRPr="16A5A7D8">
        <w:rPr>
          <w:b/>
          <w:bCs/>
        </w:rPr>
        <w:t>niet</w:t>
      </w:r>
      <w:r w:rsidR="008B3F26">
        <w:t xml:space="preserve"> </w:t>
      </w:r>
      <w:r w:rsidR="00E62899">
        <w:t xml:space="preserve">als onderdeel opgenomen in de procedureregeling grote projecten van de </w:t>
      </w:r>
      <w:r w:rsidR="00174A8F">
        <w:t xml:space="preserve">gemeente Rijswijk. De huidige procedureregeling grote projecten van de gemeente Rijswijk dateert </w:t>
      </w:r>
      <w:r w:rsidR="001870A4">
        <w:t>uit 2008 en is sindsdien niet gewijzigd.</w:t>
      </w:r>
      <w:r w:rsidR="00C774B8">
        <w:t xml:space="preserve"> Wel is recentelijk (december 2024) de mogelijkheid van een motie tot wijziging van de procedureregeling aan de orde geweest naar aanleiding van vragen van de VVD-fractie in de raad</w:t>
      </w:r>
      <w:r w:rsidR="008F3561">
        <w:t xml:space="preserve"> naar aanleiding van het aanbieden van de eindevaluatie van het project ‘</w:t>
      </w:r>
      <w:proofErr w:type="spellStart"/>
      <w:r w:rsidR="008F3561">
        <w:t>Organisatie-ontwikkeling</w:t>
      </w:r>
      <w:proofErr w:type="spellEnd"/>
      <w:r w:rsidR="00A30237">
        <w:t xml:space="preserve">’. </w:t>
      </w:r>
      <w:r w:rsidR="00C774B8">
        <w:t xml:space="preserve"> </w:t>
      </w:r>
      <w:r>
        <w:t xml:space="preserve"> </w:t>
      </w:r>
    </w:p>
    <w:p w14:paraId="2FF07369" w14:textId="77777777" w:rsidR="000361D8" w:rsidRDefault="000361D8" w:rsidP="006C0970"/>
    <w:p w14:paraId="249E2CAD" w14:textId="5B964628" w:rsidR="000361D8" w:rsidRDefault="000361D8" w:rsidP="000361D8">
      <w:pPr>
        <w:pStyle w:val="Kop2"/>
      </w:pPr>
      <w:bookmarkStart w:id="12" w:name="_Toc193118778"/>
      <w:r>
        <w:t>2.2 Jaarlijkse reflectiebijeenkomsten met de raad</w:t>
      </w:r>
      <w:bookmarkEnd w:id="12"/>
      <w:r>
        <w:t xml:space="preserve"> </w:t>
      </w:r>
    </w:p>
    <w:p w14:paraId="4D924A14" w14:textId="69B9E506" w:rsidR="0006530D" w:rsidRDefault="004A33DE" w:rsidP="000361D8">
      <w:r>
        <w:t>De afgelopen 5 jaar, sinds 2020, zijn er voor de (aangewezen) grote projecten geen jaarlijkse refle</w:t>
      </w:r>
      <w:r w:rsidR="00D21006">
        <w:t>c</w:t>
      </w:r>
      <w:r>
        <w:t>tiebijeenkomsten met de raad georganiseerd</w:t>
      </w:r>
      <w:r w:rsidR="000C5DDE">
        <w:rPr>
          <w:rStyle w:val="Voetnootmarkering"/>
        </w:rPr>
        <w:footnoteReference w:id="4"/>
      </w:r>
      <w:r>
        <w:t xml:space="preserve">. Wel is de raad </w:t>
      </w:r>
      <w:r w:rsidR="00E44B89">
        <w:t>over de (voortgang van) grote projecten geïnformeerd</w:t>
      </w:r>
      <w:r w:rsidR="001C19EE">
        <w:t>, bijvoorbeeld formeel via Raadsinformatiebrieven (</w:t>
      </w:r>
      <w:proofErr w:type="spellStart"/>
      <w:r w:rsidR="001C19EE">
        <w:t>RIB’s</w:t>
      </w:r>
      <w:proofErr w:type="spellEnd"/>
      <w:r w:rsidR="001C19EE">
        <w:t>)</w:t>
      </w:r>
      <w:r w:rsidR="0006530D">
        <w:t xml:space="preserve"> en specifieke voortgangsrapportages</w:t>
      </w:r>
      <w:r w:rsidR="001C19EE">
        <w:t xml:space="preserve"> of informeel in de zogeheten </w:t>
      </w:r>
      <w:proofErr w:type="spellStart"/>
      <w:r w:rsidR="001C19EE">
        <w:t>Sionsgaarde</w:t>
      </w:r>
      <w:proofErr w:type="spellEnd"/>
      <w:r w:rsidR="001C19EE">
        <w:t xml:space="preserve">-bijeenkomsten (zie volgende hoofdstukken). </w:t>
      </w:r>
    </w:p>
    <w:p w14:paraId="6844AF74" w14:textId="77777777" w:rsidR="0006530D" w:rsidRDefault="0006530D" w:rsidP="000361D8"/>
    <w:p w14:paraId="311F3D5F" w14:textId="2A86BD18" w:rsidR="000361D8" w:rsidRDefault="0006530D" w:rsidP="009A0C85">
      <w:pPr>
        <w:pStyle w:val="Kop2"/>
      </w:pPr>
      <w:bookmarkStart w:id="13" w:name="_Toc193118779"/>
      <w:r>
        <w:t xml:space="preserve">2.3 </w:t>
      </w:r>
      <w:r w:rsidR="009A0C85">
        <w:t>Inventarisatie grote projecten</w:t>
      </w:r>
      <w:bookmarkEnd w:id="13"/>
      <w:r w:rsidR="009A0C85">
        <w:t xml:space="preserve"> </w:t>
      </w:r>
      <w:r w:rsidR="00E44B89">
        <w:t xml:space="preserve"> </w:t>
      </w:r>
    </w:p>
    <w:p w14:paraId="2FFDD69C" w14:textId="3339BCF5" w:rsidR="009A0C85" w:rsidRPr="009A0C85" w:rsidRDefault="009A0C85" w:rsidP="009A0C85">
      <w:r>
        <w:t xml:space="preserve">De afgelopen 5 jaar, sinds 2020, zijn er in totaal 3 </w:t>
      </w:r>
      <w:r w:rsidR="00A86B5A">
        <w:t xml:space="preserve">(als zodanig aangewezen) </w:t>
      </w:r>
      <w:r>
        <w:t xml:space="preserve">grote projecten </w:t>
      </w:r>
      <w:r w:rsidR="00A86B5A">
        <w:t>in uitvoering. Het betreft de 3 grote projecten die centraal staan in dit onderzoek</w:t>
      </w:r>
      <w:r w:rsidR="00692B7C">
        <w:t xml:space="preserve">: RijswijkBuiten, </w:t>
      </w:r>
      <w:r w:rsidR="00E579A0">
        <w:t>Huis van de Stad en Organisatieontwikkeling</w:t>
      </w:r>
      <w:r w:rsidR="00A86B5A">
        <w:t xml:space="preserve">. </w:t>
      </w:r>
    </w:p>
    <w:p w14:paraId="43FA3E52" w14:textId="7426E800" w:rsidR="00FF2AE1" w:rsidRDefault="00FF2AE1" w:rsidP="006C0970">
      <w:pPr>
        <w:pStyle w:val="Kop1"/>
        <w:rPr>
          <w:rFonts w:eastAsia="Source Sans Pro"/>
        </w:rPr>
      </w:pPr>
      <w:r>
        <w:rPr>
          <w:rFonts w:eastAsia="Source Sans Pro"/>
        </w:rPr>
        <w:br w:type="page"/>
      </w:r>
    </w:p>
    <w:p w14:paraId="1E5B2302" w14:textId="6C66EF61" w:rsidR="00BB12BC" w:rsidRDefault="0077021B" w:rsidP="00FF2AE1">
      <w:pPr>
        <w:pStyle w:val="Kop1"/>
        <w:numPr>
          <w:ilvl w:val="0"/>
          <w:numId w:val="28"/>
        </w:numPr>
        <w:rPr>
          <w:rFonts w:eastAsia="Source Sans Pro"/>
        </w:rPr>
      </w:pPr>
      <w:r>
        <w:rPr>
          <w:rFonts w:eastAsia="Source Sans Pro"/>
        </w:rPr>
        <w:t xml:space="preserve"> </w:t>
      </w:r>
      <w:bookmarkStart w:id="14" w:name="_Toc193118780"/>
      <w:r>
        <w:rPr>
          <w:rFonts w:eastAsia="Source Sans Pro"/>
        </w:rPr>
        <w:t xml:space="preserve">Groot project </w:t>
      </w:r>
      <w:r w:rsidR="00146FAC">
        <w:rPr>
          <w:rFonts w:eastAsia="Source Sans Pro"/>
        </w:rPr>
        <w:t>RijswijkBuiten</w:t>
      </w:r>
      <w:bookmarkEnd w:id="14"/>
    </w:p>
    <w:p w14:paraId="08941358" w14:textId="77777777" w:rsidR="00146FAC" w:rsidRDefault="00146FAC" w:rsidP="002A296C"/>
    <w:p w14:paraId="05BAF203" w14:textId="4B433955" w:rsidR="00146FAC" w:rsidRDefault="004F42B6" w:rsidP="00C039AE">
      <w:pPr>
        <w:pStyle w:val="Kop2"/>
      </w:pPr>
      <w:bookmarkStart w:id="15" w:name="_Toc193118781"/>
      <w:r>
        <w:t xml:space="preserve">3.1 </w:t>
      </w:r>
      <w:r w:rsidR="00E41505">
        <w:t>Korte beschrijving project</w:t>
      </w:r>
      <w:bookmarkEnd w:id="15"/>
    </w:p>
    <w:p w14:paraId="757C2F1D" w14:textId="04CADD5B" w:rsidR="00E41505" w:rsidRDefault="00621CEE" w:rsidP="002A296C">
      <w:r>
        <w:t xml:space="preserve">Het project </w:t>
      </w:r>
      <w:r w:rsidR="00AE5DF1">
        <w:t>RijswijkBuiten</w:t>
      </w:r>
      <w:r>
        <w:t xml:space="preserve"> </w:t>
      </w:r>
      <w:r w:rsidR="004F36AA">
        <w:t>startte</w:t>
      </w:r>
      <w:r>
        <w:t xml:space="preserve"> in 2006. </w:t>
      </w:r>
      <w:r w:rsidR="00A3647B">
        <w:t xml:space="preserve">Het doel van dit project is het realiseren van een duurzame woonwijk, gelegen tussen het centrum van Rijswijk en Delft. </w:t>
      </w:r>
      <w:r w:rsidR="009E61AD">
        <w:t xml:space="preserve">Oorspronkelijk was het plan dat tussen </w:t>
      </w:r>
      <w:r w:rsidR="00A3647B">
        <w:t xml:space="preserve">2006 en 2026 ruim 3500 woningen </w:t>
      </w:r>
      <w:r w:rsidR="0042604B">
        <w:t>werden</w:t>
      </w:r>
      <w:r w:rsidR="009E61AD">
        <w:t xml:space="preserve"> </w:t>
      </w:r>
      <w:r w:rsidR="00A3647B">
        <w:t xml:space="preserve">gebouwd, verdeeld over de gebieden Sion, Parkrijk en Pasgeld. </w:t>
      </w:r>
      <w:r w:rsidR="00C1071A">
        <w:t>In 2023 heeft de raad besloten de looptijd van de grondexploitatie te verlengen naar 2030.</w:t>
      </w:r>
      <w:r w:rsidR="00C1071A">
        <w:rPr>
          <w:rStyle w:val="Voetnootmarkering"/>
        </w:rPr>
        <w:footnoteReference w:id="5"/>
      </w:r>
    </w:p>
    <w:p w14:paraId="30EB5266" w14:textId="77777777" w:rsidR="00022530" w:rsidRDefault="00022530" w:rsidP="002A296C"/>
    <w:p w14:paraId="01CE2295" w14:textId="3EE57AA2" w:rsidR="00E41505" w:rsidRDefault="00022530" w:rsidP="002A296C">
      <w:r>
        <w:t xml:space="preserve">De gemeente Rijswijk </w:t>
      </w:r>
      <w:r w:rsidR="0042604B">
        <w:t>koos ervoor</w:t>
      </w:r>
      <w:r>
        <w:t xml:space="preserve"> </w:t>
      </w:r>
      <w:r w:rsidR="00B82388">
        <w:t xml:space="preserve">deze ontwikkeling in eigen beheer uit te voeren. Dit heeft voordelen in termen van sturingsmogelijkheden, maar brengt ook </w:t>
      </w:r>
      <w:r w:rsidR="003D5422">
        <w:t xml:space="preserve">aanzienlijke </w:t>
      </w:r>
      <w:r w:rsidR="00B82388">
        <w:t xml:space="preserve">investeringen </w:t>
      </w:r>
      <w:r w:rsidR="003D5422">
        <w:t xml:space="preserve">en risico’s voor de gemeente </w:t>
      </w:r>
      <w:r w:rsidR="00B82388">
        <w:t xml:space="preserve">met zich mee. </w:t>
      </w:r>
      <w:r w:rsidR="00F011C4">
        <w:t>Niet voor niets heeft de gemeenteraad dit project in 2008 aangewezen als ‘groot project</w:t>
      </w:r>
      <w:r w:rsidR="001F2440">
        <w:t>’</w:t>
      </w:r>
      <w:r w:rsidR="00F011C4">
        <w:t xml:space="preserve"> conform de </w:t>
      </w:r>
      <w:r w:rsidR="00744F22">
        <w:t xml:space="preserve">Procedureregeling Grote Projecten. </w:t>
      </w:r>
    </w:p>
    <w:p w14:paraId="05438B5E" w14:textId="77777777" w:rsidR="00815BA4" w:rsidRDefault="00815BA4" w:rsidP="002A296C"/>
    <w:p w14:paraId="039D35E7" w14:textId="4C246D8E" w:rsidR="00815BA4" w:rsidRDefault="00815BA4" w:rsidP="002A296C">
      <w:r>
        <w:t>Binnen de gemeente Rijswijk is een apart programmabureau ingericht ten behoeve van het realiseren van de nieuw te bouwen wijk. Dit programmabureau is onderdeel van de ambtelijke organisatie, maar heeft wel een eigenstandige positie</w:t>
      </w:r>
      <w:r w:rsidR="000F112A">
        <w:t xml:space="preserve"> naast de lijnorganisatie</w:t>
      </w:r>
      <w:r>
        <w:t xml:space="preserve">. </w:t>
      </w:r>
    </w:p>
    <w:p w14:paraId="108760A3" w14:textId="77777777" w:rsidR="00187F9A" w:rsidRDefault="00187F9A" w:rsidP="002A296C"/>
    <w:p w14:paraId="0851A3AC" w14:textId="43B8FA34" w:rsidR="00187F9A" w:rsidRDefault="00C96B92" w:rsidP="002A296C">
      <w:r>
        <w:t xml:space="preserve">In 2009 zijn de kaders voor het project vastgelegd in een masterplan. In 2011 is een bestemmingsplan uitgewerkt. </w:t>
      </w:r>
      <w:r w:rsidR="00D31F69">
        <w:t xml:space="preserve">Dit bestemmingsplan is </w:t>
      </w:r>
      <w:r w:rsidR="00B532E6">
        <w:t>in de jaren een aantal keer herzien</w:t>
      </w:r>
      <w:r w:rsidR="00F5756A">
        <w:t xml:space="preserve">: in 2011, </w:t>
      </w:r>
      <w:r w:rsidR="00321652">
        <w:t xml:space="preserve">2016, 2020 en het meest recent in 2022 ten behoeve van het ontwikkelen van Pasgeld-West. </w:t>
      </w:r>
    </w:p>
    <w:p w14:paraId="5FA6B404" w14:textId="77777777" w:rsidR="00815BA4" w:rsidRDefault="00815BA4" w:rsidP="002A296C"/>
    <w:p w14:paraId="6A32831E" w14:textId="0399E6D0" w:rsidR="00815BA4" w:rsidRDefault="00815BA4" w:rsidP="002A296C">
      <w:r>
        <w:t>De realisatie van RijswijkBuiten vindt daarbij gefaseerd plaats</w:t>
      </w:r>
      <w:r w:rsidR="00EC3741">
        <w:t xml:space="preserve">, waarbij steeds delen van de totale grondexploitatie in </w:t>
      </w:r>
      <w:r w:rsidR="00AE5DF1">
        <w:t>ontwikkeling</w:t>
      </w:r>
      <w:r w:rsidR="00EC3741">
        <w:t xml:space="preserve"> worden gebracht. </w:t>
      </w:r>
      <w:r w:rsidR="002617AF">
        <w:t>De uiteindelijke oplevering van het project staat gepland voor het jaar 2030.</w:t>
      </w:r>
    </w:p>
    <w:p w14:paraId="33B470C5" w14:textId="77777777" w:rsidR="0013671C" w:rsidRDefault="0013671C" w:rsidP="002A296C"/>
    <w:p w14:paraId="214D6D98" w14:textId="3EA2C9F3" w:rsidR="0013671C" w:rsidRDefault="0013671C" w:rsidP="002A296C">
      <w:r>
        <w:t xml:space="preserve">Een </w:t>
      </w:r>
      <w:r w:rsidRPr="00726C2B">
        <w:rPr>
          <w:b/>
          <w:bCs/>
        </w:rPr>
        <w:t>eind</w:t>
      </w:r>
      <w:r w:rsidR="00172B05" w:rsidRPr="00726C2B">
        <w:rPr>
          <w:b/>
          <w:bCs/>
        </w:rPr>
        <w:t>evaluatie</w:t>
      </w:r>
      <w:r w:rsidR="00172B05">
        <w:t xml:space="preserve"> van het </w:t>
      </w:r>
      <w:r w:rsidR="00B37F5E">
        <w:t xml:space="preserve">project RijswijkBuiten heeft nog niet plaatsgevonden. </w:t>
      </w:r>
      <w:r w:rsidR="00726C2B">
        <w:t xml:space="preserve">Dit hangt samen met het besluit </w:t>
      </w:r>
      <w:r w:rsidR="00754221">
        <w:t xml:space="preserve">van de raad </w:t>
      </w:r>
      <w:r w:rsidR="00E468C7">
        <w:t xml:space="preserve">in 2023 </w:t>
      </w:r>
      <w:r w:rsidR="00754221">
        <w:t xml:space="preserve">om de </w:t>
      </w:r>
      <w:r w:rsidR="007A06AA">
        <w:t xml:space="preserve">einddatum van de </w:t>
      </w:r>
      <w:r w:rsidR="00754221">
        <w:t xml:space="preserve">grondexploitatie </w:t>
      </w:r>
      <w:r w:rsidR="007A06AA">
        <w:t xml:space="preserve">(GREX) </w:t>
      </w:r>
      <w:r w:rsidR="00754221">
        <w:t xml:space="preserve">van het project te </w:t>
      </w:r>
      <w:r w:rsidR="007A06AA">
        <w:t xml:space="preserve">verlengen van 2026 naar 2030. </w:t>
      </w:r>
      <w:r w:rsidR="00D52B08">
        <w:t>Dit hangt deels samen met vertragingen in het plan</w:t>
      </w:r>
      <w:r w:rsidR="001E1E47">
        <w:t xml:space="preserve">, zodat in de periode 2024 tot 2030 nog ruim 1.000 woningen worden gebouwd. </w:t>
      </w:r>
      <w:r w:rsidR="00754221">
        <w:t xml:space="preserve"> </w:t>
      </w:r>
      <w:r w:rsidR="00B37F5E">
        <w:t xml:space="preserve"> </w:t>
      </w:r>
    </w:p>
    <w:p w14:paraId="74FE0846" w14:textId="77777777" w:rsidR="00744F22" w:rsidRDefault="00744F22" w:rsidP="002A296C"/>
    <w:p w14:paraId="7FCBE9FD" w14:textId="3AB4CD03" w:rsidR="00E41505" w:rsidRPr="003323D9" w:rsidRDefault="00A30237" w:rsidP="00D35F9B">
      <w:pPr>
        <w:pStyle w:val="Kop2"/>
        <w:rPr>
          <w:rFonts w:eastAsia="Source Sans Pro"/>
        </w:rPr>
      </w:pPr>
      <w:bookmarkStart w:id="16" w:name="_Toc193118782"/>
      <w:r>
        <w:rPr>
          <w:rFonts w:eastAsia="Source Sans Pro"/>
        </w:rPr>
        <w:t>3</w:t>
      </w:r>
      <w:r w:rsidR="00F25A82">
        <w:rPr>
          <w:rFonts w:eastAsia="Source Sans Pro"/>
        </w:rPr>
        <w:t xml:space="preserve">.2 </w:t>
      </w:r>
      <w:r w:rsidR="00E41505" w:rsidRPr="003323D9">
        <w:rPr>
          <w:rFonts w:eastAsia="Source Sans Pro"/>
        </w:rPr>
        <w:t>De meerwaarde van de Procedureregeling.</w:t>
      </w:r>
      <w:bookmarkEnd w:id="16"/>
    </w:p>
    <w:p w14:paraId="147815BF" w14:textId="6D2A956F" w:rsidR="00E563B4" w:rsidRDefault="00C12B37" w:rsidP="00164E35">
      <w:r>
        <w:t xml:space="preserve">Op 8 juli 2008 </w:t>
      </w:r>
      <w:r w:rsidR="00082A11">
        <w:t>wees</w:t>
      </w:r>
      <w:r>
        <w:t xml:space="preserve"> de gemeenteraad van Rijswijk het project RijswijkBuiten aan als </w:t>
      </w:r>
      <w:r w:rsidR="00E563B4">
        <w:t>groot project in overeenstemming met de Procedureregeling Grote Projecten.</w:t>
      </w:r>
    </w:p>
    <w:p w14:paraId="7EB367A3" w14:textId="77777777" w:rsidR="00E563B4" w:rsidRDefault="00E563B4" w:rsidP="00164E35"/>
    <w:p w14:paraId="48E49E18" w14:textId="50EF8C55" w:rsidR="00AF2E0B" w:rsidRDefault="006B7135" w:rsidP="00AF2E0B">
      <w:r w:rsidRPr="16A5A7D8">
        <w:rPr>
          <w:i/>
          <w:iCs/>
        </w:rPr>
        <w:t>I</w:t>
      </w:r>
    </w:p>
    <w:p w14:paraId="54250A28" w14:textId="0A54035C" w:rsidR="004C57BB" w:rsidRDefault="004C57BB" w:rsidP="00AF2E0B">
      <w:pPr>
        <w:rPr>
          <w:i/>
          <w:iCs/>
        </w:rPr>
      </w:pPr>
      <w:r>
        <w:rPr>
          <w:i/>
          <w:iCs/>
        </w:rPr>
        <w:t>Wordt de procedureregeling gevolgd?</w:t>
      </w:r>
    </w:p>
    <w:p w14:paraId="1D7D148C" w14:textId="5480C3F6" w:rsidR="004C57BB" w:rsidRDefault="00966DDC" w:rsidP="00AF2E0B">
      <w:r>
        <w:t xml:space="preserve">Allereerst is in dit onderzoek gekeken naar </w:t>
      </w:r>
      <w:r w:rsidR="00255E4C">
        <w:t>de</w:t>
      </w:r>
      <w:r>
        <w:t xml:space="preserve"> mate</w:t>
      </w:r>
      <w:r w:rsidR="00255E4C">
        <w:t xml:space="preserve"> waarin</w:t>
      </w:r>
      <w:r>
        <w:t xml:space="preserve"> de procedureregeling wordt gevolgd. </w:t>
      </w:r>
    </w:p>
    <w:p w14:paraId="158FC1D2" w14:textId="77777777" w:rsidR="00F84F40" w:rsidRDefault="00F84F40" w:rsidP="00AF2E0B"/>
    <w:p w14:paraId="1B09A9CE" w14:textId="2D49F339" w:rsidR="00F84F40" w:rsidRDefault="0080781B" w:rsidP="00AF2E0B">
      <w:r>
        <w:t>Het Masterplan</w:t>
      </w:r>
      <w:r w:rsidR="00093A7F">
        <w:t xml:space="preserve"> zoals opgesteld in 2009 kan gezien worden als het startdocument voor dit project, waarin een weergave van de geldende beleidskaders en de beleidsruimte is opgenomen.</w:t>
      </w:r>
    </w:p>
    <w:p w14:paraId="1307ED9A" w14:textId="77777777" w:rsidR="00093A7F" w:rsidRDefault="00093A7F" w:rsidP="00AF2E0B"/>
    <w:p w14:paraId="68E8F217" w14:textId="6A9E468C" w:rsidR="00093A7F" w:rsidRDefault="00093A7F" w:rsidP="00AF2E0B">
      <w:r>
        <w:t>Daarnaast</w:t>
      </w:r>
      <w:r w:rsidR="000213CB">
        <w:t xml:space="preserve"> </w:t>
      </w:r>
      <w:r>
        <w:t xml:space="preserve">schrijft de procedureregeling voor dat </w:t>
      </w:r>
      <w:r w:rsidR="004E182C">
        <w:t>voortgangsrapportages</w:t>
      </w:r>
      <w:r w:rsidR="00F9712C" w:rsidRPr="00F9712C">
        <w:t xml:space="preserve"> ten minste </w:t>
      </w:r>
      <w:r w:rsidR="007C6731">
        <w:t>één</w:t>
      </w:r>
      <w:r w:rsidR="00F9712C" w:rsidRPr="00F9712C">
        <w:t xml:space="preserve">maal per half jaar door het college aan de </w:t>
      </w:r>
      <w:r w:rsidR="004E182C">
        <w:t>r</w:t>
      </w:r>
      <w:r w:rsidR="00F9712C" w:rsidRPr="00F9712C">
        <w:t>aad verstrekt worden. Uit de opgeleverde rapportages is op te maken dat deze halfjaarlijkse verstrekking niet plaatsvindt</w:t>
      </w:r>
      <w:r w:rsidR="004E182C">
        <w:t xml:space="preserve">. </w:t>
      </w:r>
      <w:r w:rsidR="0018701D">
        <w:t xml:space="preserve">Deze voortgangsrapportage is steeds meer een </w:t>
      </w:r>
      <w:r w:rsidR="0018701D">
        <w:rPr>
          <w:i/>
          <w:iCs/>
        </w:rPr>
        <w:t xml:space="preserve">jaarlijkse </w:t>
      </w:r>
      <w:r w:rsidR="0018701D">
        <w:t>rapportage geworden. Zo is i</w:t>
      </w:r>
      <w:r w:rsidR="004E182C">
        <w:t xml:space="preserve">n </w:t>
      </w:r>
      <w:r w:rsidR="004E182C" w:rsidRPr="004E182C">
        <w:t>202</w:t>
      </w:r>
      <w:r w:rsidR="007D501C">
        <w:t>3</w:t>
      </w:r>
      <w:r w:rsidR="004E182C" w:rsidRPr="004E182C">
        <w:t xml:space="preserve"> de </w:t>
      </w:r>
      <w:r w:rsidR="0098271C">
        <w:t xml:space="preserve">meest recente </w:t>
      </w:r>
      <w:r w:rsidR="004E182C" w:rsidRPr="004E182C">
        <w:t>1</w:t>
      </w:r>
      <w:r w:rsidR="007D501C">
        <w:t>8</w:t>
      </w:r>
      <w:r w:rsidR="004E182C" w:rsidRPr="004E182C">
        <w:t>e voortgangsrapportage Rijswijk</w:t>
      </w:r>
      <w:r w:rsidR="0018701D">
        <w:t>Bu</w:t>
      </w:r>
      <w:r w:rsidR="004E182C" w:rsidRPr="004E182C">
        <w:t>iten opgeleverd. De procedureregeling wordt hiermee niet volledig gevolgd</w:t>
      </w:r>
      <w:r w:rsidR="0018701D">
        <w:t>.</w:t>
      </w:r>
    </w:p>
    <w:p w14:paraId="5E2EEAAC" w14:textId="77777777" w:rsidR="006A0C9B" w:rsidRDefault="006A0C9B" w:rsidP="00AF2E0B"/>
    <w:p w14:paraId="4BC6F185" w14:textId="1EABBCD0" w:rsidR="006A0C9B" w:rsidRDefault="00FD565F" w:rsidP="00AF2E0B">
      <w:r>
        <w:t>Wel wordt</w:t>
      </w:r>
      <w:r w:rsidR="006A0C9B" w:rsidRPr="006A0C9B">
        <w:t xml:space="preserve"> jaarlijks de grondexploitatie herzien</w:t>
      </w:r>
      <w:r>
        <w:t xml:space="preserve"> wat besluitvorming van de raad vergt. Deze besluitvorming wordt voorafgegaan d</w:t>
      </w:r>
      <w:r w:rsidR="006A0C9B" w:rsidRPr="006A0C9B">
        <w:t xml:space="preserve">oor een </w:t>
      </w:r>
      <w:proofErr w:type="spellStart"/>
      <w:r w:rsidR="006A0C9B" w:rsidRPr="006A0C9B">
        <w:t>Sionsgaerde</w:t>
      </w:r>
      <w:proofErr w:type="spellEnd"/>
      <w:r w:rsidR="006A0C9B" w:rsidRPr="006A0C9B">
        <w:t xml:space="preserve">-bijeenkomst en een forumvergadering. De informatie die in </w:t>
      </w:r>
      <w:r w:rsidR="0086651D">
        <w:t>de</w:t>
      </w:r>
      <w:r w:rsidR="006A0C9B" w:rsidRPr="006A0C9B">
        <w:t xml:space="preserve"> voortgangsrapportage is</w:t>
      </w:r>
      <w:r w:rsidR="0086651D">
        <w:t xml:space="preserve"> </w:t>
      </w:r>
      <w:r w:rsidR="006A0C9B" w:rsidRPr="006A0C9B">
        <w:t xml:space="preserve">opgenomen, maakt ook onderdeel uit van het </w:t>
      </w:r>
      <w:r w:rsidR="0086651D">
        <w:t xml:space="preserve">betreffende </w:t>
      </w:r>
      <w:r w:rsidR="006A0C9B" w:rsidRPr="006A0C9B">
        <w:t xml:space="preserve">raadsvoorstel en de grondexploitatie. </w:t>
      </w:r>
      <w:r w:rsidR="00C43970">
        <w:t xml:space="preserve">Ondanks dat </w:t>
      </w:r>
      <w:r w:rsidR="000670A6">
        <w:t xml:space="preserve">er geen sprake is van een </w:t>
      </w:r>
      <w:r w:rsidR="000670A6">
        <w:rPr>
          <w:i/>
          <w:iCs/>
        </w:rPr>
        <w:t xml:space="preserve">halfjaarlijkse </w:t>
      </w:r>
      <w:r w:rsidR="000670A6">
        <w:t xml:space="preserve">voortgangsrapportage, wordt de gemeenteraad wel tweemaal per jaar geïnformeerd: in de voortgangsrapportage en bij het actualiseren van de grondexploitatie. </w:t>
      </w:r>
    </w:p>
    <w:p w14:paraId="283134D6" w14:textId="77777777" w:rsidR="00650276" w:rsidRDefault="00650276" w:rsidP="00AF2E0B"/>
    <w:p w14:paraId="464DCCAC" w14:textId="502B8D46" w:rsidR="00753288" w:rsidRPr="004247A4" w:rsidRDefault="00473C0C" w:rsidP="00AF2E0B">
      <w:r>
        <w:t xml:space="preserve">Qua inhoud houden de voortgangsrapportages de structuur aan zoals voorgeschreven </w:t>
      </w:r>
      <w:r w:rsidR="0052669C">
        <w:t xml:space="preserve">door de Procedureregeling. </w:t>
      </w:r>
      <w:r w:rsidR="009614A0">
        <w:t>De door de regeling vereiste informatie wordt dus verstrekt</w:t>
      </w:r>
      <w:r w:rsidR="00753288">
        <w:t>.</w:t>
      </w:r>
      <w:r w:rsidR="004247A4">
        <w:t xml:space="preserve"> </w:t>
      </w:r>
      <w:r w:rsidR="00753288">
        <w:t>Naar aanleiding van het</w:t>
      </w:r>
      <w:r w:rsidR="004247A4">
        <w:t xml:space="preserve"> rapport</w:t>
      </w:r>
      <w:r w:rsidR="00753288">
        <w:t xml:space="preserve"> </w:t>
      </w:r>
      <w:r w:rsidR="004247A4">
        <w:rPr>
          <w:i/>
          <w:iCs/>
        </w:rPr>
        <w:t xml:space="preserve">Beheersing Grote Projecten </w:t>
      </w:r>
      <w:r w:rsidR="004247A4">
        <w:t xml:space="preserve">(2020) is er in de voortgangsrapportages meer aandacht besteed aan het aspect </w:t>
      </w:r>
      <w:r w:rsidR="004247A4">
        <w:rPr>
          <w:i/>
          <w:iCs/>
        </w:rPr>
        <w:t>beleidskaders en beleidsruimte.</w:t>
      </w:r>
      <w:r w:rsidR="004247A4">
        <w:t xml:space="preserve"> </w:t>
      </w:r>
    </w:p>
    <w:p w14:paraId="765D9C06" w14:textId="77777777" w:rsidR="00737643" w:rsidRDefault="00737643" w:rsidP="00AF2E0B"/>
    <w:p w14:paraId="6BDB4F3F" w14:textId="56BEE2A1" w:rsidR="00737643" w:rsidRPr="00091306" w:rsidRDefault="00650276" w:rsidP="00AF2E0B">
      <w:r>
        <w:t xml:space="preserve">Van een eindevaluatie is </w:t>
      </w:r>
      <w:r w:rsidR="000228ED">
        <w:t xml:space="preserve">nog geen sprake. Deze </w:t>
      </w:r>
      <w:r w:rsidR="25399629">
        <w:t xml:space="preserve">is </w:t>
      </w:r>
      <w:r w:rsidR="000228ED">
        <w:t>voorzien in 2030.</w:t>
      </w:r>
    </w:p>
    <w:p w14:paraId="69F78888" w14:textId="77777777" w:rsidR="004C57BB" w:rsidRDefault="004C57BB" w:rsidP="00AF2E0B">
      <w:pPr>
        <w:rPr>
          <w:i/>
          <w:iCs/>
        </w:rPr>
      </w:pPr>
    </w:p>
    <w:p w14:paraId="7E16A17E" w14:textId="2D532678" w:rsidR="006B7135" w:rsidRPr="006B7135" w:rsidRDefault="006B7135" w:rsidP="00AF2E0B">
      <w:pPr>
        <w:rPr>
          <w:i/>
          <w:iCs/>
        </w:rPr>
      </w:pPr>
      <w:r>
        <w:rPr>
          <w:i/>
          <w:iCs/>
        </w:rPr>
        <w:t>Eerdere conclusies over de procedureregeling</w:t>
      </w:r>
    </w:p>
    <w:p w14:paraId="0789E3DA" w14:textId="308E0081" w:rsidR="006C13C9" w:rsidRDefault="00E563B4" w:rsidP="00164E35">
      <w:r>
        <w:t>In het onderzoek</w:t>
      </w:r>
      <w:r w:rsidR="00C342D2">
        <w:t xml:space="preserve"> </w:t>
      </w:r>
      <w:r w:rsidR="00C342D2" w:rsidRPr="16A5A7D8">
        <w:rPr>
          <w:i/>
          <w:iCs/>
        </w:rPr>
        <w:t xml:space="preserve">Beheersing Grote Projecten </w:t>
      </w:r>
      <w:r w:rsidR="00C342D2">
        <w:t xml:space="preserve">(2020) </w:t>
      </w:r>
      <w:r w:rsidR="306A0FDA">
        <w:t xml:space="preserve">concludeerde de rekenkamer </w:t>
      </w:r>
      <w:r w:rsidR="00C342D2">
        <w:t xml:space="preserve"> dat de meerwaarde van deze </w:t>
      </w:r>
      <w:r w:rsidR="0030051D">
        <w:t>procedureregeling</w:t>
      </w:r>
      <w:r w:rsidR="00C342D2">
        <w:t xml:space="preserve"> voor grote projecten niet helder is.</w:t>
      </w:r>
      <w:r w:rsidR="00776E9B">
        <w:t xml:space="preserve"> Concreet </w:t>
      </w:r>
      <w:r w:rsidR="006C13C9">
        <w:t xml:space="preserve">gaven betrokkenen aan dat niet te zeggen is of de raad anders c.q. minder goed geïnformeerd </w:t>
      </w:r>
      <w:r w:rsidR="70C87CBF">
        <w:t xml:space="preserve">is </w:t>
      </w:r>
      <w:r w:rsidR="006C13C9">
        <w:t xml:space="preserve"> over grote projecten zonder de procedureregeling. </w:t>
      </w:r>
    </w:p>
    <w:p w14:paraId="5EB8D4B6" w14:textId="77777777" w:rsidR="002617AF" w:rsidRDefault="002617AF" w:rsidP="00164E35"/>
    <w:p w14:paraId="601E933B" w14:textId="52B626E9" w:rsidR="00883D78" w:rsidRDefault="00883D78" w:rsidP="00164E35">
      <w:r>
        <w:t xml:space="preserve">Het </w:t>
      </w:r>
      <w:r w:rsidR="00BE72BC">
        <w:t xml:space="preserve">is duidelijk </w:t>
      </w:r>
      <w:r>
        <w:t xml:space="preserve">dat ook zonder een separate procedureregeling de raad geïnformeerd dient te </w:t>
      </w:r>
      <w:r w:rsidR="31963D66">
        <w:t xml:space="preserve">ontvangen </w:t>
      </w:r>
      <w:r>
        <w:t xml:space="preserve"> over de voortgang van </w:t>
      </w:r>
      <w:r w:rsidR="0029145C">
        <w:t xml:space="preserve">(grotere) </w:t>
      </w:r>
      <w:r>
        <w:t>project</w:t>
      </w:r>
      <w:r w:rsidR="0029145C">
        <w:t>en</w:t>
      </w:r>
      <w:r>
        <w:t>. Immers: het college dient de raad alle informatie te verschaffen die zij voor de uitvoering van haar ta</w:t>
      </w:r>
      <w:r w:rsidR="00A8475A">
        <w:t>ak nodig heeft.</w:t>
      </w:r>
      <w:r w:rsidR="00A8475A">
        <w:rPr>
          <w:rStyle w:val="Voetnootmarkering"/>
        </w:rPr>
        <w:footnoteReference w:id="6"/>
      </w:r>
      <w:r w:rsidR="00A8475A">
        <w:t xml:space="preserve"> </w:t>
      </w:r>
    </w:p>
    <w:p w14:paraId="6F1227E1" w14:textId="77777777" w:rsidR="002617AF" w:rsidRDefault="002617AF" w:rsidP="00164E35"/>
    <w:p w14:paraId="4CEAA983" w14:textId="77777777" w:rsidR="00ED55AE" w:rsidRDefault="00C07B93" w:rsidP="00164E35">
      <w:r>
        <w:t xml:space="preserve">De meerwaarde van de procedureregeling is dan ook niet zozeer het ontvangen van de informatie, maar vooral de wijze waarop de informatie verstrekt wordt. </w:t>
      </w:r>
      <w:r w:rsidR="006F2990">
        <w:t xml:space="preserve">Met de procedureregeling stelt de raad concrete eisen aan de vorm en inhoud van de informatie die door het college geleverd wordt. </w:t>
      </w:r>
    </w:p>
    <w:p w14:paraId="0091C043" w14:textId="77777777" w:rsidR="00ED55AE" w:rsidRDefault="00ED55AE" w:rsidP="00164E35"/>
    <w:p w14:paraId="40061097" w14:textId="2F528EC1" w:rsidR="00C07B93" w:rsidRDefault="00583335" w:rsidP="00164E35">
      <w:r>
        <w:t>Het is aannemelijk dat de</w:t>
      </w:r>
      <w:r w:rsidR="00241F3F">
        <w:t xml:space="preserve"> Procedureregeling </w:t>
      </w:r>
      <w:r>
        <w:t xml:space="preserve">ertoe leidt dat de raad meer en gedetailleerdere informatie over het project RijswijkBuiten verkrijgt </w:t>
      </w:r>
      <w:r w:rsidR="002103E9">
        <w:t xml:space="preserve">dan wanneer de kaders voor de informatievoorziening niet op een dergelijke wijze </w:t>
      </w:r>
      <w:r w:rsidR="00292645">
        <w:t>worden</w:t>
      </w:r>
      <w:r w:rsidR="002103E9">
        <w:t xml:space="preserve"> vastgelegd. Dit ziet vooral op de voortgangsrapportages. </w:t>
      </w:r>
      <w:r w:rsidR="003C5751">
        <w:t xml:space="preserve">Deze bevatten </w:t>
      </w:r>
      <w:r w:rsidR="008006F2">
        <w:t xml:space="preserve">gebundelde en </w:t>
      </w:r>
      <w:r w:rsidR="003C5751">
        <w:t xml:space="preserve">gedetailleerde informatie over de voortgang van het traject, een reflectie op de </w:t>
      </w:r>
      <w:r w:rsidR="00785F02">
        <w:t>verhouding</w:t>
      </w:r>
      <w:r w:rsidR="003C5751">
        <w:t xml:space="preserve"> tussen de voortgang en de initiële kaders en </w:t>
      </w:r>
      <w:r w:rsidR="00785F02">
        <w:t xml:space="preserve">de financiële ontwikkeling van het project. </w:t>
      </w:r>
    </w:p>
    <w:p w14:paraId="5846A488" w14:textId="77777777" w:rsidR="009923C8" w:rsidRDefault="009923C8" w:rsidP="00164E35"/>
    <w:p w14:paraId="4A5EE571" w14:textId="427AB37D" w:rsidR="006C13C9" w:rsidRDefault="009923C8" w:rsidP="00164E35">
      <w:r>
        <w:t xml:space="preserve">Het feit dat deze informatie integraal in één rapportage aan de raad aangeboden wordt, levert meerwaarde voor de raad voor de informatiepositie en het hebben van ‘grip’ op het project. </w:t>
      </w:r>
    </w:p>
    <w:p w14:paraId="615F3CA5" w14:textId="77777777" w:rsidR="00E41505" w:rsidRDefault="00E41505" w:rsidP="00E41505">
      <w:pPr>
        <w:rPr>
          <w:rFonts w:eastAsia="Source Sans Pro" w:cs="Source Sans Pro"/>
        </w:rPr>
      </w:pPr>
    </w:p>
    <w:p w14:paraId="4CDC7A5B" w14:textId="31ADC4F2" w:rsidR="00E41505" w:rsidRPr="003323D9" w:rsidRDefault="00A30237" w:rsidP="00D35F9B">
      <w:pPr>
        <w:pStyle w:val="Kop2"/>
        <w:rPr>
          <w:rFonts w:eastAsia="Source Sans Pro"/>
        </w:rPr>
      </w:pPr>
      <w:bookmarkStart w:id="17" w:name="_Toc193118783"/>
      <w:r>
        <w:rPr>
          <w:rFonts w:eastAsia="Source Sans Pro"/>
        </w:rPr>
        <w:t>3.</w:t>
      </w:r>
      <w:r w:rsidR="00635395">
        <w:rPr>
          <w:rFonts w:eastAsia="Source Sans Pro"/>
        </w:rPr>
        <w:t xml:space="preserve">3 </w:t>
      </w:r>
      <w:r w:rsidR="00E41505" w:rsidRPr="003323D9">
        <w:rPr>
          <w:rFonts w:eastAsia="Source Sans Pro"/>
        </w:rPr>
        <w:t>De binding met de beleidsdirecties en beleidsdoelen</w:t>
      </w:r>
      <w:bookmarkEnd w:id="17"/>
    </w:p>
    <w:p w14:paraId="72208CD4" w14:textId="74092FC0" w:rsidR="00E41505" w:rsidRDefault="0097307F" w:rsidP="00E41505">
      <w:r>
        <w:t xml:space="preserve">In het onderzoek </w:t>
      </w:r>
      <w:r w:rsidRPr="16A5A7D8">
        <w:rPr>
          <w:i/>
          <w:iCs/>
        </w:rPr>
        <w:t xml:space="preserve">Beheersing Grote Projecten </w:t>
      </w:r>
      <w:r>
        <w:t xml:space="preserve">(2020) </w:t>
      </w:r>
      <w:r w:rsidR="09E840A8">
        <w:t xml:space="preserve">constateerde de rekenkamer </w:t>
      </w:r>
      <w:r>
        <w:t xml:space="preserve"> dat </w:t>
      </w:r>
      <w:r w:rsidR="00883A8A">
        <w:t xml:space="preserve">de uitvoering van het project RijswijkBuiten professioneel is ingericht, met een apart programmabureau. </w:t>
      </w:r>
      <w:r w:rsidR="006666CE">
        <w:t>Het programmabureau is een</w:t>
      </w:r>
      <w:r w:rsidR="006666CE" w:rsidRPr="00080C47">
        <w:t xml:space="preserve"> volwaardig onderdeel van de ambtelijke organisatie maar geen onderdeel van de (beleids</w:t>
      </w:r>
      <w:r w:rsidR="00D73349">
        <w:t>-</w:t>
      </w:r>
      <w:r w:rsidR="006666CE" w:rsidRPr="00080C47">
        <w:t>)lijnorganisatie.</w:t>
      </w:r>
      <w:r w:rsidR="006666CE">
        <w:t xml:space="preserve"> Daarbij</w:t>
      </w:r>
      <w:r w:rsidR="00883A8A">
        <w:t xml:space="preserve"> is opgemerkt dat dit programmabureau onvoldoende binding heeft met de beleidsdirectie. </w:t>
      </w:r>
      <w:r w:rsidR="00D361D1">
        <w:t xml:space="preserve">De afstand tussen het programmabureau en andere delen van de ambtelijke </w:t>
      </w:r>
      <w:r w:rsidR="00B344E5">
        <w:t>organisatie</w:t>
      </w:r>
      <w:r w:rsidR="00D361D1">
        <w:t xml:space="preserve"> </w:t>
      </w:r>
      <w:r w:rsidR="6C8A9051">
        <w:t xml:space="preserve">was </w:t>
      </w:r>
      <w:r w:rsidR="00D361D1">
        <w:t xml:space="preserve"> </w:t>
      </w:r>
      <w:r w:rsidR="00D361D1" w:rsidRPr="16A5A7D8">
        <w:rPr>
          <w:i/>
          <w:iCs/>
        </w:rPr>
        <w:t>relatief groot</w:t>
      </w:r>
      <w:r w:rsidR="4B3FD45E" w:rsidRPr="16A5A7D8">
        <w:rPr>
          <w:i/>
          <w:iCs/>
        </w:rPr>
        <w:t xml:space="preserve">. </w:t>
      </w:r>
      <w:r w:rsidR="00D361D1">
        <w:t xml:space="preserve"> </w:t>
      </w:r>
    </w:p>
    <w:p w14:paraId="430F7199" w14:textId="77777777" w:rsidR="00D361D1" w:rsidRDefault="00D361D1" w:rsidP="00E41505"/>
    <w:p w14:paraId="106A532E" w14:textId="4F178A64" w:rsidR="00E45C6E" w:rsidRDefault="00F844DD" w:rsidP="00E41505">
      <w:pPr>
        <w:rPr>
          <w:i/>
          <w:iCs/>
        </w:rPr>
      </w:pPr>
      <w:r>
        <w:t xml:space="preserve">Dit leidde ertoe dat de ambtelijke </w:t>
      </w:r>
      <w:r w:rsidR="00B344E5">
        <w:t>organisatie</w:t>
      </w:r>
      <w:r>
        <w:t xml:space="preserve"> beperkt zicht had op </w:t>
      </w:r>
      <w:r w:rsidR="00B344E5">
        <w:t xml:space="preserve">de werkzaamheden van het programmabureau. Ook </w:t>
      </w:r>
      <w:r w:rsidR="4DEFD842">
        <w:t xml:space="preserve">was er onvoldoende koppeling tussen </w:t>
      </w:r>
      <w:r w:rsidR="00B344E5">
        <w:t xml:space="preserve"> het uitwerken van beleidsdoelen </w:t>
      </w:r>
      <w:r w:rsidR="261335C2">
        <w:t xml:space="preserve">en </w:t>
      </w:r>
      <w:r w:rsidR="00B344E5">
        <w:t xml:space="preserve"> de mogelijkheden </w:t>
      </w:r>
      <w:r w:rsidR="3F4BD527">
        <w:t xml:space="preserve">van </w:t>
      </w:r>
      <w:r w:rsidR="00B344E5">
        <w:t xml:space="preserve"> het project Rijswijk</w:t>
      </w:r>
      <w:r w:rsidR="7BF7481D">
        <w:t xml:space="preserve">Buiten hieraan een bijdrage te leveren.  </w:t>
      </w:r>
      <w:r w:rsidR="00B344E5">
        <w:t xml:space="preserve"> </w:t>
      </w:r>
    </w:p>
    <w:p w14:paraId="227FF177" w14:textId="77777777" w:rsidR="00B92684" w:rsidRDefault="00B92684" w:rsidP="005E3879">
      <w:pPr>
        <w:rPr>
          <w:i/>
          <w:iCs/>
        </w:rPr>
      </w:pPr>
    </w:p>
    <w:p w14:paraId="2A985012" w14:textId="6695F90A" w:rsidR="001F49F4" w:rsidRPr="00E45C6E" w:rsidRDefault="00EB312B" w:rsidP="005E3879">
      <w:pPr>
        <w:rPr>
          <w:i/>
          <w:iCs/>
        </w:rPr>
      </w:pPr>
      <w:r>
        <w:rPr>
          <w:i/>
          <w:iCs/>
        </w:rPr>
        <w:t>Huidige positionering programmabureau</w:t>
      </w:r>
    </w:p>
    <w:p w14:paraId="07FF39E7" w14:textId="1364E5A2" w:rsidR="001F49F4" w:rsidRDefault="00B344E5" w:rsidP="005E3879">
      <w:r>
        <w:t xml:space="preserve">Sinds het onderzoek </w:t>
      </w:r>
      <w:r>
        <w:rPr>
          <w:i/>
          <w:iCs/>
        </w:rPr>
        <w:t xml:space="preserve">Beheersing Grote Projecten </w:t>
      </w:r>
      <w:r>
        <w:t>(2020) is de governance van het programmabureau in fundamente</w:t>
      </w:r>
      <w:r w:rsidR="00766652">
        <w:t xml:space="preserve">le zin </w:t>
      </w:r>
      <w:r>
        <w:t xml:space="preserve">niet aangepast. </w:t>
      </w:r>
      <w:r w:rsidR="004612B3">
        <w:t xml:space="preserve">In de kern blijft het programmabureau </w:t>
      </w:r>
      <w:r w:rsidR="00446C9B">
        <w:t xml:space="preserve">formeel onderdeel van de ambtelijke organisatie, maar heeft het een eigenstandige positie. </w:t>
      </w:r>
      <w:r w:rsidR="005E3879" w:rsidRPr="005E3879">
        <w:t xml:space="preserve">Het programma RijswijkBuiten opereert buiten de traditionele organisatiehiërarchie (‘hark’) van de gemeente Rijswijk. </w:t>
      </w:r>
    </w:p>
    <w:p w14:paraId="417E791A" w14:textId="7A70C4C9" w:rsidR="0071332E" w:rsidRDefault="0071332E" w:rsidP="00E41505"/>
    <w:p w14:paraId="7FDE3E0A" w14:textId="115F9C55" w:rsidR="0071332E" w:rsidRDefault="61DBB90F" w:rsidP="00E41505">
      <w:r>
        <w:t xml:space="preserve">Zo heeft </w:t>
      </w:r>
      <w:r w:rsidR="0071332E">
        <w:t xml:space="preserve"> het programmabureau een eigen kantoor heeft op locatie</w:t>
      </w:r>
      <w:r w:rsidR="74865BE3">
        <w:t xml:space="preserve"> van het project</w:t>
      </w:r>
      <w:r w:rsidR="0071332E">
        <w:t xml:space="preserve">. </w:t>
      </w:r>
      <w:r w:rsidR="0057688E">
        <w:t xml:space="preserve">Ook heeft het programmabureau ‘eigen </w:t>
      </w:r>
      <w:r w:rsidR="3A1FBE75">
        <w:t>personeel</w:t>
      </w:r>
      <w:r w:rsidR="0057688E">
        <w:t>’ in dienst</w:t>
      </w:r>
      <w:r w:rsidR="00C8228F">
        <w:t xml:space="preserve">, dat wil zeggen: </w:t>
      </w:r>
      <w:r w:rsidR="00034F21">
        <w:t xml:space="preserve">de formatie voor </w:t>
      </w:r>
      <w:r w:rsidR="00C8228F">
        <w:t xml:space="preserve">RijswijkBuiten </w:t>
      </w:r>
      <w:r w:rsidR="00034F21">
        <w:t xml:space="preserve">wordt </w:t>
      </w:r>
      <w:r w:rsidR="00E736A2">
        <w:t>gefinancierd vanuit</w:t>
      </w:r>
      <w:r w:rsidR="00034F21">
        <w:t xml:space="preserve"> de grondexploitatie</w:t>
      </w:r>
      <w:r w:rsidR="008C7C6F">
        <w:t xml:space="preserve">. </w:t>
      </w:r>
      <w:r w:rsidR="00A16524">
        <w:t xml:space="preserve"> </w:t>
      </w:r>
    </w:p>
    <w:p w14:paraId="4C3993E7" w14:textId="5B61B605" w:rsidR="00A909C5" w:rsidRDefault="00A909C5" w:rsidP="00E41505"/>
    <w:p w14:paraId="146C4C43" w14:textId="77777777" w:rsidR="007B32AC" w:rsidRDefault="007B32AC" w:rsidP="00A909C5">
      <w:r>
        <w:rPr>
          <w:noProof/>
        </w:rPr>
        <w:drawing>
          <wp:anchor distT="0" distB="0" distL="114300" distR="114300" simplePos="0" relativeHeight="251658243" behindDoc="0" locked="0" layoutInCell="1" allowOverlap="1" wp14:anchorId="712F41C2" wp14:editId="11965494">
            <wp:simplePos x="0" y="0"/>
            <wp:positionH relativeFrom="margin">
              <wp:posOffset>2867412</wp:posOffset>
            </wp:positionH>
            <wp:positionV relativeFrom="paragraph">
              <wp:posOffset>7288</wp:posOffset>
            </wp:positionV>
            <wp:extent cx="2962800" cy="1818000"/>
            <wp:effectExtent l="0" t="0" r="0" b="0"/>
            <wp:wrapSquare wrapText="bothSides"/>
            <wp:docPr id="1634192331" name="Afbeelding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6" cstate="print">
                      <a:extLst>
                        <a:ext uri="{28A0092B-C50C-407E-A947-70E740481C1C}">
                          <a14:useLocalDpi xmlns:a14="http://schemas.microsoft.com/office/drawing/2010/main" val="0"/>
                        </a:ext>
                      </a:extLst>
                    </a:blip>
                    <a:srcRect/>
                    <a:stretch>
                      <a:fillRect/>
                    </a:stretch>
                  </pic:blipFill>
                  <pic:spPr bwMode="auto">
                    <a:xfrm>
                      <a:off x="0" y="0"/>
                      <a:ext cx="2962800" cy="1818000"/>
                    </a:xfrm>
                    <a:prstGeom prst="rect">
                      <a:avLst/>
                    </a:prstGeom>
                    <a:noFill/>
                  </pic:spPr>
                </pic:pic>
              </a:graphicData>
            </a:graphic>
            <wp14:sizeRelH relativeFrom="margin">
              <wp14:pctWidth>0</wp14:pctWidth>
            </wp14:sizeRelH>
            <wp14:sizeRelV relativeFrom="margin">
              <wp14:pctHeight>0</wp14:pctHeight>
            </wp14:sizeRelV>
          </wp:anchor>
        </w:drawing>
      </w:r>
      <w:r w:rsidR="213F19F5">
        <w:t xml:space="preserve">De projectorganisatie maakt </w:t>
      </w:r>
      <w:r w:rsidR="00A909C5">
        <w:t xml:space="preserve"> daarbij geen gebruik  van een </w:t>
      </w:r>
      <w:r w:rsidR="1908E7F3">
        <w:t xml:space="preserve">mogelijke </w:t>
      </w:r>
      <w:r w:rsidR="00A909C5">
        <w:t>uitleenconstructie met de ambtelijke organisatie</w:t>
      </w:r>
      <w:r w:rsidR="2B7A18C9">
        <w:t>.</w:t>
      </w:r>
      <w:r w:rsidR="00A909C5">
        <w:t>. Dit hangt samen met een gebrek aan capaciteit</w:t>
      </w:r>
      <w:r w:rsidR="53EBB731">
        <w:t xml:space="preserve"> in de ambtelijke organisatie</w:t>
      </w:r>
      <w:r w:rsidR="00A909C5">
        <w:t xml:space="preserve">. </w:t>
      </w:r>
    </w:p>
    <w:p w14:paraId="35833C27" w14:textId="361F7871" w:rsidR="00A909C5" w:rsidRPr="00A909C5" w:rsidRDefault="007B32AC" w:rsidP="00A909C5">
      <w:r>
        <w:rPr>
          <w:noProof/>
        </w:rPr>
        <mc:AlternateContent>
          <mc:Choice Requires="wps">
            <w:drawing>
              <wp:anchor distT="0" distB="0" distL="114300" distR="114300" simplePos="0" relativeHeight="251658242" behindDoc="0" locked="0" layoutInCell="1" allowOverlap="1" wp14:anchorId="0EC64B07" wp14:editId="3776C990">
                <wp:simplePos x="0" y="0"/>
                <wp:positionH relativeFrom="column">
                  <wp:posOffset>2843778</wp:posOffset>
                </wp:positionH>
                <wp:positionV relativeFrom="paragraph">
                  <wp:posOffset>631190</wp:posOffset>
                </wp:positionV>
                <wp:extent cx="2806829" cy="287746"/>
                <wp:effectExtent l="0" t="0" r="0" b="0"/>
                <wp:wrapSquare wrapText="bothSides"/>
                <wp:docPr id="1458222238" name="Tekstvak 1"/>
                <wp:cNvGraphicFramePr/>
                <a:graphic xmlns:a="http://schemas.openxmlformats.org/drawingml/2006/main">
                  <a:graphicData uri="http://schemas.microsoft.com/office/word/2010/wordprocessingShape">
                    <wps:wsp>
                      <wps:cNvSpPr txBox="1"/>
                      <wps:spPr>
                        <a:xfrm>
                          <a:off x="0" y="0"/>
                          <a:ext cx="2806829" cy="287746"/>
                        </a:xfrm>
                        <a:prstGeom prst="rect">
                          <a:avLst/>
                        </a:prstGeom>
                        <a:solidFill>
                          <a:schemeClr val="lt1"/>
                        </a:solidFill>
                        <a:ln w="6350">
                          <a:noFill/>
                        </a:ln>
                      </wps:spPr>
                      <wps:txbx>
                        <w:txbxContent>
                          <w:p w14:paraId="54C1854A" w14:textId="77777777" w:rsidR="007B32AC" w:rsidRPr="001F49F4" w:rsidRDefault="007B32AC" w:rsidP="00815496">
                            <w:pPr>
                              <w:rPr>
                                <w:i/>
                                <w:iCs/>
                                <w:sz w:val="18"/>
                                <w:szCs w:val="20"/>
                              </w:rPr>
                            </w:pPr>
                            <w:r w:rsidRPr="001F49F4">
                              <w:rPr>
                                <w:i/>
                                <w:iCs/>
                                <w:sz w:val="18"/>
                                <w:szCs w:val="20"/>
                              </w:rPr>
                              <w:t xml:space="preserve">Figuur </w:t>
                            </w:r>
                            <w:r>
                              <w:rPr>
                                <w:i/>
                                <w:iCs/>
                                <w:sz w:val="18"/>
                                <w:szCs w:val="20"/>
                              </w:rPr>
                              <w:t>1</w:t>
                            </w:r>
                            <w:r w:rsidRPr="001F49F4">
                              <w:rPr>
                                <w:i/>
                                <w:iCs/>
                                <w:sz w:val="18"/>
                                <w:szCs w:val="20"/>
                              </w:rPr>
                              <w:t>: governance project RijswijkBuiten</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anchor>
            </w:drawing>
          </mc:Choice>
          <mc:Fallback xmlns:w16sdtfl="http://schemas.microsoft.com/office/word/2024/wordml/sdtformatlock" xmlns:w16du="http://schemas.microsoft.com/office/word/2023/wordml/word16du">
            <w:pict>
              <v:shapetype w14:anchorId="0EC64B07" id="_x0000_t202" coordsize="21600,21600" o:spt="202" path="m,l,21600r21600,l21600,xe">
                <v:stroke joinstyle="miter"/>
                <v:path gradientshapeok="t" o:connecttype="rect"/>
              </v:shapetype>
              <v:shape id="Tekstvak 1" o:spid="_x0000_s1026" type="#_x0000_t202" style="position:absolute;left:0;text-align:left;margin-left:223.9pt;margin-top:49.7pt;width:221pt;height:22.65pt;z-index:251658242;visibility:visible;mso-wrap-style:square;mso-wrap-distance-left:9pt;mso-wrap-distance-top:0;mso-wrap-distance-right:9pt;mso-wrap-distance-bottom:0;mso-position-horizontal:absolute;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aTijFLQIAAFQEAAAOAAAAZHJzL2Uyb0RvYy54bWysVEuP2jAQvlfqf7B8LwkpC2xEWFFWVJXQ&#10;7kpstWfj2BDJ8bi2IaG/vmMnPLrtqerFmfGMv3l9k9lDWytyFNZVoAs6HKSUCM2hrPSuoN9fV5+m&#10;lDjPdMkUaFHQk3D0Yf7xw6wxuchgD6oUliCIdnljCrr33uRJ4vhe1MwNwAiNRgm2Zh5Vu0tKyxpE&#10;r1WSpek4acCWxgIXzuHtY2ek84gvpeD+WUonPFEFxdx8PG08t+FM5jOW7ywz+4r3abB/yKJmlcag&#10;F6hH5hk52OoPqLriFhxIP+BQJyBlxUWsAasZpu+q2eyZEbEWbI4zlza5/wfLn44b82KJb79AiwMM&#10;DWmMyx1ehnpaaevwxUwJ2rGFp0vbROsJx8tsmo6n2T0lHG3ZdDIZjQNMcn1trPNfBdQkCAW1OJbY&#10;LXZcO9+5nl1CMAeqKleVUlEJVBBLZcmR4RCVjzki+G9eSpOmoOPPd2kE1hCed8hKYy7XmoLk223b&#10;F7qF8oT1W+io4QxfVZjkmjn/wixyAUtGfvtnPKQCDAK9RMke7M+/3Qd/HBFaKWmQWwV1Pw7MCkrU&#10;N43Dux+ORoGMURndTTJU7K1le2vRh3oJWPkQN8nwKAZ/r86itFC/4RosQlQ0Mc0xdkH9WVz6jvG4&#10;RlwsFtEJ6WeYX+uN4QE6dDqM4LV9Y9b0c/I44Sc4s5Dl78bV+YaXGhYHD7KKswwN7rra9x2pG9nQ&#10;r1nYjVs9el1/BvNfAAAA//8DAFBLAwQUAAYACAAAACEAx1lNGN8AAAAKAQAADwAAAGRycy9kb3du&#10;cmV2LnhtbEyPwU6DQBCG7ya+w2ZMvJh20aIFZGmMUZt4s1SNty07ApGdJewW8O0dT3qc+b/8802+&#10;mW0nRhx860jB5TICgVQ501KtYF8+LhIQPmgyunOECr7Rw6Y4Pcl1ZtxELzjuQi24hHymFTQh9JmU&#10;vmrQar90PRJnn26wOvA41NIMeuJy28mrKLqRVrfEFxrd432D1dfuaBV8XNTvz35+ep1W16v+YTuW&#10;6zdTKnV+Nt/dggg4hz8YfvVZHQp2OrgjGS86BXG8ZvWgIE1jEAwkScqLA5McgSxy+f+F4gcAAP//&#10;AwBQSwECLQAUAAYACAAAACEAtoM4kv4AAADhAQAAEwAAAAAAAAAAAAAAAAAAAAAAW0NvbnRlbnRf&#10;VHlwZXNdLnhtbFBLAQItABQABgAIAAAAIQA4/SH/1gAAAJQBAAALAAAAAAAAAAAAAAAAAC8BAABf&#10;cmVscy8ucmVsc1BLAQItABQABgAIAAAAIQAaTijFLQIAAFQEAAAOAAAAAAAAAAAAAAAAAC4CAABk&#10;cnMvZTJvRG9jLnhtbFBLAQItABQABgAIAAAAIQDHWU0Y3wAAAAoBAAAPAAAAAAAAAAAAAAAAAIcE&#10;AABkcnMvZG93bnJldi54bWxQSwUGAAAAAAQABADzAAAAkwUAAAAA&#10;" fillcolor="white [3201]" stroked="f" strokeweight=".5pt">
                <v:textbox>
                  <w:txbxContent>
                    <w:p w14:paraId="54C1854A" w14:textId="77777777" w:rsidR="007B32AC" w:rsidRPr="001F49F4" w:rsidRDefault="007B32AC" w:rsidP="00815496">
                      <w:pPr>
                        <w:rPr>
                          <w:i/>
                          <w:iCs/>
                          <w:sz w:val="18"/>
                          <w:szCs w:val="20"/>
                        </w:rPr>
                      </w:pPr>
                      <w:r w:rsidRPr="001F49F4">
                        <w:rPr>
                          <w:i/>
                          <w:iCs/>
                          <w:sz w:val="18"/>
                          <w:szCs w:val="20"/>
                        </w:rPr>
                        <w:t xml:space="preserve">Figuur </w:t>
                      </w:r>
                      <w:r>
                        <w:rPr>
                          <w:i/>
                          <w:iCs/>
                          <w:sz w:val="18"/>
                          <w:szCs w:val="20"/>
                        </w:rPr>
                        <w:t>1</w:t>
                      </w:r>
                      <w:r w:rsidRPr="001F49F4">
                        <w:rPr>
                          <w:i/>
                          <w:iCs/>
                          <w:sz w:val="18"/>
                          <w:szCs w:val="20"/>
                        </w:rPr>
                        <w:t>: governance project RijswijkBuiten</w:t>
                      </w:r>
                    </w:p>
                  </w:txbxContent>
                </v:textbox>
                <w10:wrap type="square"/>
              </v:shape>
            </w:pict>
          </mc:Fallback>
        </mc:AlternateContent>
      </w:r>
      <w:r w:rsidR="00A909C5">
        <w:t>Idealiter zou het programmabureau meer vaste medewerkers willen aantrekken</w:t>
      </w:r>
      <w:r w:rsidR="009424FD">
        <w:t xml:space="preserve"> die </w:t>
      </w:r>
      <w:r w:rsidR="00A909C5">
        <w:t xml:space="preserve">deels in dienst van de gemeente en deels </w:t>
      </w:r>
      <w:r w:rsidR="009424FD">
        <w:t>in dienst van</w:t>
      </w:r>
      <w:r w:rsidR="00A909C5">
        <w:t xml:space="preserve"> </w:t>
      </w:r>
      <w:r w:rsidR="0EA862BE">
        <w:t xml:space="preserve">het project </w:t>
      </w:r>
      <w:r w:rsidR="00A909C5">
        <w:t>RijswijkBuiten</w:t>
      </w:r>
      <w:r w:rsidR="009424FD">
        <w:t xml:space="preserve"> zijn. </w:t>
      </w:r>
      <w:r w:rsidR="001D06D9">
        <w:t xml:space="preserve">Dit </w:t>
      </w:r>
      <w:r w:rsidR="00BC3193">
        <w:t>draagt bij aan</w:t>
      </w:r>
      <w:r w:rsidR="00003B9A">
        <w:t xml:space="preserve"> </w:t>
      </w:r>
      <w:r w:rsidR="7A7A1865">
        <w:t xml:space="preserve">de </w:t>
      </w:r>
      <w:r w:rsidR="001D06D9">
        <w:t xml:space="preserve">integraliteit en continuïteit </w:t>
      </w:r>
      <w:r w:rsidR="122EF377">
        <w:t xml:space="preserve">van de </w:t>
      </w:r>
      <w:r w:rsidR="00BC3193">
        <w:t xml:space="preserve">werkzaamheden van </w:t>
      </w:r>
      <w:r w:rsidR="00D43321">
        <w:t xml:space="preserve">het programmabureau. </w:t>
      </w:r>
    </w:p>
    <w:p w14:paraId="6BC8626A" w14:textId="02EC3613" w:rsidR="16A5A7D8" w:rsidRDefault="16A5A7D8"/>
    <w:p w14:paraId="52D485CD" w14:textId="31DC6298" w:rsidR="0071332E" w:rsidRDefault="0071332E" w:rsidP="00E41505"/>
    <w:p w14:paraId="783DCB1D" w14:textId="77777777" w:rsidR="000210F2" w:rsidRDefault="00815496" w:rsidP="00815496">
      <w:pPr>
        <w:jc w:val="left"/>
        <w:rPr>
          <w:noProof/>
        </w:rPr>
      </w:pPr>
      <w:r w:rsidRPr="005E3879">
        <w:t>Het programmabureau valt rechtstreeks onder de gemeentesecretaris en het gemeentebestuur.</w:t>
      </w:r>
      <w:r w:rsidRPr="001F49F4">
        <w:rPr>
          <w:noProof/>
        </w:rPr>
        <w:t xml:space="preserve"> </w:t>
      </w:r>
    </w:p>
    <w:p w14:paraId="00B2B65C" w14:textId="77777777" w:rsidR="000210F2" w:rsidRDefault="000210F2" w:rsidP="00815496">
      <w:pPr>
        <w:jc w:val="left"/>
        <w:rPr>
          <w:noProof/>
        </w:rPr>
      </w:pPr>
    </w:p>
    <w:p w14:paraId="16BA447C" w14:textId="4051C474" w:rsidR="00815496" w:rsidRPr="005E3879" w:rsidRDefault="00815496" w:rsidP="00815496">
      <w:pPr>
        <w:jc w:val="left"/>
      </w:pPr>
      <w:r w:rsidRPr="16A5A7D8">
        <w:rPr>
          <w:noProof/>
        </w:rPr>
        <w:t>Via de stuurgroep, bestaande uit de programmadirecteur, twee betrokken wethouders, de interne controller en de gemeentelijke controller, wordt gestuurd op het pro</w:t>
      </w:r>
      <w:r w:rsidR="2AFCC382" w:rsidRPr="16A5A7D8">
        <w:rPr>
          <w:noProof/>
        </w:rPr>
        <w:t xml:space="preserve">ject RijswijkBuiten. </w:t>
      </w:r>
      <w:r w:rsidRPr="16A5A7D8">
        <w:rPr>
          <w:noProof/>
        </w:rPr>
        <w:t xml:space="preserve"> </w:t>
      </w:r>
    </w:p>
    <w:p w14:paraId="3B790E25" w14:textId="77777777" w:rsidR="00446C9B" w:rsidRDefault="00446C9B" w:rsidP="00E41505"/>
    <w:p w14:paraId="53006645" w14:textId="77777777" w:rsidR="000210F2" w:rsidRDefault="000210F2" w:rsidP="00446C9B"/>
    <w:p w14:paraId="757C6EE3" w14:textId="77777777" w:rsidR="000210F2" w:rsidRDefault="000210F2" w:rsidP="00446C9B"/>
    <w:p w14:paraId="4E1E99F5" w14:textId="77777777" w:rsidR="007B32AC" w:rsidRDefault="007B32AC" w:rsidP="00E41505">
      <w:pPr>
        <w:rPr>
          <w:i/>
          <w:iCs/>
        </w:rPr>
      </w:pPr>
    </w:p>
    <w:p w14:paraId="45C23C71" w14:textId="7163F0A4" w:rsidR="007B32AC" w:rsidRDefault="007B32AC">
      <w:pPr>
        <w:jc w:val="left"/>
        <w:rPr>
          <w:i/>
          <w:iCs/>
        </w:rPr>
      </w:pPr>
      <w:r>
        <w:rPr>
          <w:i/>
          <w:iCs/>
        </w:rPr>
        <w:br w:type="page"/>
      </w:r>
    </w:p>
    <w:p w14:paraId="2C1E2DBF" w14:textId="17016384" w:rsidR="00446C9B" w:rsidRDefault="00EB312B" w:rsidP="00E41505">
      <w:pPr>
        <w:rPr>
          <w:i/>
          <w:iCs/>
        </w:rPr>
      </w:pPr>
      <w:r>
        <w:rPr>
          <w:i/>
          <w:iCs/>
        </w:rPr>
        <w:t xml:space="preserve">Opvolging conclusies </w:t>
      </w:r>
      <w:r w:rsidRPr="00EB312B">
        <w:rPr>
          <w:i/>
          <w:iCs/>
        </w:rPr>
        <w:t>onderzoek Beheersing Grote Projecten (2020)</w:t>
      </w:r>
    </w:p>
    <w:p w14:paraId="3CA728A2" w14:textId="5EBBF127" w:rsidR="00EB312B" w:rsidRDefault="00EF31F3" w:rsidP="00E41505">
      <w:r>
        <w:t xml:space="preserve">Uit de </w:t>
      </w:r>
      <w:r w:rsidR="3967AE15">
        <w:t xml:space="preserve">gevoerde </w:t>
      </w:r>
      <w:r>
        <w:t xml:space="preserve"> gesprekken blijkt dat </w:t>
      </w:r>
      <w:r w:rsidR="5E19ABB0">
        <w:t xml:space="preserve">de gemeentelijke organisatie zich heeft ingespannen </w:t>
      </w:r>
      <w:r w:rsidR="001716A0">
        <w:t xml:space="preserve"> om de  </w:t>
      </w:r>
      <w:r w:rsidR="0041082A">
        <w:t xml:space="preserve">ervaren afstand </w:t>
      </w:r>
      <w:r w:rsidR="001716A0">
        <w:t>tussen het programma en de ambtelijke organisatie van de gemeente Rijswijk te dichten</w:t>
      </w:r>
      <w:r w:rsidR="0038709B">
        <w:t xml:space="preserve">. </w:t>
      </w:r>
    </w:p>
    <w:p w14:paraId="527C05F9" w14:textId="77777777" w:rsidR="0038709B" w:rsidRDefault="0038709B" w:rsidP="00E41505"/>
    <w:p w14:paraId="6954A362" w14:textId="4BC9638A" w:rsidR="00252BE0" w:rsidRDefault="0038709B" w:rsidP="0038709B">
      <w:r>
        <w:t>Zo worden  sessies georganiseerd tussen het programmabureau en teams uit het ruimtelijk domein</w:t>
      </w:r>
      <w:r w:rsidR="1CA1A42F">
        <w:t xml:space="preserve"> om de samenwerking te versterken. </w:t>
      </w:r>
      <w:r w:rsidR="00A552D6">
        <w:t xml:space="preserve"> In deze sessies staat bijvoorbeeld de voortgang van het project centraal. </w:t>
      </w:r>
      <w:r w:rsidR="00FB726D">
        <w:t xml:space="preserve">Deze </w:t>
      </w:r>
      <w:r>
        <w:t xml:space="preserve"> sessies</w:t>
      </w:r>
      <w:r w:rsidR="30D9A425">
        <w:t xml:space="preserve">, inclusief de informele momenten waarop wordt samengekomen, bevorderen </w:t>
      </w:r>
      <w:r>
        <w:t xml:space="preserve"> onderlinge kennisdeling en samenwerking</w:t>
      </w:r>
      <w:r w:rsidR="5AC73B5F">
        <w:t>.</w:t>
      </w:r>
      <w:r w:rsidR="00A552D6">
        <w:t xml:space="preserve"> </w:t>
      </w:r>
    </w:p>
    <w:p w14:paraId="082131F0" w14:textId="000423D8" w:rsidR="00E22A16" w:rsidRDefault="00E22A16" w:rsidP="0038709B">
      <w:r>
        <w:t xml:space="preserve">Het programmabureau </w:t>
      </w:r>
      <w:r w:rsidR="00DD2235">
        <w:t>trekt</w:t>
      </w:r>
      <w:r>
        <w:t xml:space="preserve"> bij voorkeur meer medewerkers aan die </w:t>
      </w:r>
      <w:r w:rsidR="01737642">
        <w:t xml:space="preserve">tevens </w:t>
      </w:r>
      <w:r>
        <w:t xml:space="preserve">deels </w:t>
      </w:r>
      <w:r w:rsidR="31EC3EC7">
        <w:t xml:space="preserve">overige werkzaamheden voor de </w:t>
      </w:r>
      <w:proofErr w:type="spellStart"/>
      <w:r>
        <w:t>de</w:t>
      </w:r>
      <w:proofErr w:type="spellEnd"/>
      <w:r>
        <w:t xml:space="preserve"> gemeente Rijswijk </w:t>
      </w:r>
      <w:r w:rsidR="4718F063">
        <w:t xml:space="preserve">verrichten. </w:t>
      </w:r>
      <w:r>
        <w:t xml:space="preserve"> Ook dit kan bijdragen aan het verkleinen van de ervaren afstand tussen het programmabureau en de ambtelijke organisatie. Dit voornemen is echter nog niet </w:t>
      </w:r>
      <w:r w:rsidR="51DD5A8A">
        <w:t xml:space="preserve">volledig </w:t>
      </w:r>
      <w:r>
        <w:t xml:space="preserve">van de grond gekomen. Wel neemt </w:t>
      </w:r>
      <w:r w:rsidR="00252BE0">
        <w:t xml:space="preserve">de directeur van het programmabureau tweemaal per jaar deel aan het Gemeentelijk Management Team (GMT). </w:t>
      </w:r>
    </w:p>
    <w:p w14:paraId="4C9E3E9E" w14:textId="77777777" w:rsidR="00A552D6" w:rsidRDefault="00A552D6" w:rsidP="0038709B"/>
    <w:p w14:paraId="31B1262A" w14:textId="73E53AE0" w:rsidR="001000ED" w:rsidRDefault="00361B23" w:rsidP="00E41505">
      <w:r w:rsidRPr="009010D4">
        <w:t xml:space="preserve">Op dit moment </w:t>
      </w:r>
      <w:r>
        <w:t>wordt</w:t>
      </w:r>
      <w:r w:rsidRPr="009010D4">
        <w:t xml:space="preserve"> het voortbestaan van het programmabureau in de huidige vorm </w:t>
      </w:r>
      <w:r>
        <w:t xml:space="preserve">als </w:t>
      </w:r>
      <w:r w:rsidRPr="009010D4">
        <w:t xml:space="preserve">van wezenlijk belang </w:t>
      </w:r>
      <w:r>
        <w:t xml:space="preserve">gezien </w:t>
      </w:r>
      <w:r w:rsidRPr="009010D4">
        <w:t xml:space="preserve">voor de voortgang en voltooiing van de gebiedsontwikkeling RijswijkBuiten. </w:t>
      </w:r>
      <w:r w:rsidR="00EA647F">
        <w:t xml:space="preserve">Wel wordt vanaf 2025 verkend hoe de toekomst </w:t>
      </w:r>
      <w:r w:rsidR="008F4DBF">
        <w:t>van het Programmabureau er uit kan zien</w:t>
      </w:r>
      <w:r w:rsidR="006B395C">
        <w:t xml:space="preserve">. </w:t>
      </w:r>
      <w:r w:rsidR="00EB7FF7">
        <w:t xml:space="preserve">Vragen die hierbij spelen zijn hoe </w:t>
      </w:r>
      <w:r w:rsidR="00140378">
        <w:t xml:space="preserve">het programmabureau en Team Gebiedsontwikkeling zich tot elkaar verhouden, en of </w:t>
      </w:r>
      <w:r w:rsidR="7A5F22E6">
        <w:t xml:space="preserve">het programmabureau  op termijn </w:t>
      </w:r>
      <w:r w:rsidR="00140378">
        <w:t xml:space="preserve">wordt </w:t>
      </w:r>
      <w:r w:rsidR="7A5F22E6">
        <w:t xml:space="preserve">geïntegreerd in de lijn.    </w:t>
      </w:r>
      <w:r w:rsidR="3890A88C">
        <w:t xml:space="preserve"> </w:t>
      </w:r>
    </w:p>
    <w:p w14:paraId="771A7684" w14:textId="77777777" w:rsidR="00E22A16" w:rsidRDefault="00E22A16" w:rsidP="00E41505"/>
    <w:p w14:paraId="414EE12E" w14:textId="494ABE60" w:rsidR="00E41505" w:rsidRPr="003323D9" w:rsidRDefault="00A30237" w:rsidP="00C039AE">
      <w:pPr>
        <w:pStyle w:val="Kop2"/>
        <w:jc w:val="left"/>
        <w:rPr>
          <w:rFonts w:eastAsia="Source Sans Pro"/>
        </w:rPr>
      </w:pPr>
      <w:bookmarkStart w:id="18" w:name="_Toc193118784"/>
      <w:r w:rsidRPr="16A5A7D8">
        <w:rPr>
          <w:rFonts w:eastAsia="Source Sans Pro"/>
        </w:rPr>
        <w:t>3.</w:t>
      </w:r>
      <w:r w:rsidR="00635395" w:rsidRPr="16A5A7D8">
        <w:rPr>
          <w:rFonts w:eastAsia="Source Sans Pro"/>
        </w:rPr>
        <w:t xml:space="preserve">4 </w:t>
      </w:r>
      <w:r w:rsidR="00E41505" w:rsidRPr="16A5A7D8">
        <w:rPr>
          <w:rFonts w:eastAsia="Source Sans Pro"/>
        </w:rPr>
        <w:t>De professionele beheersing met een inhoudelijk gesprek over beheersmaatregelen</w:t>
      </w:r>
      <w:bookmarkEnd w:id="18"/>
      <w:r w:rsidR="00E41505" w:rsidRPr="16A5A7D8">
        <w:rPr>
          <w:rFonts w:eastAsia="Source Sans Pro"/>
        </w:rPr>
        <w:t xml:space="preserve"> </w:t>
      </w:r>
    </w:p>
    <w:p w14:paraId="2A67CDB1" w14:textId="5E94AAC7" w:rsidR="00797B67" w:rsidRDefault="00AB6AA0" w:rsidP="00E41505">
      <w:r>
        <w:t>H</w:t>
      </w:r>
      <w:r w:rsidR="0050337B">
        <w:t xml:space="preserve">et onderzoek </w:t>
      </w:r>
      <w:r w:rsidR="0050337B">
        <w:rPr>
          <w:i/>
          <w:iCs/>
        </w:rPr>
        <w:t xml:space="preserve">Beheersing Grote Projecten </w:t>
      </w:r>
      <w:r w:rsidR="0050337B">
        <w:t>(2020) concludeerd</w:t>
      </w:r>
      <w:r>
        <w:t>e</w:t>
      </w:r>
      <w:r w:rsidR="0050337B">
        <w:t xml:space="preserve"> dat </w:t>
      </w:r>
      <w:r w:rsidR="00940407">
        <w:t xml:space="preserve">de beheersing van het project </w:t>
      </w:r>
      <w:r w:rsidR="00040441">
        <w:t>profe</w:t>
      </w:r>
      <w:r w:rsidR="00797B67">
        <w:t xml:space="preserve">ssioneel </w:t>
      </w:r>
      <w:r w:rsidR="00940407" w:rsidRPr="00940407">
        <w:t xml:space="preserve">is ingericht. Er </w:t>
      </w:r>
      <w:r w:rsidR="00797B67">
        <w:t>vindt</w:t>
      </w:r>
      <w:r w:rsidR="00940407" w:rsidRPr="00940407">
        <w:t xml:space="preserve"> een uitgebreide risicoanalyse plaats en de grondexploitatie wordt jaarlijks geactualiseerd</w:t>
      </w:r>
      <w:r w:rsidR="00797B67">
        <w:t>.</w:t>
      </w:r>
    </w:p>
    <w:p w14:paraId="30E95238" w14:textId="77777777" w:rsidR="00797B67" w:rsidRDefault="00797B67" w:rsidP="00E41505"/>
    <w:p w14:paraId="16C1F4E6" w14:textId="2D1314F6" w:rsidR="008B522E" w:rsidRDefault="00797B67" w:rsidP="00E41505">
      <w:r>
        <w:t>W</w:t>
      </w:r>
      <w:r w:rsidR="00940407">
        <w:t>el worden kanttekeningen geplaatst</w:t>
      </w:r>
      <w:r w:rsidR="007B2C1B">
        <w:t xml:space="preserve">. </w:t>
      </w:r>
      <w:r>
        <w:t xml:space="preserve">Zo waren beheersmaatregelen beperkt uitgewerkt. </w:t>
      </w:r>
      <w:r w:rsidR="00C942C3">
        <w:t xml:space="preserve">De </w:t>
      </w:r>
      <w:r w:rsidR="008B522E">
        <w:t xml:space="preserve">bevindingen van de </w:t>
      </w:r>
      <w:r w:rsidR="00C942C3">
        <w:t>externe accountant</w:t>
      </w:r>
      <w:r w:rsidR="008B522E">
        <w:t xml:space="preserve"> bevestigden dit beeld</w:t>
      </w:r>
      <w:r w:rsidR="00C942C3">
        <w:t>. Deze constateerde dat de  beheersmaatregelen voor Rijswijk</w:t>
      </w:r>
      <w:r w:rsidR="005B662B">
        <w:t>B</w:t>
      </w:r>
      <w:r w:rsidR="00C942C3">
        <w:t xml:space="preserve">uiten </w:t>
      </w:r>
      <w:r w:rsidR="0A92F6B7">
        <w:t xml:space="preserve">nog verbetering behoeven </w:t>
      </w:r>
      <w:r w:rsidR="008B522E">
        <w:t xml:space="preserve"> en dat een goede onderbouwing </w:t>
      </w:r>
      <w:r w:rsidR="005B662B">
        <w:t>van beheersmaatregelen soms</w:t>
      </w:r>
      <w:r w:rsidR="008B522E">
        <w:t xml:space="preserve"> ontbreekt</w:t>
      </w:r>
      <w:r w:rsidR="005B662B">
        <w:t>.</w:t>
      </w:r>
    </w:p>
    <w:p w14:paraId="55FD711C" w14:textId="77777777" w:rsidR="005B662B" w:rsidRDefault="005B662B" w:rsidP="00E41505"/>
    <w:p w14:paraId="2001077A" w14:textId="5017DD29" w:rsidR="00E30932" w:rsidRDefault="0037066C" w:rsidP="00E30932">
      <w:pPr>
        <w:rPr>
          <w:i/>
          <w:iCs/>
        </w:rPr>
      </w:pPr>
      <w:r>
        <w:rPr>
          <w:i/>
          <w:iCs/>
        </w:rPr>
        <w:t>Toepassing</w:t>
      </w:r>
      <w:r w:rsidR="00E30932">
        <w:rPr>
          <w:i/>
          <w:iCs/>
        </w:rPr>
        <w:t xml:space="preserve"> conclusies </w:t>
      </w:r>
      <w:r w:rsidR="00E30932" w:rsidRPr="00EB312B">
        <w:rPr>
          <w:i/>
          <w:iCs/>
        </w:rPr>
        <w:t>onderzoek Beheersing Grote Projecten (2020)</w:t>
      </w:r>
    </w:p>
    <w:p w14:paraId="16D9D943" w14:textId="010BEA55" w:rsidR="008B522E" w:rsidRDefault="003C2E08" w:rsidP="00E41505">
      <w:r>
        <w:t xml:space="preserve">De in het onderzoek </w:t>
      </w:r>
      <w:r w:rsidRPr="16A5A7D8">
        <w:rPr>
          <w:i/>
          <w:iCs/>
        </w:rPr>
        <w:t xml:space="preserve">Beheersing Grote Projecten </w:t>
      </w:r>
      <w:r>
        <w:t xml:space="preserve">(2020) beschreven </w:t>
      </w:r>
      <w:r w:rsidR="006176BF">
        <w:t>professioneel ingerichte</w:t>
      </w:r>
      <w:r>
        <w:t xml:space="preserve"> </w:t>
      </w:r>
      <w:proofErr w:type="spellStart"/>
      <w:r>
        <w:t>beheersing</w:t>
      </w:r>
      <w:r w:rsidR="5933FE5A">
        <w:t>maatregelen</w:t>
      </w:r>
      <w:proofErr w:type="spellEnd"/>
      <w:r w:rsidR="5933FE5A">
        <w:t xml:space="preserve"> </w:t>
      </w:r>
      <w:r>
        <w:t>van het proje</w:t>
      </w:r>
      <w:r w:rsidR="006176BF">
        <w:t xml:space="preserve">ct </w:t>
      </w:r>
      <w:r w:rsidR="3CCF1DE8">
        <w:t xml:space="preserve">worden </w:t>
      </w:r>
      <w:r w:rsidR="006176BF">
        <w:t xml:space="preserve"> nog steeds</w:t>
      </w:r>
      <w:r w:rsidR="358BE9E3">
        <w:t xml:space="preserve"> uitgevoerd</w:t>
      </w:r>
      <w:r w:rsidR="006176BF">
        <w:t xml:space="preserve">. Sinds 2020 </w:t>
      </w:r>
      <w:r w:rsidR="0091241C">
        <w:t xml:space="preserve">vindt er nog steeds een jaarlijkse actualisatie van de grondexploitatie plaats en worden er nog steeds (uitgebreide) risicoanalyses uitgevoerd. De raad wordt hiervan middels de herziening van de grondexploitaties en de periodieke voortgangsrapportages </w:t>
      </w:r>
      <w:r w:rsidR="00E4049A">
        <w:t>(de laatste in 202</w:t>
      </w:r>
      <w:r w:rsidR="002323CD">
        <w:t>3</w:t>
      </w:r>
      <w:r w:rsidR="00E4049A">
        <w:t>)</w:t>
      </w:r>
      <w:r w:rsidR="0091241C">
        <w:t xml:space="preserve"> op de hoogte gesteld. </w:t>
      </w:r>
    </w:p>
    <w:p w14:paraId="7CA0A968" w14:textId="77777777" w:rsidR="00D50323" w:rsidRDefault="00D50323" w:rsidP="00E41505"/>
    <w:p w14:paraId="40DBA473" w14:textId="429C63B3" w:rsidR="00D50323" w:rsidRDefault="51F5FE22" w:rsidP="16A5A7D8">
      <w:r>
        <w:t xml:space="preserve">Wij treffen evenwel geen </w:t>
      </w:r>
      <w:r w:rsidR="5C9B558D">
        <w:t>b</w:t>
      </w:r>
      <w:r w:rsidR="00186020">
        <w:t xml:space="preserve">evindingen van de accountant </w:t>
      </w:r>
      <w:r w:rsidR="76463B6F">
        <w:t xml:space="preserve">aan in de recentere accountantsverslagen </w:t>
      </w:r>
      <w:r w:rsidR="00186020">
        <w:t>omtrent de onderbouwing van opgestelde beheersmaatregelen</w:t>
      </w:r>
      <w:r w:rsidR="15749FB8">
        <w:t xml:space="preserve">. </w:t>
      </w:r>
      <w:r w:rsidR="00186020">
        <w:t xml:space="preserve"> Wel </w:t>
      </w:r>
      <w:r w:rsidR="459D372E">
        <w:t xml:space="preserve">zet de accountant </w:t>
      </w:r>
      <w:r w:rsidR="00186020">
        <w:t xml:space="preserve"> in het meest recente accountantsverslag kanttekeningen  </w:t>
      </w:r>
      <w:r w:rsidR="00E53E8D">
        <w:t xml:space="preserve">bij de gehanteerde ramingen. Deze zijn verouderd en </w:t>
      </w:r>
      <w:r w:rsidR="71FF69D9">
        <w:t xml:space="preserve">hierop wordt </w:t>
      </w:r>
      <w:r w:rsidR="00E53E8D">
        <w:t xml:space="preserve"> slechts </w:t>
      </w:r>
      <w:r w:rsidR="58F6134F">
        <w:t xml:space="preserve">indexatie toegepast. </w:t>
      </w:r>
      <w:r w:rsidR="00E53E8D">
        <w:t xml:space="preserve"> </w:t>
      </w:r>
      <w:r w:rsidR="007F28BC">
        <w:t xml:space="preserve">De accountant adviseert nieuwe </w:t>
      </w:r>
      <w:r w:rsidR="006A5986">
        <w:t>ramingen</w:t>
      </w:r>
      <w:r w:rsidR="007F28BC">
        <w:t xml:space="preserve"> uit te voeren om op die manier de toekomstige kosten </w:t>
      </w:r>
      <w:r w:rsidR="006A5986">
        <w:t>nauwkeuriger</w:t>
      </w:r>
      <w:r w:rsidR="007F28BC">
        <w:t xml:space="preserve"> in te kunnen schatten.</w:t>
      </w:r>
      <w:r w:rsidR="007F28BC">
        <w:rPr>
          <w:rStyle w:val="Voetnootmarkering"/>
        </w:rPr>
        <w:footnoteReference w:id="7"/>
      </w:r>
    </w:p>
    <w:p w14:paraId="472F3A39" w14:textId="77777777" w:rsidR="00E41505" w:rsidRDefault="00E41505" w:rsidP="00E41505">
      <w:pPr>
        <w:rPr>
          <w:rFonts w:eastAsia="Source Sans Pro" w:cs="Source Sans Pro"/>
        </w:rPr>
      </w:pPr>
    </w:p>
    <w:p w14:paraId="422BBAC8" w14:textId="2DA816D3" w:rsidR="00E41505" w:rsidRPr="003323D9" w:rsidRDefault="00A30237" w:rsidP="00C039AE">
      <w:pPr>
        <w:pStyle w:val="Kop2"/>
        <w:jc w:val="left"/>
        <w:rPr>
          <w:rFonts w:eastAsia="Source Sans Pro"/>
        </w:rPr>
      </w:pPr>
      <w:bookmarkStart w:id="19" w:name="_Toc193118785"/>
      <w:r>
        <w:rPr>
          <w:rFonts w:eastAsia="Source Sans Pro"/>
        </w:rPr>
        <w:t>3</w:t>
      </w:r>
      <w:r w:rsidR="00635395">
        <w:rPr>
          <w:rFonts w:eastAsia="Source Sans Pro"/>
        </w:rPr>
        <w:t>.</w:t>
      </w:r>
      <w:r w:rsidR="00C51C27">
        <w:rPr>
          <w:rFonts w:eastAsia="Source Sans Pro"/>
        </w:rPr>
        <w:t>5</w:t>
      </w:r>
      <w:r w:rsidR="00635395">
        <w:rPr>
          <w:rFonts w:eastAsia="Source Sans Pro"/>
        </w:rPr>
        <w:t xml:space="preserve"> </w:t>
      </w:r>
      <w:r w:rsidR="00E41505" w:rsidRPr="003323D9">
        <w:rPr>
          <w:rFonts w:eastAsia="Source Sans Pro"/>
        </w:rPr>
        <w:t>De informatievoorziening aan de raad en inhoudelijke bespreking van voortgangsrapportages</w:t>
      </w:r>
      <w:bookmarkEnd w:id="19"/>
    </w:p>
    <w:p w14:paraId="7A73354C" w14:textId="05582053" w:rsidR="002F3FC4" w:rsidRDefault="001B5ABE" w:rsidP="16A5A7D8">
      <w:r w:rsidRPr="16A5A7D8">
        <w:rPr>
          <w:rFonts w:eastAsia="Source Sans Pro" w:cs="Source Sans Pro"/>
        </w:rPr>
        <w:t>Het onderzoek</w:t>
      </w:r>
      <w:r w:rsidR="00AF5B75">
        <w:t xml:space="preserve"> </w:t>
      </w:r>
      <w:r w:rsidR="00AF5B75" w:rsidRPr="16A5A7D8">
        <w:rPr>
          <w:i/>
          <w:iCs/>
        </w:rPr>
        <w:t xml:space="preserve">Beheersing Grote Projecten </w:t>
      </w:r>
      <w:r w:rsidR="00AF5B75">
        <w:t>(2020) concludeerde dat</w:t>
      </w:r>
      <w:r w:rsidR="7658AC97">
        <w:t xml:space="preserve"> de aan de raad gestuurde voortgangsrapportages niet altijd mogelijkheden waren opgenomen voor de raad om bij te sturen. </w:t>
      </w:r>
      <w:r w:rsidR="4683E660">
        <w:t>Voor zover keuzemogelijkheden en alternatieven zijn aangeboden ging het om relatief technische onderwerp</w:t>
      </w:r>
      <w:r w:rsidR="10CEC32E">
        <w:t>en en bleek er voor de raad weinig aanleiding om</w:t>
      </w:r>
      <w:r w:rsidR="00D57233">
        <w:t xml:space="preserve"> inhoudelijke </w:t>
      </w:r>
      <w:r w:rsidR="002F3FC4">
        <w:t xml:space="preserve">vragen te stellen of </w:t>
      </w:r>
      <w:r w:rsidR="00D57233">
        <w:t xml:space="preserve">andere </w:t>
      </w:r>
      <w:r w:rsidR="002F3FC4">
        <w:t>keuzes te maken.</w:t>
      </w:r>
    </w:p>
    <w:p w14:paraId="50A881CA" w14:textId="77777777" w:rsidR="002F3FC4" w:rsidRDefault="002F3FC4" w:rsidP="00E41505"/>
    <w:p w14:paraId="6AD5618B" w14:textId="49C4903F" w:rsidR="001223EA" w:rsidRDefault="7822F478" w:rsidP="00E41505">
      <w:r>
        <w:t xml:space="preserve">Wij constateren </w:t>
      </w:r>
      <w:r w:rsidR="002F3FC4">
        <w:t xml:space="preserve"> dat hier</w:t>
      </w:r>
      <w:r w:rsidR="4A36D6CE">
        <w:t>in</w:t>
      </w:r>
      <w:r w:rsidR="002F3FC4">
        <w:t xml:space="preserve"> weinig verandering is opgetreden. </w:t>
      </w:r>
      <w:r w:rsidR="01F0EE33">
        <w:t>D</w:t>
      </w:r>
      <w:r w:rsidR="002F3FC4">
        <w:t>e inhoud</w:t>
      </w:r>
      <w:r w:rsidR="1889FEF1">
        <w:t xml:space="preserve"> en structuur</w:t>
      </w:r>
      <w:r w:rsidR="002F3FC4">
        <w:t xml:space="preserve"> van de voortgangsrapportages </w:t>
      </w:r>
      <w:r w:rsidR="1DC02FE1">
        <w:t xml:space="preserve">is niet wezenlijk aangepast. </w:t>
      </w:r>
      <w:r w:rsidR="002F3FC4">
        <w:t xml:space="preserve"> Wel is</w:t>
      </w:r>
      <w:r w:rsidR="00C85042">
        <w:t xml:space="preserve"> </w:t>
      </w:r>
      <w:r w:rsidR="00782A83">
        <w:t>naar aanleiding van het onderzoek in</w:t>
      </w:r>
      <w:r w:rsidR="002F3FC4">
        <w:t xml:space="preserve"> de meest recente voortgangsrapportage </w:t>
      </w:r>
      <w:r w:rsidR="002F31F0">
        <w:t xml:space="preserve">een paragraaf opgenomen die </w:t>
      </w:r>
      <w:r w:rsidR="00C62C6A">
        <w:t>aandacht</w:t>
      </w:r>
      <w:r w:rsidR="002F31F0">
        <w:t xml:space="preserve"> besteedt aan </w:t>
      </w:r>
      <w:r w:rsidR="001F58D0">
        <w:t>de mogelijkheden van de raad om de beleidsmatige uitgangspunten aan te passen.</w:t>
      </w:r>
      <w:r w:rsidR="001F58D0">
        <w:rPr>
          <w:rStyle w:val="Voetnootmarkering"/>
        </w:rPr>
        <w:footnoteReference w:id="8"/>
      </w:r>
      <w:r w:rsidR="002F3FC4">
        <w:t xml:space="preserve"> </w:t>
      </w:r>
      <w:r w:rsidR="00D745B7">
        <w:t xml:space="preserve">De voortgangsrapportage maakt </w:t>
      </w:r>
      <w:r w:rsidR="0AF8D8FB">
        <w:t xml:space="preserve">evenwel </w:t>
      </w:r>
      <w:r w:rsidR="00D745B7">
        <w:t xml:space="preserve">niet inzichtelijk aan welke ‘knoppen’ de gemeenteraad </w:t>
      </w:r>
      <w:r w:rsidR="739AE7BE">
        <w:t xml:space="preserve">kan </w:t>
      </w:r>
      <w:r w:rsidR="00D745B7">
        <w:t xml:space="preserve"> </w:t>
      </w:r>
      <w:r w:rsidR="53756E52">
        <w:t>‘</w:t>
      </w:r>
      <w:r w:rsidR="00D745B7">
        <w:t>draaien</w:t>
      </w:r>
      <w:r w:rsidR="6DF0CBFE">
        <w:t>’</w:t>
      </w:r>
      <w:r w:rsidR="00D745B7">
        <w:t xml:space="preserve"> in de uitvoering van het project RijswijkBuiten. De rapportage verwijst </w:t>
      </w:r>
      <w:r w:rsidR="3D93BDA3">
        <w:t xml:space="preserve">wel </w:t>
      </w:r>
      <w:r w:rsidR="00D745B7">
        <w:t xml:space="preserve">terug naar de grondexploitatie als </w:t>
      </w:r>
      <w:r w:rsidR="001223EA">
        <w:t>dynamisch</w:t>
      </w:r>
      <w:r w:rsidR="00D745B7">
        <w:t xml:space="preserve"> document </w:t>
      </w:r>
      <w:r w:rsidR="002B5832">
        <w:t>d</w:t>
      </w:r>
      <w:r w:rsidR="00D745B7">
        <w:t xml:space="preserve">at jaarlijks wordt herzien. Hierin komen de beleidsuitgangspunten en de financiële consequenties samen. </w:t>
      </w:r>
    </w:p>
    <w:p w14:paraId="33D6AA16" w14:textId="77777777" w:rsidR="005E64BE" w:rsidRDefault="005E64BE" w:rsidP="00E41505"/>
    <w:p w14:paraId="577F2B9D" w14:textId="6748355B" w:rsidR="005E64BE" w:rsidRDefault="66B92241" w:rsidP="16A5A7D8">
      <w:r>
        <w:t xml:space="preserve">De raad </w:t>
      </w:r>
      <w:r w:rsidR="00216097">
        <w:t>heeft</w:t>
      </w:r>
      <w:r>
        <w:t xml:space="preserve">, ook na oplevering van het onderzoek </w:t>
      </w:r>
      <w:r w:rsidRPr="16A5A7D8">
        <w:rPr>
          <w:i/>
          <w:iCs/>
        </w:rPr>
        <w:t xml:space="preserve">Beheersing Grote Projecten </w:t>
      </w:r>
      <w:r>
        <w:t xml:space="preserve">(2020), geen </w:t>
      </w:r>
      <w:r w:rsidR="007C2B61">
        <w:t xml:space="preserve">inhoudelijke gesprek over de beleidsuitgangspunten voor het project RijswijkBuiten </w:t>
      </w:r>
      <w:r w:rsidR="00216097">
        <w:t>gevoerd</w:t>
      </w:r>
      <w:r w:rsidR="007C2B61">
        <w:t xml:space="preserve">. Deze voortgangsrapportages worden dan ook nauwelijks geagendeerd door de gemeenteraad. </w:t>
      </w:r>
      <w:r w:rsidR="002D33FA">
        <w:t xml:space="preserve">Bij het actualiseren van de grondexploitatie heeft het raad </w:t>
      </w:r>
      <w:r w:rsidR="008F24ED">
        <w:t xml:space="preserve">dit gesprek wel gevoerd, bijvoorbeeld met betrekking tot het aantal te realiseren sociale </w:t>
      </w:r>
      <w:r w:rsidR="008523B2">
        <w:t xml:space="preserve">woningen. </w:t>
      </w:r>
    </w:p>
    <w:p w14:paraId="7E992F71" w14:textId="77777777" w:rsidR="00775FBD" w:rsidRDefault="00775FBD" w:rsidP="00E41505"/>
    <w:p w14:paraId="189AFF2D" w14:textId="1C42D33D" w:rsidR="00775FBD" w:rsidRDefault="00775FBD" w:rsidP="00E41505">
      <w:r>
        <w:t xml:space="preserve">Het </w:t>
      </w:r>
      <w:r w:rsidR="00DB3757">
        <w:t xml:space="preserve">inzicht in de sturingsmogelijkheden, of inzicht </w:t>
      </w:r>
      <w:r w:rsidR="00AE57FE">
        <w:t xml:space="preserve">in </w:t>
      </w:r>
      <w:r w:rsidR="00DB3757">
        <w:t xml:space="preserve">keuzes die gemaakt (kunnen) worden, is derhalve niet significant verbeterd in de voortgangsrapportages na het rapport </w:t>
      </w:r>
      <w:r w:rsidR="00DB3757">
        <w:rPr>
          <w:i/>
          <w:iCs/>
        </w:rPr>
        <w:t xml:space="preserve">Beheersing Grote Projecten </w:t>
      </w:r>
      <w:r w:rsidR="00DB3757">
        <w:t>(2020).</w:t>
      </w:r>
    </w:p>
    <w:p w14:paraId="2204200E" w14:textId="2A46FBD2" w:rsidR="00E41505" w:rsidRPr="00DB3757" w:rsidRDefault="00E41505" w:rsidP="00E41505"/>
    <w:p w14:paraId="22A96792" w14:textId="6EBBF80A" w:rsidR="00E41505" w:rsidRPr="003323D9" w:rsidRDefault="00A30237" w:rsidP="00D35F9B">
      <w:pPr>
        <w:pStyle w:val="Kop2"/>
        <w:rPr>
          <w:rFonts w:eastAsia="Source Sans Pro"/>
        </w:rPr>
      </w:pPr>
      <w:bookmarkStart w:id="20" w:name="_Toc193118786"/>
      <w:r>
        <w:rPr>
          <w:rFonts w:eastAsia="Source Sans Pro"/>
        </w:rPr>
        <w:t>3</w:t>
      </w:r>
      <w:r w:rsidR="00D40617">
        <w:rPr>
          <w:rFonts w:eastAsia="Source Sans Pro"/>
        </w:rPr>
        <w:t>.</w:t>
      </w:r>
      <w:r w:rsidR="00C51C27">
        <w:rPr>
          <w:rFonts w:eastAsia="Source Sans Pro"/>
        </w:rPr>
        <w:t>6</w:t>
      </w:r>
      <w:r w:rsidR="00D40617">
        <w:rPr>
          <w:rFonts w:eastAsia="Source Sans Pro"/>
        </w:rPr>
        <w:t xml:space="preserve"> </w:t>
      </w:r>
      <w:r w:rsidR="00E41505" w:rsidRPr="003323D9">
        <w:rPr>
          <w:rFonts w:eastAsia="Source Sans Pro"/>
        </w:rPr>
        <w:t>De inhoudelijke sturing van de raad op het project</w:t>
      </w:r>
      <w:bookmarkEnd w:id="20"/>
      <w:r w:rsidR="00E41505" w:rsidRPr="003323D9">
        <w:rPr>
          <w:rFonts w:eastAsia="Source Sans Pro"/>
        </w:rPr>
        <w:t xml:space="preserve"> </w:t>
      </w:r>
    </w:p>
    <w:p w14:paraId="01167148" w14:textId="5833C7F0" w:rsidR="00FC2D53" w:rsidRDefault="00DB3757" w:rsidP="16A5A7D8">
      <w:r>
        <w:t xml:space="preserve">Het </w:t>
      </w:r>
      <w:r w:rsidR="00AE57FE">
        <w:t xml:space="preserve">hiervoor </w:t>
      </w:r>
      <w:r>
        <w:t xml:space="preserve">genoemde </w:t>
      </w:r>
      <w:r w:rsidR="00393BA0">
        <w:t xml:space="preserve">betekent </w:t>
      </w:r>
      <w:r>
        <w:t xml:space="preserve">echter </w:t>
      </w:r>
      <w:r w:rsidR="00393BA0">
        <w:t xml:space="preserve">niet dat er geen inhoudelijke betrokkenheid van de gemeenteraad </w:t>
      </w:r>
      <w:r w:rsidR="0BEF3355">
        <w:t>is geweest</w:t>
      </w:r>
      <w:r w:rsidR="0BEF3355" w:rsidRPr="0095224E">
        <w:t xml:space="preserve"> </w:t>
      </w:r>
      <w:r w:rsidR="00393BA0" w:rsidRPr="0095224E">
        <w:t xml:space="preserve">bij de uitvoering van het traject </w:t>
      </w:r>
      <w:r w:rsidR="00393BA0">
        <w:t>Rijswijk</w:t>
      </w:r>
      <w:r w:rsidR="00393BA0" w:rsidRPr="0095224E">
        <w:t xml:space="preserve">Buiten. Zo </w:t>
      </w:r>
      <w:r w:rsidR="00393BA0">
        <w:t xml:space="preserve">heeft de gemeenteraad in 2023 de opdracht gegeven </w:t>
      </w:r>
      <w:r w:rsidRPr="0095224E">
        <w:t>om de</w:t>
      </w:r>
      <w:r w:rsidR="00393BA0" w:rsidRPr="003D6A3A">
        <w:t xml:space="preserve"> mogelijkheden te verkennen om</w:t>
      </w:r>
      <w:r w:rsidR="00393BA0">
        <w:t xml:space="preserve"> waar mogelijk het nadelige resultaat op </w:t>
      </w:r>
      <w:r w:rsidR="00393BA0" w:rsidRPr="003D6A3A">
        <w:t>RijswijkBuiten</w:t>
      </w:r>
      <w:r w:rsidR="00393BA0">
        <w:t xml:space="preserve"> te beperken</w:t>
      </w:r>
      <w:r w:rsidR="00393BA0" w:rsidRPr="003D6A3A">
        <w:t>. D</w:t>
      </w:r>
      <w:r w:rsidR="00393BA0">
        <w:t xml:space="preserve">it naar aanleiding van een te treffen grote verliesvoorziening </w:t>
      </w:r>
      <w:r w:rsidR="00393BA0" w:rsidRPr="003D6A3A">
        <w:t xml:space="preserve">in de grondexploitatie vanwege de sterke kostenstijgingen en stagnerende </w:t>
      </w:r>
      <w:r w:rsidR="00393BA0">
        <w:rPr>
          <w:rStyle w:val="Voetnootmarkering"/>
        </w:rPr>
        <w:footnoteReference w:id="9"/>
      </w:r>
      <w:r w:rsidR="00393BA0" w:rsidRPr="003D6A3A">
        <w:t>￼</w:t>
      </w:r>
      <w:r w:rsidR="00393BA0">
        <w:t xml:space="preserve"> </w:t>
      </w:r>
    </w:p>
    <w:p w14:paraId="2BCE28F0" w14:textId="77777777" w:rsidR="00FC2D53" w:rsidRDefault="00FC2D53" w:rsidP="00393BA0"/>
    <w:p w14:paraId="295AE88E" w14:textId="766F1767" w:rsidR="00FC2D53" w:rsidRDefault="0009777D" w:rsidP="00393BA0">
      <w:r>
        <w:t xml:space="preserve">Daarbij </w:t>
      </w:r>
      <w:r w:rsidR="00650860">
        <w:t xml:space="preserve">gaf </w:t>
      </w:r>
      <w:r>
        <w:t xml:space="preserve">de raad inhoudelijk richting mee door middel van de motie </w:t>
      </w:r>
      <w:r w:rsidRPr="0009777D">
        <w:rPr>
          <w:i/>
          <w:iCs/>
        </w:rPr>
        <w:t>Niet Morrelen aan kwaliteit RijswijkBuiten.</w:t>
      </w:r>
      <w:r>
        <w:t xml:space="preserve"> </w:t>
      </w:r>
    </w:p>
    <w:p w14:paraId="439CF267" w14:textId="4EFA3910" w:rsidR="0009777D" w:rsidRDefault="35B463FB" w:rsidP="00393BA0">
      <w:r>
        <w:t xml:space="preserve">Het programmabureau RijswijkBuiten heeft </w:t>
      </w:r>
      <w:r w:rsidR="496CE29B">
        <w:t>d</w:t>
      </w:r>
      <w:r w:rsidR="0009777D">
        <w:t xml:space="preserve">e raad </w:t>
      </w:r>
      <w:r w:rsidR="00B7018A">
        <w:t xml:space="preserve">hierbij door middel van een </w:t>
      </w:r>
      <w:proofErr w:type="spellStart"/>
      <w:r w:rsidR="00B7018A">
        <w:t>Sionsgaerde</w:t>
      </w:r>
      <w:proofErr w:type="spellEnd"/>
      <w:r w:rsidR="00B7018A">
        <w:t>-bijeenkomst meegenomen in de sturingsmogelijkheden en de ‘knoppen’ waar</w:t>
      </w:r>
      <w:r w:rsidR="481D0F10">
        <w:t>aan</w:t>
      </w:r>
      <w:r w:rsidR="00B7018A">
        <w:t xml:space="preserve"> binnen de grondexploitatie  gedraaid kan worden. </w:t>
      </w:r>
      <w:r w:rsidR="007B3CD7">
        <w:t>Ande</w:t>
      </w:r>
      <w:r w:rsidR="00234987">
        <w:t>r</w:t>
      </w:r>
      <w:r w:rsidR="007B3CD7">
        <w:t xml:space="preserve">s dan in het onderzoek </w:t>
      </w:r>
      <w:r w:rsidR="007B3CD7" w:rsidRPr="16A5A7D8">
        <w:rPr>
          <w:i/>
          <w:iCs/>
        </w:rPr>
        <w:t xml:space="preserve">Beheersing Grote Projecten </w:t>
      </w:r>
      <w:r w:rsidR="007B3CD7">
        <w:t xml:space="preserve">(2020) werd geconcludeerd, </w:t>
      </w:r>
      <w:r w:rsidR="42A3CB58">
        <w:t xml:space="preserve">gaf het programmabureau </w:t>
      </w:r>
      <w:r w:rsidR="007B3CD7">
        <w:t xml:space="preserve"> </w:t>
      </w:r>
      <w:r w:rsidR="54228F2D">
        <w:t xml:space="preserve">door </w:t>
      </w:r>
      <w:r w:rsidR="007B3CD7">
        <w:t xml:space="preserve"> deze </w:t>
      </w:r>
      <w:proofErr w:type="spellStart"/>
      <w:r w:rsidR="007B3CD7">
        <w:t>Sionsgaerde</w:t>
      </w:r>
      <w:proofErr w:type="spellEnd"/>
      <w:r w:rsidR="007B3CD7">
        <w:t xml:space="preserve">-bijeenkomst wel inzicht in </w:t>
      </w:r>
      <w:r w:rsidR="00C202A2">
        <w:t xml:space="preserve">de mogelijkheden om het project inhoudelijk te herijken. </w:t>
      </w:r>
      <w:r w:rsidR="00234987">
        <w:t xml:space="preserve">Omdat </w:t>
      </w:r>
      <w:r w:rsidR="003F7FFE">
        <w:t xml:space="preserve">hiervan </w:t>
      </w:r>
      <w:r w:rsidR="002135F4">
        <w:t xml:space="preserve">evenwel </w:t>
      </w:r>
      <w:r w:rsidR="003F7FFE">
        <w:t xml:space="preserve">geen verslag </w:t>
      </w:r>
      <w:r w:rsidR="59AEE3EE">
        <w:t xml:space="preserve">is </w:t>
      </w:r>
      <w:r w:rsidR="002135F4">
        <w:t xml:space="preserve"> gemaakt, zijn de </w:t>
      </w:r>
      <w:r w:rsidR="00007C64">
        <w:t xml:space="preserve">mogelijke en </w:t>
      </w:r>
      <w:r w:rsidR="002135F4">
        <w:t>gemaakte</w:t>
      </w:r>
      <w:r w:rsidR="00007C64">
        <w:t xml:space="preserve"> keuzen niet </w:t>
      </w:r>
      <w:r w:rsidR="6672A757">
        <w:t xml:space="preserve">helder terug te vinden. </w:t>
      </w:r>
      <w:r w:rsidR="00007C64">
        <w:t xml:space="preserve"> </w:t>
      </w:r>
      <w:r w:rsidR="002135F4">
        <w:t xml:space="preserve"> </w:t>
      </w:r>
    </w:p>
    <w:p w14:paraId="29E65ED9" w14:textId="77777777" w:rsidR="0009777D" w:rsidRDefault="0009777D" w:rsidP="00393BA0"/>
    <w:p w14:paraId="1F8D037F" w14:textId="1852DC4A" w:rsidR="00E41505" w:rsidRDefault="00393BA0" w:rsidP="002A296C">
      <w:r>
        <w:t xml:space="preserve">In dit geval heeft het gesprek over beleidsuitgangspunten niet plaatsgevonden aan de hand van </w:t>
      </w:r>
      <w:r w:rsidR="6512B29A">
        <w:t xml:space="preserve">één of meer </w:t>
      </w:r>
      <w:r>
        <w:t xml:space="preserve">periodieke </w:t>
      </w:r>
      <w:r w:rsidR="1BC50E7A">
        <w:t>voortgangs</w:t>
      </w:r>
      <w:r>
        <w:t>rapportages</w:t>
      </w:r>
      <w:r w:rsidR="327A656D">
        <w:t>,</w:t>
      </w:r>
      <w:r>
        <w:t xml:space="preserve"> maar aan de hand van </w:t>
      </w:r>
      <w:r w:rsidR="38A439FF">
        <w:t xml:space="preserve">een </w:t>
      </w:r>
      <w:r>
        <w:t>incident</w:t>
      </w:r>
      <w:r w:rsidR="28BF9571">
        <w:t xml:space="preserve"> of knelpunt; de nadelige grondexploitatie</w:t>
      </w:r>
      <w:r>
        <w:t xml:space="preserve">. Het periodieke gesprek op meer strategisch niveau over de beleidsuitgangspunten voor het project Rijswijk buiten lijkt </w:t>
      </w:r>
      <w:r w:rsidR="0C29756E">
        <w:t xml:space="preserve">daarmee, </w:t>
      </w:r>
      <w:r>
        <w:t>in lijn met de bevindingen van het onderzoek in 2020</w:t>
      </w:r>
      <w:r w:rsidR="2F21A13F">
        <w:t>,</w:t>
      </w:r>
      <w:r>
        <w:t xml:space="preserve"> nog niet plaats te vinden.</w:t>
      </w:r>
      <w:r w:rsidR="00F13256">
        <w:t xml:space="preserve"> </w:t>
      </w:r>
      <w:r w:rsidR="05497853">
        <w:t xml:space="preserve">Daarmee constateren wij </w:t>
      </w:r>
      <w:r w:rsidR="00F13256">
        <w:t xml:space="preserve">dat de betrokkenheid van de gemeenteraad bij het project RijswijkBuiten </w:t>
      </w:r>
      <w:r w:rsidR="50F92713">
        <w:t xml:space="preserve">nog steeds </w:t>
      </w:r>
      <w:r w:rsidR="00F13256">
        <w:t xml:space="preserve">een </w:t>
      </w:r>
      <w:r w:rsidR="00F13256" w:rsidRPr="16A5A7D8">
        <w:rPr>
          <w:i/>
          <w:iCs/>
        </w:rPr>
        <w:t xml:space="preserve">ad hoc </w:t>
      </w:r>
      <w:r w:rsidR="00F13256">
        <w:t>karakter heeft</w:t>
      </w:r>
      <w:r w:rsidR="24CF7E7E">
        <w:t xml:space="preserve">. </w:t>
      </w:r>
    </w:p>
    <w:p w14:paraId="774CA1D5" w14:textId="77777777" w:rsidR="00146FAC" w:rsidRDefault="00146FAC" w:rsidP="002A296C"/>
    <w:p w14:paraId="6C2AEB93" w14:textId="52E801DE" w:rsidR="00AA62EE" w:rsidRDefault="00A30237" w:rsidP="00C039AE">
      <w:pPr>
        <w:pStyle w:val="Kop2"/>
        <w:jc w:val="left"/>
      </w:pPr>
      <w:bookmarkStart w:id="21" w:name="_Toc193118787"/>
      <w:r>
        <w:t>3</w:t>
      </w:r>
      <w:r w:rsidR="0012342C">
        <w:t xml:space="preserve">.7 </w:t>
      </w:r>
      <w:r w:rsidR="00AA62EE">
        <w:t xml:space="preserve">Aanbevelingen onderzoek </w:t>
      </w:r>
      <w:r w:rsidR="00AA62EE">
        <w:rPr>
          <w:i/>
          <w:iCs/>
        </w:rPr>
        <w:t xml:space="preserve">Beheersing Grote Projecten </w:t>
      </w:r>
      <w:r w:rsidR="00AA62EE">
        <w:t>(2020)</w:t>
      </w:r>
      <w:bookmarkEnd w:id="21"/>
      <w:r w:rsidR="00AA62EE">
        <w:t xml:space="preserve"> </w:t>
      </w:r>
    </w:p>
    <w:p w14:paraId="19036F78" w14:textId="459AD3D0" w:rsidR="00F55761" w:rsidRDefault="00AA62EE" w:rsidP="00AA62EE">
      <w:r>
        <w:t xml:space="preserve">In het onderzoek </w:t>
      </w:r>
      <w:r>
        <w:rPr>
          <w:i/>
          <w:iCs/>
        </w:rPr>
        <w:t xml:space="preserve">Beheersing Grote Projecten </w:t>
      </w:r>
      <w:r>
        <w:t xml:space="preserve">(2020) zijn drie concrete aanbevelingen </w:t>
      </w:r>
      <w:r w:rsidR="00F55761">
        <w:t>geformuleerd, te weten:</w:t>
      </w:r>
    </w:p>
    <w:p w14:paraId="08CA5719" w14:textId="77777777" w:rsidR="00F55761" w:rsidRDefault="00F55761" w:rsidP="00F55761">
      <w:pPr>
        <w:pStyle w:val="Lijstalinea"/>
        <w:numPr>
          <w:ilvl w:val="0"/>
          <w:numId w:val="33"/>
        </w:numPr>
      </w:pPr>
      <w:r w:rsidRPr="00F55761">
        <w:t>Reflecteer periodiek met de raad op de kaders van grote projecten en de informatievoorziening</w:t>
      </w:r>
      <w:r>
        <w:t>;</w:t>
      </w:r>
    </w:p>
    <w:p w14:paraId="1F5B8544" w14:textId="66C4922D" w:rsidR="004A44FC" w:rsidRDefault="004A44FC" w:rsidP="00F55761">
      <w:pPr>
        <w:pStyle w:val="Lijstalinea"/>
        <w:numPr>
          <w:ilvl w:val="0"/>
          <w:numId w:val="33"/>
        </w:numPr>
      </w:pPr>
      <w:r>
        <w:t xml:space="preserve">Het aanbod </w:t>
      </w:r>
      <w:r w:rsidRPr="004A44FC">
        <w:t>om eenmalig een reflectiebijeenkomst te faciliteren in het kader van RijswijkBuiten</w:t>
      </w:r>
      <w:r>
        <w:t>;</w:t>
      </w:r>
    </w:p>
    <w:p w14:paraId="30470EE4" w14:textId="2CD6FB2C" w:rsidR="004A44FC" w:rsidRDefault="004A44FC" w:rsidP="004A44FC">
      <w:pPr>
        <w:pStyle w:val="Lijstalinea"/>
        <w:numPr>
          <w:ilvl w:val="0"/>
          <w:numId w:val="33"/>
        </w:numPr>
      </w:pPr>
      <w:r>
        <w:t xml:space="preserve">Voer een bredere evaluatie uit naar het project RijswijkBuiten, met specifieke aandacht voor </w:t>
      </w:r>
      <w:proofErr w:type="spellStart"/>
      <w:r>
        <w:t>governance</w:t>
      </w:r>
      <w:proofErr w:type="spellEnd"/>
      <w:r>
        <w:t xml:space="preserve">, </w:t>
      </w:r>
      <w:proofErr w:type="spellStart"/>
      <w:r>
        <w:t>organisatieinrichting</w:t>
      </w:r>
      <w:proofErr w:type="spellEnd"/>
      <w:r>
        <w:t>, uitvoering, doelstelling en monitoring.</w:t>
      </w:r>
    </w:p>
    <w:p w14:paraId="18AC140F" w14:textId="77777777" w:rsidR="004A44FC" w:rsidRDefault="004A44FC" w:rsidP="004A44FC"/>
    <w:p w14:paraId="583B39D2" w14:textId="771D7338" w:rsidR="005776B2" w:rsidRDefault="004A44FC" w:rsidP="004A44FC">
      <w:r>
        <w:t xml:space="preserve">Op basis van de nu beschikbare informatie </w:t>
      </w:r>
      <w:r w:rsidR="00FE3F53">
        <w:t xml:space="preserve">constateren wij </w:t>
      </w:r>
      <w:r>
        <w:t xml:space="preserve">dat </w:t>
      </w:r>
      <w:r w:rsidR="007046DB">
        <w:t xml:space="preserve">geen </w:t>
      </w:r>
      <w:r w:rsidR="005776B2">
        <w:t xml:space="preserve">van de drie aanbevelingen </w:t>
      </w:r>
      <w:r w:rsidR="007046DB">
        <w:t xml:space="preserve">is </w:t>
      </w:r>
      <w:r w:rsidR="005776B2">
        <w:t>opgevolgd. Van een periodiek</w:t>
      </w:r>
      <w:r w:rsidR="007046DB">
        <w:t>e</w:t>
      </w:r>
      <w:r w:rsidR="005776B2">
        <w:t xml:space="preserve"> evaluatie </w:t>
      </w:r>
      <w:r w:rsidR="007046DB">
        <w:t>naar d</w:t>
      </w:r>
      <w:r w:rsidR="005776B2">
        <w:t xml:space="preserve">e kaders van grote projecten is de afgelopen jaren </w:t>
      </w:r>
      <w:r w:rsidR="005776B2" w:rsidRPr="00BA3753">
        <w:t>geen</w:t>
      </w:r>
      <w:r w:rsidR="005776B2">
        <w:t xml:space="preserve"> sprake geweest.</w:t>
      </w:r>
    </w:p>
    <w:p w14:paraId="16A727F0" w14:textId="1406030E" w:rsidR="005776B2" w:rsidRDefault="005776B2" w:rsidP="004A44FC">
      <w:r>
        <w:t xml:space="preserve">Van het aanbod </w:t>
      </w:r>
      <w:r w:rsidR="007A15B2">
        <w:t xml:space="preserve">van de rekenkamer </w:t>
      </w:r>
      <w:r>
        <w:t xml:space="preserve">om een </w:t>
      </w:r>
      <w:r w:rsidR="5FF3F45B">
        <w:t>één</w:t>
      </w:r>
      <w:r>
        <w:t xml:space="preserve">malige reflectiebijeenkomst te organiseren in het kader van RijswijkBuiten is </w:t>
      </w:r>
      <w:r w:rsidRPr="007A15B2">
        <w:t>geen</w:t>
      </w:r>
      <w:r>
        <w:t xml:space="preserve"> gebruik gemaakt. </w:t>
      </w:r>
      <w:r w:rsidR="007A15B2">
        <w:t>Wel heeft de raad</w:t>
      </w:r>
      <w:r w:rsidR="00646E5C">
        <w:t xml:space="preserve"> bij de vaststelling van de GREX 2023 gereflecteerd op het project RijswijkBuiten in het forum, in de raadsvergadering en tijdens de </w:t>
      </w:r>
      <w:proofErr w:type="spellStart"/>
      <w:r w:rsidR="00646E5C">
        <w:t>Sionsgaerde</w:t>
      </w:r>
      <w:proofErr w:type="spellEnd"/>
      <w:r w:rsidR="00CF50B4">
        <w:t>-</w:t>
      </w:r>
      <w:r w:rsidR="00646E5C">
        <w:t>bijeenkomst.</w:t>
      </w:r>
      <w:r w:rsidR="00646E5C">
        <w:rPr>
          <w:rStyle w:val="Voetnootmarkering"/>
        </w:rPr>
        <w:footnoteReference w:id="10"/>
      </w:r>
    </w:p>
    <w:p w14:paraId="022FEFF3" w14:textId="3767B914" w:rsidR="00146FAC" w:rsidRDefault="00146FAC" w:rsidP="005776B2"/>
    <w:p w14:paraId="66640417" w14:textId="08B002D9" w:rsidR="00CF50B4" w:rsidRDefault="0086210C" w:rsidP="005776B2">
      <w:r>
        <w:t xml:space="preserve">Tot slot heeft een bredere </w:t>
      </w:r>
      <w:r w:rsidR="44A4522E">
        <w:t>(eind)</w:t>
      </w:r>
      <w:r>
        <w:t xml:space="preserve">evaluatie naar het project RijswijkBuiten </w:t>
      </w:r>
      <w:r w:rsidR="00686FD7">
        <w:t xml:space="preserve">nog </w:t>
      </w:r>
      <w:r>
        <w:t>niet plaatsgevonden</w:t>
      </w:r>
      <w:r w:rsidR="00686FD7">
        <w:t xml:space="preserve"> vanwege de langere doorlooptijd van het project</w:t>
      </w:r>
      <w:r>
        <w:t>.</w:t>
      </w:r>
    </w:p>
    <w:p w14:paraId="684F8E63" w14:textId="77777777" w:rsidR="00CF50B4" w:rsidRDefault="00CF50B4">
      <w:pPr>
        <w:jc w:val="left"/>
      </w:pPr>
      <w:r>
        <w:br w:type="page"/>
      </w:r>
    </w:p>
    <w:p w14:paraId="0EFFDAD4" w14:textId="77777777" w:rsidR="005776B2" w:rsidRDefault="005776B2" w:rsidP="005776B2"/>
    <w:p w14:paraId="18F8593C" w14:textId="34488779" w:rsidR="002A296C" w:rsidRDefault="00CF50B4" w:rsidP="00B92684">
      <w:pPr>
        <w:pStyle w:val="Kop1"/>
        <w:numPr>
          <w:ilvl w:val="0"/>
          <w:numId w:val="33"/>
        </w:numPr>
      </w:pPr>
      <w:bookmarkStart w:id="22" w:name="_Toc193118788"/>
      <w:r>
        <w:t xml:space="preserve">Groot project </w:t>
      </w:r>
      <w:r w:rsidR="002A296C">
        <w:t>Huis van de Stad</w:t>
      </w:r>
      <w:bookmarkEnd w:id="22"/>
    </w:p>
    <w:p w14:paraId="6733D2FD" w14:textId="77777777" w:rsidR="009369E4" w:rsidRDefault="009369E4" w:rsidP="009369E4"/>
    <w:p w14:paraId="5BA28CC5" w14:textId="0E521CED" w:rsidR="00D35F9B" w:rsidRDefault="00CF50B4" w:rsidP="00D35F9B">
      <w:pPr>
        <w:pStyle w:val="Kop2"/>
      </w:pPr>
      <w:bookmarkStart w:id="23" w:name="_Toc193118789"/>
      <w:r>
        <w:t xml:space="preserve">4.1 </w:t>
      </w:r>
      <w:r w:rsidR="00D35F9B">
        <w:t>Korte beschrijving</w:t>
      </w:r>
      <w:r w:rsidR="00EA67B6">
        <w:t xml:space="preserve"> </w:t>
      </w:r>
      <w:r w:rsidR="00D35F9B">
        <w:t>project</w:t>
      </w:r>
      <w:bookmarkEnd w:id="23"/>
    </w:p>
    <w:p w14:paraId="5CF04308" w14:textId="4670EE4C" w:rsidR="00DC40F7" w:rsidRDefault="0017395A" w:rsidP="0017395A">
      <w:r>
        <w:t xml:space="preserve">Het Huis van de Stad </w:t>
      </w:r>
      <w:r w:rsidR="00473995">
        <w:t>is een groot project op de locatie van de voormalige</w:t>
      </w:r>
      <w:r w:rsidR="008B42D5">
        <w:t xml:space="preserve"> Stadhuis aan de Generaal Spoorlaan</w:t>
      </w:r>
      <w:r w:rsidR="00BE62BD">
        <w:rPr>
          <w:rStyle w:val="Voetnootmarkering"/>
        </w:rPr>
        <w:footnoteReference w:id="11"/>
      </w:r>
      <w:r w:rsidR="008B42D5">
        <w:t xml:space="preserve">. </w:t>
      </w:r>
      <w:r w:rsidR="00F14C49">
        <w:t>Nadat het voormalige Stadhuis in 2003 leeg kwam te staan</w:t>
      </w:r>
      <w:r w:rsidR="50873E86">
        <w:t>,</w:t>
      </w:r>
      <w:r w:rsidR="00F14C49">
        <w:t xml:space="preserve"> heeft het geen functie vervult tot aan de </w:t>
      </w:r>
      <w:r w:rsidR="00FA5087">
        <w:t xml:space="preserve">start van de </w:t>
      </w:r>
      <w:r w:rsidR="00F14C49">
        <w:t>renovatie</w:t>
      </w:r>
      <w:r w:rsidR="00FA5087">
        <w:t xml:space="preserve"> in 2020. Het lag sinds 2003 in de bedoeling het gebouw te slopen. </w:t>
      </w:r>
      <w:r w:rsidR="002F3EEE">
        <w:t xml:space="preserve">Tot 2011 was het de </w:t>
      </w:r>
      <w:r w:rsidR="3EFD1989">
        <w:t xml:space="preserve">ambitie om </w:t>
      </w:r>
      <w:r w:rsidR="002F3EEE">
        <w:t xml:space="preserve"> hier twee woontorens en een bioscoop te realiseren (‘</w:t>
      </w:r>
      <w:proofErr w:type="spellStart"/>
      <w:r w:rsidR="002F3EEE">
        <w:t>Gardens</w:t>
      </w:r>
      <w:proofErr w:type="spellEnd"/>
      <w:r w:rsidR="002F3EEE">
        <w:t xml:space="preserve"> of Delight’). </w:t>
      </w:r>
      <w:r w:rsidR="00252B6D">
        <w:t>Door de crisis op de woningmarkt is vanaf 2011 van dit plan afgezien en</w:t>
      </w:r>
      <w:r w:rsidR="00C82FC6">
        <w:t xml:space="preserve"> zijn verkenningen gestart naar </w:t>
      </w:r>
      <w:r w:rsidR="00D457CC">
        <w:t xml:space="preserve">mogelijkheden voor herontwikkeling van de locatie. </w:t>
      </w:r>
    </w:p>
    <w:p w14:paraId="7FAE3F95" w14:textId="77777777" w:rsidR="00122468" w:rsidRDefault="00122468" w:rsidP="0017395A"/>
    <w:p w14:paraId="09A2DB17" w14:textId="7D33CEFE" w:rsidR="00C251C1" w:rsidRDefault="00DC40F7" w:rsidP="0017395A">
      <w:r>
        <w:t xml:space="preserve">In het collegeakkoord 2014-2018 </w:t>
      </w:r>
      <w:r w:rsidR="59286940">
        <w:t xml:space="preserve">is </w:t>
      </w:r>
      <w:r>
        <w:t xml:space="preserve"> het plan opgenomen om te bezien of op de</w:t>
      </w:r>
      <w:r w:rsidR="45192757">
        <w:t>ze</w:t>
      </w:r>
      <w:r>
        <w:t xml:space="preserve"> locatie </w:t>
      </w:r>
      <w:r w:rsidR="000B5024">
        <w:t xml:space="preserve">de gemeente kon worden gehuisvest, inclusief onderbouwing van kosten. </w:t>
      </w:r>
      <w:r w:rsidR="20900A51">
        <w:t xml:space="preserve">Hieraan gekoppeld diende </w:t>
      </w:r>
      <w:r w:rsidR="000A3E83">
        <w:t xml:space="preserve"> een verkenning </w:t>
      </w:r>
      <w:r w:rsidR="78D59F76">
        <w:t xml:space="preserve">te </w:t>
      </w:r>
      <w:r w:rsidR="000A3E83">
        <w:t xml:space="preserve">worden uitgevoerd naar de herbestemming van de </w:t>
      </w:r>
      <w:r w:rsidR="00116F58">
        <w:t>locatie waarop de gemeente destijds was gehuisvest (</w:t>
      </w:r>
      <w:r w:rsidR="5F5F5212">
        <w:t xml:space="preserve">de locatie </w:t>
      </w:r>
      <w:proofErr w:type="spellStart"/>
      <w:r w:rsidR="00116F58">
        <w:t>Hoogvoorde</w:t>
      </w:r>
      <w:proofErr w:type="spellEnd"/>
      <w:r w:rsidR="00116F58">
        <w:t xml:space="preserve">). </w:t>
      </w:r>
    </w:p>
    <w:p w14:paraId="4A3418C0" w14:textId="77777777" w:rsidR="00122468" w:rsidRDefault="00122468" w:rsidP="0017395A"/>
    <w:p w14:paraId="5FD74BB7" w14:textId="46BFE153" w:rsidR="00B12B1B" w:rsidRDefault="00C251C1" w:rsidP="0017395A">
      <w:r>
        <w:t xml:space="preserve">Dit heeft uiteindelijk geleid tot </w:t>
      </w:r>
      <w:r w:rsidR="00487863">
        <w:t xml:space="preserve">uitvoering van het </w:t>
      </w:r>
      <w:r w:rsidR="00B12B1B">
        <w:t xml:space="preserve">project Huis van de Stad </w:t>
      </w:r>
      <w:r w:rsidR="00487863">
        <w:t xml:space="preserve">om op de locatie aan de Generaal Spoorlaan de gemeente Rijswijk, de bibliotheek, Trias en </w:t>
      </w:r>
      <w:r w:rsidR="00FF567E">
        <w:t xml:space="preserve">Welzijn Rijswijk gezamenlijk te huisvesten. </w:t>
      </w:r>
    </w:p>
    <w:p w14:paraId="0B27CE05" w14:textId="77777777" w:rsidR="008E74F2" w:rsidRDefault="008E74F2" w:rsidP="0017395A"/>
    <w:p w14:paraId="361B40F0" w14:textId="4EFFB161" w:rsidR="00E56644" w:rsidRDefault="00B12B1B" w:rsidP="0017395A">
      <w:r>
        <w:t xml:space="preserve">Het project is in twee fasen uitgevoerd. </w:t>
      </w:r>
      <w:r w:rsidR="00FD43D9">
        <w:t xml:space="preserve">Fase 1 betreft het </w:t>
      </w:r>
      <w:r w:rsidR="001E6847">
        <w:t xml:space="preserve">casco gereed maken en </w:t>
      </w:r>
      <w:r w:rsidR="00E80CCE">
        <w:t>het gebruik gereed maken van het souterrain e</w:t>
      </w:r>
      <w:r w:rsidR="00EC776C">
        <w:t>n</w:t>
      </w:r>
      <w:r w:rsidR="00E80CCE">
        <w:t xml:space="preserve"> de begane grond voor de bibliotheek, Trias en </w:t>
      </w:r>
      <w:r w:rsidR="007553AA">
        <w:t xml:space="preserve">Welzijn Rijswijk (inclusief de trouwzaal). Fase 1 is </w:t>
      </w:r>
      <w:r w:rsidR="000236F8">
        <w:t>in mei 2022 opgeleverd</w:t>
      </w:r>
      <w:r w:rsidR="007553AA">
        <w:t xml:space="preserve">. </w:t>
      </w:r>
      <w:r w:rsidR="000236F8">
        <w:t>Fase 2 betreft het gebruik gereed maken van verdieping 1 t/m 3 voor de huisvesting van de gemeente</w:t>
      </w:r>
      <w:r w:rsidR="00E56644">
        <w:t xml:space="preserve"> (inclusief multifunctionele raads-/theaterzaal)</w:t>
      </w:r>
      <w:r w:rsidR="000236F8">
        <w:t>.</w:t>
      </w:r>
    </w:p>
    <w:p w14:paraId="1335F993" w14:textId="77777777" w:rsidR="00E56644" w:rsidRDefault="00E56644" w:rsidP="0017395A"/>
    <w:p w14:paraId="7C35A51D" w14:textId="77777777" w:rsidR="00F919B9" w:rsidRDefault="00E56644" w:rsidP="0017395A">
      <w:r>
        <w:t xml:space="preserve">De raad is vanaf 2014 </w:t>
      </w:r>
      <w:r w:rsidR="006A3139">
        <w:t xml:space="preserve">uitvoerig geïnformeerd over dit traject. </w:t>
      </w:r>
      <w:r w:rsidR="00692091">
        <w:t>Het besluiten over kredieten voor de uitvoering van het project is een belangrijk</w:t>
      </w:r>
      <w:r w:rsidR="00F919B9">
        <w:t xml:space="preserve"> (kaderstellend) element hierbij. De belangrijkste ‘mijlpalen’ zijn hierin:</w:t>
      </w:r>
    </w:p>
    <w:p w14:paraId="62D5CD49" w14:textId="77777777" w:rsidR="002F004D" w:rsidRDefault="002F004D" w:rsidP="0017395A">
      <w:r>
        <w:t>Budget Fase 1:</w:t>
      </w:r>
    </w:p>
    <w:p w14:paraId="6FF2F787" w14:textId="77777777" w:rsidR="002B4653" w:rsidRDefault="00ED74D4" w:rsidP="002F004D">
      <w:pPr>
        <w:pStyle w:val="Lijstalinea"/>
        <w:numPr>
          <w:ilvl w:val="0"/>
          <w:numId w:val="37"/>
        </w:numPr>
      </w:pPr>
      <w:r>
        <w:t>Investeringsbudget van € 18,</w:t>
      </w:r>
      <w:r w:rsidR="002B4653">
        <w:t>7</w:t>
      </w:r>
      <w:r>
        <w:t>1</w:t>
      </w:r>
      <w:r w:rsidR="002B4653">
        <w:t xml:space="preserve"> mln. (12 december 2017)</w:t>
      </w:r>
    </w:p>
    <w:p w14:paraId="3BEDFE6F" w14:textId="77777777" w:rsidR="00091E7F" w:rsidRDefault="00BA176C" w:rsidP="002F004D">
      <w:pPr>
        <w:pStyle w:val="Lijstalinea"/>
        <w:numPr>
          <w:ilvl w:val="0"/>
          <w:numId w:val="37"/>
        </w:numPr>
      </w:pPr>
      <w:r>
        <w:t>Aanvullend budget van € 0</w:t>
      </w:r>
      <w:r w:rsidR="008D0F86">
        <w:t xml:space="preserve">,35 mln. </w:t>
      </w:r>
      <w:r>
        <w:t>voor aanpak van de</w:t>
      </w:r>
      <w:r w:rsidR="008D0F86">
        <w:t xml:space="preserve"> klokkentoren (</w:t>
      </w:r>
      <w:r w:rsidR="00091E7F">
        <w:t>november 2018)</w:t>
      </w:r>
    </w:p>
    <w:p w14:paraId="41B26449" w14:textId="77777777" w:rsidR="009F739B" w:rsidRDefault="00507C81" w:rsidP="002F004D">
      <w:pPr>
        <w:pStyle w:val="Lijstalinea"/>
        <w:numPr>
          <w:ilvl w:val="0"/>
          <w:numId w:val="37"/>
        </w:numPr>
      </w:pPr>
      <w:r>
        <w:t xml:space="preserve">Aanvullend budget voor asbestsanering van € </w:t>
      </w:r>
      <w:r w:rsidR="009F739B">
        <w:t>6,375 mln. (november 2020)</w:t>
      </w:r>
    </w:p>
    <w:p w14:paraId="4B3277EE" w14:textId="77777777" w:rsidR="009F739B" w:rsidRDefault="009F739B" w:rsidP="009F739B">
      <w:r>
        <w:t>Budget Fase 2:</w:t>
      </w:r>
    </w:p>
    <w:p w14:paraId="48CB35DB" w14:textId="77777777" w:rsidR="002F437F" w:rsidRDefault="009F739B" w:rsidP="009F739B">
      <w:pPr>
        <w:pStyle w:val="Lijstalinea"/>
        <w:numPr>
          <w:ilvl w:val="0"/>
          <w:numId w:val="37"/>
        </w:numPr>
      </w:pPr>
      <w:r>
        <w:t xml:space="preserve">Investeringsbudget van </w:t>
      </w:r>
      <w:r w:rsidR="007D1534">
        <w:t>€ 13,755 mln. (12 oktober 2021</w:t>
      </w:r>
      <w:r w:rsidR="002F437F">
        <w:t>)</w:t>
      </w:r>
    </w:p>
    <w:p w14:paraId="4D332538" w14:textId="77777777" w:rsidR="00A108F9" w:rsidRDefault="002F437F" w:rsidP="009F739B">
      <w:pPr>
        <w:pStyle w:val="Lijstalinea"/>
        <w:numPr>
          <w:ilvl w:val="0"/>
          <w:numId w:val="37"/>
        </w:numPr>
      </w:pPr>
      <w:r>
        <w:t xml:space="preserve">Extra investeringsbudget van € 4,3 mln. (18 april 2023). </w:t>
      </w:r>
      <w:r w:rsidR="009F739B">
        <w:t xml:space="preserve"> </w:t>
      </w:r>
      <w:r w:rsidR="00BA176C">
        <w:t xml:space="preserve"> </w:t>
      </w:r>
    </w:p>
    <w:p w14:paraId="5A4A9516" w14:textId="4244AC68" w:rsidR="00A108F9" w:rsidRDefault="00A108F9" w:rsidP="00A108F9">
      <w:r>
        <w:t xml:space="preserve">Totaal is voor beide fasen voor realisatie van het Huis van de Stad € 43,49 mln. door de raad </w:t>
      </w:r>
      <w:r w:rsidR="1801D9FF">
        <w:t xml:space="preserve">beschikbaar gesteld. </w:t>
      </w:r>
      <w:r>
        <w:t xml:space="preserve"> </w:t>
      </w:r>
    </w:p>
    <w:p w14:paraId="78D75E5A" w14:textId="22AB77FB" w:rsidR="00861EF3" w:rsidRDefault="00A108F9" w:rsidP="00A108F9">
      <w:r>
        <w:t>De raad heeft hiermee in ieder geval zijn kaderstellende rol ten aanzien van</w:t>
      </w:r>
      <w:r w:rsidR="690677F3">
        <w:t xml:space="preserve"> </w:t>
      </w:r>
      <w:r>
        <w:t>het  budget</w:t>
      </w:r>
      <w:r w:rsidR="002B4653">
        <w:t xml:space="preserve"> </w:t>
      </w:r>
      <w:r w:rsidR="00861EF3">
        <w:t>van het project Huis van de Stad uitgevoerd (‘budgetrecht’).</w:t>
      </w:r>
    </w:p>
    <w:p w14:paraId="6367DDE3" w14:textId="77777777" w:rsidR="00861EF3" w:rsidRDefault="00861EF3" w:rsidP="00A108F9"/>
    <w:p w14:paraId="35FE88A6" w14:textId="3C801F44" w:rsidR="0017395A" w:rsidRPr="0017395A" w:rsidRDefault="00861EF3" w:rsidP="00A108F9">
      <w:r>
        <w:t xml:space="preserve">Voor zover de onderzoekers bekend is </w:t>
      </w:r>
      <w:r w:rsidRPr="00861EF3">
        <w:rPr>
          <w:b/>
          <w:bCs/>
        </w:rPr>
        <w:t>geen eindevaluatie</w:t>
      </w:r>
      <w:r w:rsidR="005F780F">
        <w:rPr>
          <w:rStyle w:val="Voetnootmarkering"/>
          <w:b/>
          <w:bCs/>
        </w:rPr>
        <w:footnoteReference w:id="12"/>
      </w:r>
      <w:r>
        <w:t xml:space="preserve"> van het Huis van de Stad </w:t>
      </w:r>
      <w:r w:rsidR="00443F5F">
        <w:t>uitgevoerd</w:t>
      </w:r>
      <w:r>
        <w:t xml:space="preserve">. </w:t>
      </w:r>
      <w:r w:rsidR="00ED74D4">
        <w:t xml:space="preserve">  </w:t>
      </w:r>
      <w:r w:rsidR="00F919B9">
        <w:t xml:space="preserve"> </w:t>
      </w:r>
      <w:r w:rsidR="00692091">
        <w:t xml:space="preserve">  </w:t>
      </w:r>
      <w:r w:rsidR="000236F8">
        <w:t xml:space="preserve"> </w:t>
      </w:r>
      <w:r w:rsidR="001E6847">
        <w:t xml:space="preserve"> </w:t>
      </w:r>
      <w:r w:rsidR="00487863">
        <w:t xml:space="preserve"> </w:t>
      </w:r>
      <w:r w:rsidR="000B5024">
        <w:t xml:space="preserve"> </w:t>
      </w:r>
      <w:r w:rsidR="00D457CC">
        <w:t xml:space="preserve"> </w:t>
      </w:r>
      <w:r w:rsidR="00252B6D">
        <w:t xml:space="preserve">  </w:t>
      </w:r>
      <w:r w:rsidR="00F14C49">
        <w:t xml:space="preserve"> </w:t>
      </w:r>
      <w:r w:rsidR="00473995">
        <w:t xml:space="preserve"> </w:t>
      </w:r>
    </w:p>
    <w:p w14:paraId="2ECCF178" w14:textId="77777777" w:rsidR="00D35F9B" w:rsidRDefault="00D35F9B" w:rsidP="00D35F9B"/>
    <w:p w14:paraId="608C3E9F" w14:textId="7687E6E3" w:rsidR="00D35F9B" w:rsidRDefault="00CF50B4" w:rsidP="00C251C1">
      <w:pPr>
        <w:pStyle w:val="Kop2"/>
        <w:rPr>
          <w:rFonts w:eastAsia="Source Sans Pro"/>
        </w:rPr>
      </w:pPr>
      <w:bookmarkStart w:id="24" w:name="_Toc193118790"/>
      <w:r>
        <w:rPr>
          <w:rFonts w:eastAsia="Source Sans Pro"/>
        </w:rPr>
        <w:t xml:space="preserve">4.2 </w:t>
      </w:r>
      <w:r w:rsidR="00D35F9B" w:rsidRPr="003323D9">
        <w:rPr>
          <w:rFonts w:eastAsia="Source Sans Pro"/>
        </w:rPr>
        <w:t>De meerwaarde van de Procedureregeling</w:t>
      </w:r>
      <w:bookmarkEnd w:id="24"/>
    </w:p>
    <w:p w14:paraId="5EB57C76" w14:textId="13732685" w:rsidR="00706107" w:rsidRDefault="00836707" w:rsidP="00706107">
      <w:r>
        <w:t xml:space="preserve">Gelet op de </w:t>
      </w:r>
      <w:r w:rsidR="004F12C9">
        <w:t xml:space="preserve">(financiële) </w:t>
      </w:r>
      <w:r>
        <w:t xml:space="preserve">grootte van het project, de </w:t>
      </w:r>
      <w:r w:rsidR="004F12C9">
        <w:t>vele budgetbesluiten</w:t>
      </w:r>
      <w:r w:rsidR="00D34B26">
        <w:t xml:space="preserve"> van de raad</w:t>
      </w:r>
      <w:r w:rsidR="004F12C9">
        <w:t xml:space="preserve"> </w:t>
      </w:r>
      <w:r>
        <w:t xml:space="preserve">en de directe binding met de gemeentelijke organisatie </w:t>
      </w:r>
      <w:r w:rsidR="004F12C9">
        <w:t>is de inschatting van de betrokkenen dat de gemeenteraad</w:t>
      </w:r>
      <w:r w:rsidR="003A2648">
        <w:t>,</w:t>
      </w:r>
      <w:r w:rsidR="004F12C9">
        <w:t xml:space="preserve"> </w:t>
      </w:r>
      <w:r w:rsidR="00733174">
        <w:t>ook zonder dat dit project als groot project conform de procedureregeling is aangewezen</w:t>
      </w:r>
      <w:r w:rsidR="00D34B26">
        <w:t xml:space="preserve">, zeer </w:t>
      </w:r>
      <w:r w:rsidR="003A2648">
        <w:t>i</w:t>
      </w:r>
      <w:r w:rsidR="00D34B26">
        <w:t>ntensief</w:t>
      </w:r>
      <w:r w:rsidR="003A2648">
        <w:t xml:space="preserve"> zou zi</w:t>
      </w:r>
      <w:r w:rsidR="00645D25">
        <w:t>j</w:t>
      </w:r>
      <w:r w:rsidR="003A2648">
        <w:t>n geïnformeerd over</w:t>
      </w:r>
      <w:r w:rsidR="22D9581A">
        <w:t>:</w:t>
      </w:r>
      <w:r w:rsidR="003A2648">
        <w:t xml:space="preserve"> </w:t>
      </w:r>
      <w:r w:rsidR="62FBAC37">
        <w:t xml:space="preserve">(1) </w:t>
      </w:r>
      <w:r w:rsidR="003A2648">
        <w:t>het projectplan (inclusief oorspronkelijke doelstellingen</w:t>
      </w:r>
      <w:r w:rsidR="004B435E">
        <w:t xml:space="preserve"> en risico-inventarisatie</w:t>
      </w:r>
      <w:r w:rsidR="003A2648">
        <w:t xml:space="preserve">), </w:t>
      </w:r>
      <w:r w:rsidR="6671A2A5">
        <w:t xml:space="preserve">(2) </w:t>
      </w:r>
      <w:r w:rsidR="003A2648">
        <w:t xml:space="preserve">de voortgang (inclusief </w:t>
      </w:r>
      <w:r w:rsidR="004B435E">
        <w:t xml:space="preserve">mogelijkheden tot bijsturen) </w:t>
      </w:r>
      <w:r w:rsidR="003A2648">
        <w:t xml:space="preserve">en </w:t>
      </w:r>
      <w:r w:rsidR="63E2F4BA">
        <w:t xml:space="preserve">(3) </w:t>
      </w:r>
      <w:r w:rsidR="004B435E">
        <w:t>een eindevaluatie.</w:t>
      </w:r>
      <w:r w:rsidR="00D34B26">
        <w:t xml:space="preserve"> </w:t>
      </w:r>
    </w:p>
    <w:p w14:paraId="276143C3" w14:textId="597152C0" w:rsidR="007B1C7B" w:rsidRDefault="006759B6" w:rsidP="00706107">
      <w:r>
        <w:t xml:space="preserve">De gemeenteraad is vanaf 2014 vrijwel </w:t>
      </w:r>
      <w:r w:rsidR="003C0FC0">
        <w:t>ieder halfjaar over dit project geïnformeerd</w:t>
      </w:r>
      <w:r w:rsidR="007B1C7B">
        <w:t>, evenwel niet altijd door middel van een voortgangsrapportage zoals de procedureregeling voorschrijft. De belangrijkste ‘mijlpalen’ hierin zijn:</w:t>
      </w:r>
    </w:p>
    <w:p w14:paraId="456F12C9" w14:textId="77777777" w:rsidR="00596C5C" w:rsidRDefault="00596C5C" w:rsidP="00706107"/>
    <w:p w14:paraId="398D69F3" w14:textId="5C690EF1" w:rsidR="007B1C7B" w:rsidRDefault="005A0404" w:rsidP="00706107">
      <w:r>
        <w:t xml:space="preserve">2014: Aanbieding van het college-akkoord, waarin de basis voor </w:t>
      </w:r>
      <w:r w:rsidR="00596C5C">
        <w:t xml:space="preserve">het Huis van de Stad is opgenomen. </w:t>
      </w:r>
    </w:p>
    <w:p w14:paraId="4C52AC84" w14:textId="33BDAF51" w:rsidR="00596C5C" w:rsidRDefault="00596C5C" w:rsidP="00706107">
      <w:r>
        <w:t xml:space="preserve">2015: </w:t>
      </w:r>
      <w:r w:rsidR="0068098D">
        <w:t>Aanbieding van een bouwkundig onderzoek en startnotitie voor het Huis van de Stad.</w:t>
      </w:r>
    </w:p>
    <w:p w14:paraId="5FDDE049" w14:textId="0C565A53" w:rsidR="0068098D" w:rsidRDefault="0068098D" w:rsidP="00706107">
      <w:r>
        <w:t xml:space="preserve">2016: </w:t>
      </w:r>
      <w:r w:rsidR="007C3D68">
        <w:t xml:space="preserve">o.a. </w:t>
      </w:r>
      <w:r w:rsidR="004715CE">
        <w:t>Aanbieding startnotitie Huis van de Stad als groot project.</w:t>
      </w:r>
    </w:p>
    <w:p w14:paraId="4A75239F" w14:textId="558A20E5" w:rsidR="000F4DFF" w:rsidRDefault="004715CE" w:rsidP="00706107">
      <w:r>
        <w:t>2017:</w:t>
      </w:r>
      <w:r w:rsidR="007C3D68">
        <w:t xml:space="preserve">o.a. </w:t>
      </w:r>
      <w:r w:rsidR="00E66EA2">
        <w:t>Raadsvoorstellen inzake bouwkundig ontwerp</w:t>
      </w:r>
      <w:r w:rsidR="00A13F06">
        <w:t>, (</w:t>
      </w:r>
      <w:r w:rsidR="00E66EA2">
        <w:t>review</w:t>
      </w:r>
      <w:r w:rsidR="00A13F06">
        <w:t xml:space="preserve">) financiële uitgangspunten en </w:t>
      </w:r>
      <w:r w:rsidR="000F4DFF">
        <w:t xml:space="preserve">investeringsbudget gefaseerde uitvoering. </w:t>
      </w:r>
    </w:p>
    <w:p w14:paraId="683331BF" w14:textId="77777777" w:rsidR="00E06803" w:rsidRDefault="000F4DFF" w:rsidP="00706107">
      <w:r>
        <w:t xml:space="preserve">2018: </w:t>
      </w:r>
      <w:r w:rsidR="007C3D68">
        <w:t>o.a. 1</w:t>
      </w:r>
      <w:r w:rsidR="007C3D68" w:rsidRPr="007C3D68">
        <w:rPr>
          <w:vertAlign w:val="superscript"/>
        </w:rPr>
        <w:t>e</w:t>
      </w:r>
      <w:r w:rsidR="007C3D68">
        <w:t xml:space="preserve"> voortgangsrapportage Huis van de Stad</w:t>
      </w:r>
      <w:r w:rsidR="00E06803">
        <w:t xml:space="preserve"> (eerste halfjaar 2018).</w:t>
      </w:r>
    </w:p>
    <w:p w14:paraId="4964A8A2" w14:textId="77777777" w:rsidR="00A7702F" w:rsidRDefault="00E06803" w:rsidP="00706107">
      <w:r>
        <w:t>2019: o.a. 2</w:t>
      </w:r>
      <w:r w:rsidRPr="00E06803">
        <w:rPr>
          <w:vertAlign w:val="superscript"/>
        </w:rPr>
        <w:t>e</w:t>
      </w:r>
      <w:r>
        <w:t xml:space="preserve"> voortgangsrapportage Huis van de Stad en gunnings</w:t>
      </w:r>
      <w:r w:rsidR="00A7702F">
        <w:t>besluiten.</w:t>
      </w:r>
    </w:p>
    <w:p w14:paraId="552599FA" w14:textId="74B57C46" w:rsidR="0071033B" w:rsidRDefault="00A7702F" w:rsidP="00706107">
      <w:r>
        <w:t xml:space="preserve">2020: </w:t>
      </w:r>
      <w:r w:rsidR="0071033B">
        <w:t xml:space="preserve">o.a. tussentijdse rapportage naar aanleiding van asbestproblematiek en </w:t>
      </w:r>
      <w:r w:rsidR="002C7EB5">
        <w:t xml:space="preserve">raadsvoorstellen </w:t>
      </w:r>
      <w:r w:rsidR="0071033B">
        <w:t>aanvullende financiering</w:t>
      </w:r>
      <w:r w:rsidR="00863D9C">
        <w:t xml:space="preserve"> en voorbereidingskrediet (fase 2)</w:t>
      </w:r>
      <w:r w:rsidR="0071033B">
        <w:t>.</w:t>
      </w:r>
    </w:p>
    <w:p w14:paraId="6FCB4A1D" w14:textId="67799D34" w:rsidR="0048797F" w:rsidRDefault="0071033B" w:rsidP="00706107">
      <w:r>
        <w:t xml:space="preserve">2021: </w:t>
      </w:r>
      <w:r w:rsidR="00962547">
        <w:t xml:space="preserve">o.a. </w:t>
      </w:r>
      <w:r w:rsidR="00602A08">
        <w:t>raads</w:t>
      </w:r>
      <w:r w:rsidR="007F0B4A">
        <w:t>voorstellen en -</w:t>
      </w:r>
      <w:r w:rsidR="00602A08">
        <w:t xml:space="preserve">informatiebrieven over </w:t>
      </w:r>
      <w:r w:rsidR="0048797F">
        <w:t>investeringskredieten en aanbestedingsprocedures.</w:t>
      </w:r>
    </w:p>
    <w:p w14:paraId="3FF20638" w14:textId="063BECCD" w:rsidR="0048797F" w:rsidRDefault="0048797F" w:rsidP="00706107">
      <w:r>
        <w:t>2022: geen nadere informatie naar raad over het project Huis van de Stad</w:t>
      </w:r>
      <w:r w:rsidR="00413D66">
        <w:t>.</w:t>
      </w:r>
      <w:r w:rsidR="00413D66">
        <w:rPr>
          <w:rStyle w:val="Voetnootmarkering"/>
        </w:rPr>
        <w:footnoteReference w:id="13"/>
      </w:r>
    </w:p>
    <w:p w14:paraId="7D783CB1" w14:textId="3DA2CE40" w:rsidR="004F6C67" w:rsidRDefault="0048797F" w:rsidP="00706107">
      <w:r>
        <w:t xml:space="preserve">2023: </w:t>
      </w:r>
      <w:r w:rsidR="0036587A">
        <w:t>o.a. raadsvoorstel voor extra kredieten voor uitvoering Fase 2.</w:t>
      </w:r>
    </w:p>
    <w:p w14:paraId="5EF02405" w14:textId="77777777" w:rsidR="0036587A" w:rsidRDefault="0036587A" w:rsidP="00C039AE">
      <w:pPr>
        <w:jc w:val="left"/>
      </w:pPr>
    </w:p>
    <w:p w14:paraId="6409FA0D" w14:textId="77777777" w:rsidR="0036587A" w:rsidRDefault="0036587A" w:rsidP="00706107"/>
    <w:p w14:paraId="3B5E1710" w14:textId="1E21C401" w:rsidR="004715CE" w:rsidRDefault="0036587A" w:rsidP="00706107">
      <w:r>
        <w:t xml:space="preserve"> </w:t>
      </w:r>
      <w:r w:rsidR="0048797F">
        <w:t xml:space="preserve"> </w:t>
      </w:r>
      <w:r w:rsidR="007C3D68">
        <w:t xml:space="preserve"> </w:t>
      </w:r>
      <w:r w:rsidR="00A13F06">
        <w:t xml:space="preserve"> </w:t>
      </w:r>
      <w:r w:rsidR="00E66EA2">
        <w:t xml:space="preserve"> </w:t>
      </w:r>
    </w:p>
    <w:p w14:paraId="05351388" w14:textId="3CDB709A" w:rsidR="00D35F9B" w:rsidRPr="003323D9" w:rsidRDefault="00CF50B4" w:rsidP="16A5A7D8">
      <w:pPr>
        <w:rPr>
          <w:rFonts w:eastAsia="Source Sans Pro"/>
        </w:rPr>
      </w:pPr>
      <w:bookmarkStart w:id="25" w:name="_Toc193118791"/>
      <w:r w:rsidRPr="16A5A7D8">
        <w:rPr>
          <w:rStyle w:val="Kop2Char"/>
        </w:rPr>
        <w:t xml:space="preserve">4.3 </w:t>
      </w:r>
      <w:r w:rsidR="00D35F9B" w:rsidRPr="16A5A7D8">
        <w:rPr>
          <w:rStyle w:val="Kop2Char"/>
        </w:rPr>
        <w:t>De binding met de beleidsdirecties en beleidsdoelen</w:t>
      </w:r>
      <w:bookmarkEnd w:id="25"/>
    </w:p>
    <w:p w14:paraId="603B0193" w14:textId="15621A9F" w:rsidR="00D35F9B" w:rsidRDefault="00CB54E7" w:rsidP="00D35F9B">
      <w:pPr>
        <w:rPr>
          <w:rFonts w:eastAsia="Source Sans Pro" w:cs="Source Sans Pro"/>
        </w:rPr>
      </w:pPr>
      <w:r w:rsidRPr="16A5A7D8">
        <w:rPr>
          <w:rFonts w:eastAsia="Source Sans Pro" w:cs="Source Sans Pro"/>
        </w:rPr>
        <w:t xml:space="preserve">Het project en de projectmanager is ingebed in de </w:t>
      </w:r>
      <w:r w:rsidR="00135D49" w:rsidRPr="16A5A7D8">
        <w:rPr>
          <w:rFonts w:eastAsia="Source Sans Pro" w:cs="Source Sans Pro"/>
        </w:rPr>
        <w:t>‘staande’ organisatie of ‘</w:t>
      </w:r>
      <w:proofErr w:type="spellStart"/>
      <w:r w:rsidR="00135D49" w:rsidRPr="16A5A7D8">
        <w:rPr>
          <w:rFonts w:eastAsia="Source Sans Pro" w:cs="Source Sans Pro"/>
        </w:rPr>
        <w:t>lijn-organisatie</w:t>
      </w:r>
      <w:proofErr w:type="spellEnd"/>
      <w:r w:rsidR="0045036F" w:rsidRPr="16A5A7D8">
        <w:rPr>
          <w:rFonts w:eastAsia="Source Sans Pro" w:cs="Source Sans Pro"/>
        </w:rPr>
        <w:t xml:space="preserve"> (Domein </w:t>
      </w:r>
      <w:r w:rsidR="006759B6" w:rsidRPr="16A5A7D8">
        <w:rPr>
          <w:rFonts w:eastAsia="Source Sans Pro" w:cs="Source Sans Pro"/>
        </w:rPr>
        <w:t xml:space="preserve">Maatschappelijke Ontwikkelingen), waarvoor een </w:t>
      </w:r>
      <w:r w:rsidR="009F726F" w:rsidRPr="16A5A7D8">
        <w:rPr>
          <w:rFonts w:eastAsia="Source Sans Pro" w:cs="Source Sans Pro"/>
        </w:rPr>
        <w:t xml:space="preserve">afzonderlijke teammanager is aangesteld. </w:t>
      </w:r>
      <w:r w:rsidR="00E0329B" w:rsidRPr="16A5A7D8">
        <w:rPr>
          <w:rFonts w:eastAsia="Source Sans Pro" w:cs="Source Sans Pro"/>
        </w:rPr>
        <w:t xml:space="preserve">Binnen het team zijn drie projectleiders verantwoordelijk. </w:t>
      </w:r>
      <w:r w:rsidR="00D7418B" w:rsidRPr="16A5A7D8">
        <w:rPr>
          <w:rFonts w:eastAsia="Source Sans Pro" w:cs="Source Sans Pro"/>
        </w:rPr>
        <w:t xml:space="preserve">Gelet op de zwaarte van het project is de Domeinmanager Maatschappelijke Ontwikkelingen, tevens teammanager van 7 teams en </w:t>
      </w:r>
      <w:r w:rsidR="00ED3D20" w:rsidRPr="16A5A7D8">
        <w:rPr>
          <w:rFonts w:eastAsia="Source Sans Pro" w:cs="Source Sans Pro"/>
        </w:rPr>
        <w:t>loco-gemeentesecretaris</w:t>
      </w:r>
      <w:r w:rsidR="1C3ECC01" w:rsidRPr="16A5A7D8">
        <w:rPr>
          <w:rFonts w:eastAsia="Source Sans Pro" w:cs="Source Sans Pro"/>
        </w:rPr>
        <w:t>,</w:t>
      </w:r>
      <w:r w:rsidR="00ED3D20" w:rsidRPr="16A5A7D8">
        <w:rPr>
          <w:rFonts w:eastAsia="Source Sans Pro" w:cs="Source Sans Pro"/>
        </w:rPr>
        <w:t xml:space="preserve"> verantwoordelijk voor het project.</w:t>
      </w:r>
    </w:p>
    <w:p w14:paraId="52B854F2" w14:textId="77777777" w:rsidR="00D35F9B" w:rsidRDefault="00D35F9B" w:rsidP="00D35F9B">
      <w:pPr>
        <w:rPr>
          <w:rFonts w:eastAsia="Source Sans Pro" w:cs="Source Sans Pro"/>
        </w:rPr>
      </w:pPr>
    </w:p>
    <w:p w14:paraId="049F9B03" w14:textId="05FC773E" w:rsidR="00D35F9B" w:rsidRPr="003323D9" w:rsidRDefault="00CF50B4" w:rsidP="00C039AE">
      <w:pPr>
        <w:pStyle w:val="Kop2"/>
        <w:jc w:val="left"/>
        <w:rPr>
          <w:rFonts w:eastAsia="Source Sans Pro"/>
        </w:rPr>
      </w:pPr>
      <w:bookmarkStart w:id="26" w:name="_Toc193118792"/>
      <w:r>
        <w:rPr>
          <w:rFonts w:eastAsia="Source Sans Pro"/>
        </w:rPr>
        <w:t xml:space="preserve">4.4 </w:t>
      </w:r>
      <w:r w:rsidR="00D35F9B" w:rsidRPr="003323D9">
        <w:rPr>
          <w:rFonts w:eastAsia="Source Sans Pro"/>
        </w:rPr>
        <w:t>De professionele beheersing met een inhoudelijk gesprek over beheersmaatregelen</w:t>
      </w:r>
      <w:bookmarkEnd w:id="26"/>
      <w:r w:rsidR="00D35F9B" w:rsidRPr="003323D9">
        <w:rPr>
          <w:rFonts w:eastAsia="Source Sans Pro"/>
        </w:rPr>
        <w:t xml:space="preserve"> </w:t>
      </w:r>
    </w:p>
    <w:p w14:paraId="09B55D93" w14:textId="6292B066" w:rsidR="00EF751E" w:rsidRDefault="007A4E14" w:rsidP="00D35F9B">
      <w:pPr>
        <w:rPr>
          <w:rFonts w:eastAsia="Source Sans Pro" w:cs="Source Sans Pro"/>
        </w:rPr>
      </w:pPr>
      <w:r w:rsidRPr="16A5A7D8">
        <w:rPr>
          <w:rFonts w:eastAsia="Source Sans Pro" w:cs="Source Sans Pro"/>
        </w:rPr>
        <w:t>De raad is gedurende het traject vanaf 2014</w:t>
      </w:r>
      <w:r w:rsidR="009D7428" w:rsidRPr="16A5A7D8">
        <w:rPr>
          <w:rFonts w:eastAsia="Source Sans Pro" w:cs="Source Sans Pro"/>
        </w:rPr>
        <w:t xml:space="preserve"> </w:t>
      </w:r>
      <w:r w:rsidRPr="16A5A7D8">
        <w:rPr>
          <w:rFonts w:eastAsia="Source Sans Pro" w:cs="Source Sans Pro"/>
        </w:rPr>
        <w:t>uitvoerig meegenomen in verschillende</w:t>
      </w:r>
      <w:r w:rsidR="009D7428" w:rsidRPr="16A5A7D8">
        <w:rPr>
          <w:rFonts w:eastAsia="Source Sans Pro" w:cs="Source Sans Pro"/>
        </w:rPr>
        <w:t xml:space="preserve"> varianten en scenario’s. </w:t>
      </w:r>
      <w:r w:rsidR="00EC69ED" w:rsidRPr="16A5A7D8">
        <w:rPr>
          <w:rFonts w:eastAsia="Source Sans Pro" w:cs="Source Sans Pro"/>
        </w:rPr>
        <w:t>Hoewel een eindevaluatie nog moet worden opgesteld</w:t>
      </w:r>
      <w:r w:rsidR="0EDBDF5D" w:rsidRPr="16A5A7D8">
        <w:rPr>
          <w:rFonts w:eastAsia="Source Sans Pro" w:cs="Source Sans Pro"/>
        </w:rPr>
        <w:t>,</w:t>
      </w:r>
      <w:r w:rsidR="00EC69ED" w:rsidRPr="16A5A7D8">
        <w:rPr>
          <w:rFonts w:eastAsia="Source Sans Pro" w:cs="Source Sans Pro"/>
        </w:rPr>
        <w:t xml:space="preserve"> </w:t>
      </w:r>
      <w:r w:rsidR="1F3A4B9E" w:rsidRPr="16A5A7D8">
        <w:rPr>
          <w:rFonts w:eastAsia="Source Sans Pro" w:cs="Source Sans Pro"/>
        </w:rPr>
        <w:t xml:space="preserve">constateren wij </w:t>
      </w:r>
      <w:r w:rsidR="00EC69ED" w:rsidRPr="16A5A7D8">
        <w:rPr>
          <w:rFonts w:eastAsia="Source Sans Pro" w:cs="Source Sans Pro"/>
        </w:rPr>
        <w:t xml:space="preserve"> </w:t>
      </w:r>
      <w:r w:rsidR="00965DC4" w:rsidRPr="16A5A7D8">
        <w:rPr>
          <w:rFonts w:eastAsia="Source Sans Pro" w:cs="Source Sans Pro"/>
        </w:rPr>
        <w:t xml:space="preserve">(bron: interviews) </w:t>
      </w:r>
      <w:r w:rsidR="00EC69ED" w:rsidRPr="16A5A7D8">
        <w:rPr>
          <w:rFonts w:eastAsia="Source Sans Pro" w:cs="Source Sans Pro"/>
        </w:rPr>
        <w:t xml:space="preserve">dat het project door problemen met </w:t>
      </w:r>
      <w:r w:rsidR="00167383" w:rsidRPr="16A5A7D8">
        <w:rPr>
          <w:rFonts w:eastAsia="Source Sans Pro" w:cs="Source Sans Pro"/>
        </w:rPr>
        <w:t xml:space="preserve">asbest, </w:t>
      </w:r>
      <w:r w:rsidR="00BD4177" w:rsidRPr="16A5A7D8">
        <w:rPr>
          <w:rFonts w:eastAsia="Source Sans Pro" w:cs="Source Sans Pro"/>
        </w:rPr>
        <w:t>vogel</w:t>
      </w:r>
      <w:r w:rsidR="27B6DB64" w:rsidRPr="16A5A7D8">
        <w:rPr>
          <w:rFonts w:eastAsia="Source Sans Pro" w:cs="Source Sans Pro"/>
        </w:rPr>
        <w:t>-</w:t>
      </w:r>
      <w:r w:rsidR="00BD4177" w:rsidRPr="16A5A7D8">
        <w:rPr>
          <w:rFonts w:eastAsia="Source Sans Pro" w:cs="Source Sans Pro"/>
        </w:rPr>
        <w:t xml:space="preserve">/natuurbescherming </w:t>
      </w:r>
      <w:r w:rsidR="00095D81" w:rsidRPr="16A5A7D8">
        <w:rPr>
          <w:rFonts w:eastAsia="Source Sans Pro" w:cs="Source Sans Pro"/>
        </w:rPr>
        <w:t xml:space="preserve">(in de toren) </w:t>
      </w:r>
      <w:r w:rsidR="00BD4177" w:rsidRPr="16A5A7D8">
        <w:rPr>
          <w:rFonts w:eastAsia="Source Sans Pro" w:cs="Source Sans Pro"/>
        </w:rPr>
        <w:t xml:space="preserve">en </w:t>
      </w:r>
      <w:r w:rsidR="00167383" w:rsidRPr="16A5A7D8">
        <w:rPr>
          <w:rFonts w:eastAsia="Source Sans Pro" w:cs="Source Sans Pro"/>
        </w:rPr>
        <w:t xml:space="preserve">vertragingen als gevolg van onder meer </w:t>
      </w:r>
      <w:r w:rsidR="00CA0202" w:rsidRPr="16A5A7D8">
        <w:rPr>
          <w:rFonts w:eastAsia="Source Sans Pro" w:cs="Source Sans Pro"/>
        </w:rPr>
        <w:t>uitloopkosten aan de kant van de aannemer</w:t>
      </w:r>
      <w:r w:rsidR="33BD5075" w:rsidRPr="16A5A7D8">
        <w:rPr>
          <w:rFonts w:eastAsia="Source Sans Pro" w:cs="Source Sans Pro"/>
        </w:rPr>
        <w:t>,</w:t>
      </w:r>
      <w:r w:rsidR="00CA0202" w:rsidRPr="16A5A7D8">
        <w:rPr>
          <w:rFonts w:eastAsia="Source Sans Pro" w:cs="Source Sans Pro"/>
        </w:rPr>
        <w:t xml:space="preserve"> </w:t>
      </w:r>
      <w:r w:rsidR="00EF16CB" w:rsidRPr="16A5A7D8">
        <w:rPr>
          <w:rFonts w:eastAsia="Source Sans Pro" w:cs="Source Sans Pro"/>
        </w:rPr>
        <w:t>van het oorspronkelijke startbudget</w:t>
      </w:r>
      <w:r w:rsidR="00BD4177" w:rsidRPr="16A5A7D8">
        <w:rPr>
          <w:rFonts w:eastAsia="Source Sans Pro" w:cs="Source Sans Pro"/>
        </w:rPr>
        <w:t xml:space="preserve"> circa € 32 mln. is </w:t>
      </w:r>
      <w:r w:rsidR="00095D81" w:rsidRPr="16A5A7D8">
        <w:rPr>
          <w:rFonts w:eastAsia="Source Sans Pro" w:cs="Source Sans Pro"/>
        </w:rPr>
        <w:t xml:space="preserve">uitgelopen naar </w:t>
      </w:r>
      <w:r w:rsidR="00FD13B3" w:rsidRPr="16A5A7D8">
        <w:rPr>
          <w:rFonts w:eastAsia="Source Sans Pro" w:cs="Source Sans Pro"/>
        </w:rPr>
        <w:t>ruim € 4</w:t>
      </w:r>
      <w:r w:rsidR="004436C5">
        <w:rPr>
          <w:rFonts w:eastAsia="Source Sans Pro" w:cs="Source Sans Pro"/>
        </w:rPr>
        <w:t>3</w:t>
      </w:r>
      <w:r w:rsidR="00FD13B3" w:rsidRPr="16A5A7D8">
        <w:rPr>
          <w:rFonts w:eastAsia="Source Sans Pro" w:cs="Source Sans Pro"/>
        </w:rPr>
        <w:t xml:space="preserve"> mln. </w:t>
      </w:r>
      <w:r w:rsidR="00BD4177" w:rsidRPr="16A5A7D8">
        <w:rPr>
          <w:rFonts w:eastAsia="Source Sans Pro" w:cs="Source Sans Pro"/>
        </w:rPr>
        <w:t xml:space="preserve"> </w:t>
      </w:r>
      <w:r w:rsidR="00EF16CB" w:rsidRPr="16A5A7D8">
        <w:rPr>
          <w:rFonts w:eastAsia="Source Sans Pro" w:cs="Source Sans Pro"/>
        </w:rPr>
        <w:t xml:space="preserve"> </w:t>
      </w:r>
    </w:p>
    <w:p w14:paraId="093480DC" w14:textId="77777777" w:rsidR="00EF751E" w:rsidRDefault="00EF751E" w:rsidP="00D35F9B">
      <w:pPr>
        <w:rPr>
          <w:rFonts w:eastAsia="Source Sans Pro" w:cs="Source Sans Pro"/>
        </w:rPr>
      </w:pPr>
    </w:p>
    <w:p w14:paraId="7A0A866C" w14:textId="7454EC82" w:rsidR="00D35F9B" w:rsidRDefault="00EF751E" w:rsidP="00D35F9B">
      <w:pPr>
        <w:rPr>
          <w:rFonts w:eastAsia="Source Sans Pro" w:cs="Source Sans Pro"/>
        </w:rPr>
      </w:pPr>
      <w:r w:rsidRPr="16A5A7D8">
        <w:rPr>
          <w:rFonts w:eastAsia="Source Sans Pro" w:cs="Source Sans Pro"/>
        </w:rPr>
        <w:t xml:space="preserve">Overige informatie over professionele beheersing met een inhoudelijk gesprek over beheersmaatregelen ontbreekt, </w:t>
      </w:r>
      <w:r w:rsidR="16B732B3" w:rsidRPr="16A5A7D8">
        <w:rPr>
          <w:rFonts w:eastAsia="Source Sans Pro" w:cs="Source Sans Pro"/>
        </w:rPr>
        <w:t xml:space="preserve">mede </w:t>
      </w:r>
      <w:r w:rsidRPr="16A5A7D8">
        <w:rPr>
          <w:rFonts w:eastAsia="Source Sans Pro" w:cs="Source Sans Pro"/>
        </w:rPr>
        <w:t xml:space="preserve">vanwege het nog niet beschikbaar zijn van de eindevaluatie. </w:t>
      </w:r>
      <w:r w:rsidR="007A4E14" w:rsidRPr="16A5A7D8">
        <w:rPr>
          <w:rFonts w:eastAsia="Source Sans Pro" w:cs="Source Sans Pro"/>
        </w:rPr>
        <w:t xml:space="preserve"> </w:t>
      </w:r>
    </w:p>
    <w:p w14:paraId="00D3D041" w14:textId="77777777" w:rsidR="00D35F9B" w:rsidRDefault="00D35F9B" w:rsidP="00D35F9B">
      <w:pPr>
        <w:rPr>
          <w:rFonts w:eastAsia="Source Sans Pro" w:cs="Source Sans Pro"/>
        </w:rPr>
      </w:pPr>
    </w:p>
    <w:p w14:paraId="58E8FA32" w14:textId="718EA752" w:rsidR="00D35F9B" w:rsidRPr="003323D9" w:rsidRDefault="00CF50B4" w:rsidP="00D35F9B">
      <w:pPr>
        <w:pStyle w:val="Kop2"/>
        <w:rPr>
          <w:rFonts w:eastAsia="Source Sans Pro"/>
        </w:rPr>
      </w:pPr>
      <w:bookmarkStart w:id="27" w:name="_Toc193118793"/>
      <w:r>
        <w:rPr>
          <w:rFonts w:eastAsia="Source Sans Pro"/>
        </w:rPr>
        <w:t xml:space="preserve">4.5 </w:t>
      </w:r>
      <w:r w:rsidR="00D35F9B" w:rsidRPr="003323D9">
        <w:rPr>
          <w:rFonts w:eastAsia="Source Sans Pro"/>
        </w:rPr>
        <w:t>De periodieke inhoudelijke herijking en evaluatie</w:t>
      </w:r>
      <w:bookmarkEnd w:id="27"/>
    </w:p>
    <w:p w14:paraId="56F84330" w14:textId="72BF460B" w:rsidR="00C06480" w:rsidRDefault="00EF751E" w:rsidP="00C06480">
      <w:pPr>
        <w:rPr>
          <w:rFonts w:eastAsia="Source Sans Pro" w:cs="Source Sans Pro"/>
        </w:rPr>
      </w:pPr>
      <w:r>
        <w:rPr>
          <w:rFonts w:eastAsia="Source Sans Pro" w:cs="Source Sans Pro"/>
        </w:rPr>
        <w:t xml:space="preserve">Uit het gevoerde interview (maar ook de </w:t>
      </w:r>
      <w:r w:rsidR="00C06480">
        <w:rPr>
          <w:rFonts w:eastAsia="Source Sans Pro" w:cs="Source Sans Pro"/>
        </w:rPr>
        <w:t xml:space="preserve">vele inhoudelijke documenten die aan de  raad zijn aangeboden) maken wij op dat de raad zeer nauw betrokken </w:t>
      </w:r>
      <w:r w:rsidR="00490652">
        <w:rPr>
          <w:rFonts w:eastAsia="Source Sans Pro" w:cs="Source Sans Pro"/>
        </w:rPr>
        <w:t>was</w:t>
      </w:r>
      <w:r w:rsidR="00C06480">
        <w:rPr>
          <w:rFonts w:eastAsia="Source Sans Pro" w:cs="Source Sans Pro"/>
        </w:rPr>
        <w:t xml:space="preserve"> bij de stapsgewijze aanpak en voortgang van dit project. </w:t>
      </w:r>
    </w:p>
    <w:p w14:paraId="0B5BF131" w14:textId="63D7019A" w:rsidR="00C06480" w:rsidRDefault="00C06480" w:rsidP="00C06480">
      <w:r w:rsidRPr="16A5A7D8">
        <w:rPr>
          <w:rFonts w:eastAsia="Source Sans Pro" w:cs="Source Sans Pro"/>
        </w:rPr>
        <w:t>Bij vrijwel e</w:t>
      </w:r>
      <w:r>
        <w:t xml:space="preserve">lke stap die in het project is gezet, </w:t>
      </w:r>
      <w:r w:rsidR="57A9FE97">
        <w:t xml:space="preserve">heeft </w:t>
      </w:r>
      <w:r w:rsidR="00DD3306">
        <w:t xml:space="preserve"> </w:t>
      </w:r>
      <w:r w:rsidR="78CD472D">
        <w:t xml:space="preserve">de ambtelijke organisatie </w:t>
      </w:r>
      <w:r w:rsidR="7AEBE378">
        <w:t xml:space="preserve">en het college de raad geïnformeerd en de raad om goedkeuring verzocht </w:t>
      </w:r>
      <w:r>
        <w:t xml:space="preserve"> om </w:t>
      </w:r>
      <w:r w:rsidR="00DD3306">
        <w:t xml:space="preserve">de </w:t>
      </w:r>
      <w:r>
        <w:t xml:space="preserve">volgende stap te </w:t>
      </w:r>
      <w:r w:rsidR="00DD3306">
        <w:t xml:space="preserve">kunnen </w:t>
      </w:r>
      <w:r>
        <w:t xml:space="preserve">zetten. </w:t>
      </w:r>
      <w:r w:rsidR="00DD3306">
        <w:t>Aldus is de raad betrokken geweest bij het v</w:t>
      </w:r>
      <w:r>
        <w:t>oorbereidingskrediet, voorlopig ontwerp, gefaseerde uitvoering, definitief ontwerp, definitief krediet en een technisch ontwerp</w:t>
      </w:r>
      <w:r w:rsidR="007A240C">
        <w:t>. Dit geldt ook voor de aanbestedingsprocedure. Na</w:t>
      </w:r>
      <w:r w:rsidR="522F0B53">
        <w:t xml:space="preserve">dat de raad </w:t>
      </w:r>
      <w:r w:rsidR="007A240C">
        <w:t xml:space="preserve">goedkeuring </w:t>
      </w:r>
      <w:r w:rsidR="1C658398">
        <w:t xml:space="preserve">gaf aan </w:t>
      </w:r>
      <w:r w:rsidR="007A240C">
        <w:t xml:space="preserve"> de aanbestedingsprocedure (en documenten) zijn </w:t>
      </w:r>
      <w:r>
        <w:t xml:space="preserve">de contracten met de aannemers getekend. </w:t>
      </w:r>
    </w:p>
    <w:p w14:paraId="61409FC5" w14:textId="77777777" w:rsidR="00C06480" w:rsidRDefault="00C06480" w:rsidP="00C06480"/>
    <w:p w14:paraId="53BC0143" w14:textId="16E6EB51" w:rsidR="00C06480" w:rsidRDefault="006F68CE" w:rsidP="00C06480">
      <w:r>
        <w:t xml:space="preserve">Illustratief hiervoor is het </w:t>
      </w:r>
      <w:r w:rsidR="00C06480">
        <w:t>voorbereidingskrediet voor fase 2 (</w:t>
      </w:r>
      <w:r>
        <w:t xml:space="preserve">de renovatie en inrichting van </w:t>
      </w:r>
      <w:r w:rsidR="00C06480">
        <w:t>verdiepingen 1 t/m 3)</w:t>
      </w:r>
      <w:r w:rsidR="00BB398E">
        <w:t xml:space="preserve">. Hierbij is gekozen voor een afwijkende variant ten opzichte van de startnotitie, vanwege </w:t>
      </w:r>
      <w:r w:rsidR="00C06480">
        <w:t xml:space="preserve">huur van tijdelijke huisvesting. </w:t>
      </w:r>
      <w:r w:rsidR="00622D7A">
        <w:t xml:space="preserve">Hierdoor diende de raad goedkeuring te geven voor een budget van ruim € 11 mln. en </w:t>
      </w:r>
      <w:r w:rsidR="00347472">
        <w:t xml:space="preserve">dit leidde ook tot een intensief onderhandelingstraject met de verhuurder. </w:t>
      </w:r>
      <w:r w:rsidR="007D1BC8">
        <w:t>Hierbij heeft de raad nadrukkelijk zelf gekozen om de uitvoering van het project in twee fasen op te knippen</w:t>
      </w:r>
      <w:r w:rsidR="00CB4EB7">
        <w:t xml:space="preserve">, waardoor de maatschappelijke partners </w:t>
      </w:r>
      <w:r w:rsidR="00801B48">
        <w:t xml:space="preserve">de huisvesting eerder in gebruik konden nemen dan de gemeente zelf. </w:t>
      </w:r>
      <w:r w:rsidR="00C06480">
        <w:t>D</w:t>
      </w:r>
      <w:r w:rsidR="008329C4">
        <w:t xml:space="preserve">eze keuze van de raad heeft voor een aantal extra problemen en uitdagingen gezorgd, die opgelost dienden te worden. </w:t>
      </w:r>
      <w:r w:rsidR="00DE585B">
        <w:t>Zo was de bouwmarkt (aanbesteding) v</w:t>
      </w:r>
      <w:r w:rsidR="00C06480">
        <w:t xml:space="preserve">oor fase 2 </w:t>
      </w:r>
      <w:r w:rsidR="001D261B">
        <w:t xml:space="preserve">de gemeente </w:t>
      </w:r>
      <w:r w:rsidR="00C06480">
        <w:t xml:space="preserve">niet gunstig gezind. Partners wilde niet instappen in een project </w:t>
      </w:r>
      <w:r w:rsidR="001D261B">
        <w:t xml:space="preserve">(fase 2) </w:t>
      </w:r>
      <w:r w:rsidR="00C06480">
        <w:t>waar zij bij fase 1 niet bij betrokken waren</w:t>
      </w:r>
      <w:r w:rsidR="001D261B">
        <w:t>,</w:t>
      </w:r>
      <w:r w:rsidR="00C06480">
        <w:t xml:space="preserve"> maar wel </w:t>
      </w:r>
      <w:r w:rsidR="001D261B">
        <w:t xml:space="preserve">in fase 2 </w:t>
      </w:r>
      <w:r w:rsidR="00C06480">
        <w:t xml:space="preserve">op voort moesten bouwen en eindverantwoordelijk voor zou worden. </w:t>
      </w:r>
      <w:r w:rsidR="00BA302A">
        <w:t xml:space="preserve">De enige inschrijving voor fase 2 </w:t>
      </w:r>
      <w:r w:rsidR="003E2626">
        <w:t xml:space="preserve">lag boven het </w:t>
      </w:r>
      <w:r w:rsidR="008D7E84">
        <w:t xml:space="preserve">investeringsplafond van de </w:t>
      </w:r>
      <w:r w:rsidR="00FB58B8">
        <w:t xml:space="preserve">aanbestedingsprocedure. </w:t>
      </w:r>
      <w:r w:rsidR="001D261B">
        <w:t>Dit leidde tot e</w:t>
      </w:r>
      <w:r w:rsidR="00C06480">
        <w:t xml:space="preserve">xtra vertraging en kosten voor toetsen en gesprekken. </w:t>
      </w:r>
    </w:p>
    <w:p w14:paraId="6E89528F" w14:textId="77777777" w:rsidR="00C06480" w:rsidRDefault="00C06480" w:rsidP="00C06480"/>
    <w:p w14:paraId="67D432C1" w14:textId="058E0C43" w:rsidR="00D35F9B" w:rsidRPr="003323D9" w:rsidRDefault="00CF50B4" w:rsidP="00C039AE">
      <w:pPr>
        <w:pStyle w:val="Kop2"/>
        <w:jc w:val="left"/>
        <w:rPr>
          <w:rFonts w:eastAsia="Source Sans Pro"/>
        </w:rPr>
      </w:pPr>
      <w:bookmarkStart w:id="28" w:name="_Toc193118794"/>
      <w:r>
        <w:rPr>
          <w:rFonts w:eastAsia="Source Sans Pro"/>
        </w:rPr>
        <w:t xml:space="preserve">4.6 </w:t>
      </w:r>
      <w:r w:rsidR="00D35F9B" w:rsidRPr="003323D9">
        <w:rPr>
          <w:rFonts w:eastAsia="Source Sans Pro"/>
        </w:rPr>
        <w:t>De informatievoorziening aan de raad en inhoudelijke bespreking van voortgangsrapportages.</w:t>
      </w:r>
      <w:bookmarkEnd w:id="28"/>
    </w:p>
    <w:p w14:paraId="52AC168A" w14:textId="20006D32" w:rsidR="00D35F9B" w:rsidRDefault="004C159F" w:rsidP="00D35F9B">
      <w:pPr>
        <w:rPr>
          <w:rFonts w:eastAsia="Source Sans Pro" w:cs="Source Sans Pro"/>
        </w:rPr>
      </w:pPr>
      <w:r>
        <w:rPr>
          <w:rFonts w:eastAsia="Source Sans Pro" w:cs="Source Sans Pro"/>
        </w:rPr>
        <w:t xml:space="preserve">De raad is wat betreft de besluitvorming </w:t>
      </w:r>
      <w:r w:rsidR="004D03F2">
        <w:rPr>
          <w:rFonts w:eastAsia="Source Sans Pro" w:cs="Source Sans Pro"/>
        </w:rPr>
        <w:t xml:space="preserve">(kaderstelling) </w:t>
      </w:r>
      <w:r w:rsidR="00412949">
        <w:rPr>
          <w:rFonts w:eastAsia="Source Sans Pro" w:cs="Source Sans Pro"/>
        </w:rPr>
        <w:t xml:space="preserve">ten aanzien van </w:t>
      </w:r>
      <w:r w:rsidR="00932B3B">
        <w:rPr>
          <w:rFonts w:eastAsia="Source Sans Pro" w:cs="Source Sans Pro"/>
        </w:rPr>
        <w:t>het project Huis van de Stad zowel ten aanzien van de inhoudelijke doelstellingen, de planning en de financiering</w:t>
      </w:r>
      <w:r w:rsidR="004D03F2">
        <w:rPr>
          <w:rFonts w:eastAsia="Source Sans Pro" w:cs="Source Sans Pro"/>
        </w:rPr>
        <w:t xml:space="preserve"> uitvoerig in positie gebracht. Wat betreft de ‘bijsturing’ (controlerende </w:t>
      </w:r>
      <w:r w:rsidR="00406C86">
        <w:rPr>
          <w:rFonts w:eastAsia="Source Sans Pro" w:cs="Source Sans Pro"/>
        </w:rPr>
        <w:t xml:space="preserve">rol) is dit beeld meer diffuus. De raad is veelvuldig geïnformeerd door middel van raadsvoorstellen en </w:t>
      </w:r>
      <w:r w:rsidR="00CA4340">
        <w:rPr>
          <w:rFonts w:eastAsia="Source Sans Pro" w:cs="Source Sans Pro"/>
        </w:rPr>
        <w:t xml:space="preserve">raadsinformatiebrieven, maar de halfjaarlijkse voortgangsrapportages conform het format van de procedureregeling zijn </w:t>
      </w:r>
      <w:r w:rsidR="00F848D4">
        <w:rPr>
          <w:rFonts w:eastAsia="Source Sans Pro" w:cs="Source Sans Pro"/>
        </w:rPr>
        <w:t xml:space="preserve">nauwelijks opgesteld. </w:t>
      </w:r>
      <w:r w:rsidR="00AB194F">
        <w:rPr>
          <w:rFonts w:eastAsia="Source Sans Pro" w:cs="Source Sans Pro"/>
        </w:rPr>
        <w:t xml:space="preserve">Deze hebben dan ook geen rol gespeeld in </w:t>
      </w:r>
      <w:r w:rsidR="002E68C0">
        <w:rPr>
          <w:rFonts w:eastAsia="Source Sans Pro" w:cs="Source Sans Pro"/>
        </w:rPr>
        <w:t>de bijsturing van het project door de raad</w:t>
      </w:r>
      <w:r w:rsidR="000B7B17">
        <w:rPr>
          <w:rFonts w:eastAsia="Source Sans Pro" w:cs="Source Sans Pro"/>
        </w:rPr>
        <w:t xml:space="preserve">, </w:t>
      </w:r>
      <w:r w:rsidR="00F52B4A">
        <w:rPr>
          <w:rFonts w:eastAsia="Source Sans Pro" w:cs="Source Sans Pro"/>
        </w:rPr>
        <w:t xml:space="preserve">aanpassing van kaders </w:t>
      </w:r>
      <w:r w:rsidR="00B76A12">
        <w:rPr>
          <w:rFonts w:eastAsia="Source Sans Pro" w:cs="Source Sans Pro"/>
        </w:rPr>
        <w:t>of de informatievoorziening hierover aan de raad.</w:t>
      </w:r>
      <w:r w:rsidR="002E68C0">
        <w:rPr>
          <w:rFonts w:eastAsia="Source Sans Pro" w:cs="Source Sans Pro"/>
        </w:rPr>
        <w:t xml:space="preserve"> </w:t>
      </w:r>
      <w:r w:rsidR="00F848D4">
        <w:rPr>
          <w:rFonts w:eastAsia="Source Sans Pro" w:cs="Source Sans Pro"/>
        </w:rPr>
        <w:t>Wel is de raad ook op diverse momenten informeel geïnformeerd (</w:t>
      </w:r>
      <w:r w:rsidR="00E071F6">
        <w:rPr>
          <w:rFonts w:eastAsia="Source Sans Pro" w:cs="Source Sans Pro"/>
        </w:rPr>
        <w:t>bijvoorbeeld over de inrichting van de raadszaal).</w:t>
      </w:r>
      <w:r w:rsidR="00932B3B">
        <w:rPr>
          <w:rFonts w:eastAsia="Source Sans Pro" w:cs="Source Sans Pro"/>
        </w:rPr>
        <w:t xml:space="preserve"> </w:t>
      </w:r>
      <w:r>
        <w:rPr>
          <w:rFonts w:eastAsia="Source Sans Pro" w:cs="Source Sans Pro"/>
        </w:rPr>
        <w:t xml:space="preserve"> </w:t>
      </w:r>
    </w:p>
    <w:p w14:paraId="2EE992B6" w14:textId="77777777" w:rsidR="00D35F9B" w:rsidRDefault="00D35F9B" w:rsidP="00D35F9B">
      <w:pPr>
        <w:rPr>
          <w:rFonts w:eastAsia="Source Sans Pro" w:cs="Source Sans Pro"/>
        </w:rPr>
      </w:pPr>
    </w:p>
    <w:p w14:paraId="51AE1D25" w14:textId="3F272B1F" w:rsidR="00D35F9B" w:rsidRDefault="00CF50B4" w:rsidP="00D35F9B">
      <w:pPr>
        <w:pStyle w:val="Kop2"/>
        <w:rPr>
          <w:rFonts w:eastAsia="Source Sans Pro"/>
        </w:rPr>
      </w:pPr>
      <w:bookmarkStart w:id="29" w:name="_Toc193118795"/>
      <w:r>
        <w:rPr>
          <w:rFonts w:eastAsia="Source Sans Pro"/>
        </w:rPr>
        <w:t xml:space="preserve">4.7 </w:t>
      </w:r>
      <w:r w:rsidR="00D35F9B" w:rsidRPr="003323D9">
        <w:rPr>
          <w:rFonts w:eastAsia="Source Sans Pro"/>
        </w:rPr>
        <w:t>De inhoudelijke sturing van de raad op het project</w:t>
      </w:r>
      <w:bookmarkEnd w:id="29"/>
      <w:r w:rsidR="00D35F9B" w:rsidRPr="003323D9">
        <w:rPr>
          <w:rFonts w:eastAsia="Source Sans Pro"/>
        </w:rPr>
        <w:t xml:space="preserve"> </w:t>
      </w:r>
    </w:p>
    <w:p w14:paraId="4C8E57E0" w14:textId="4A655918" w:rsidR="00E071F6" w:rsidRPr="00E071F6" w:rsidRDefault="00E071F6" w:rsidP="00E071F6">
      <w:r>
        <w:t xml:space="preserve">Zoals hiervoor aan de orde is gekomen is de raad intensief in positie gebracht om inhoudelijk te sturen op dit project. </w:t>
      </w:r>
    </w:p>
    <w:p w14:paraId="1FA0E3CB" w14:textId="77777777" w:rsidR="00D35F9B" w:rsidRDefault="00D35F9B" w:rsidP="00D35F9B"/>
    <w:p w14:paraId="7A4FA3EE" w14:textId="77777777" w:rsidR="00D35F9B" w:rsidRDefault="00D35F9B" w:rsidP="00D35F9B"/>
    <w:p w14:paraId="23CF8ED1" w14:textId="77777777" w:rsidR="002A296C" w:rsidRDefault="002A296C" w:rsidP="009369E4"/>
    <w:p w14:paraId="55DA40F6" w14:textId="3A5976FA" w:rsidR="002A296C" w:rsidRDefault="00AD6510" w:rsidP="00B92684">
      <w:pPr>
        <w:pStyle w:val="Kop1"/>
        <w:numPr>
          <w:ilvl w:val="0"/>
          <w:numId w:val="33"/>
        </w:numPr>
        <w:jc w:val="left"/>
      </w:pPr>
      <w:bookmarkStart w:id="30" w:name="_Toc193118796"/>
      <w:r>
        <w:t>Groot project</w:t>
      </w:r>
      <w:r w:rsidR="00A62D40">
        <w:t xml:space="preserve"> </w:t>
      </w:r>
      <w:r w:rsidR="00852466">
        <w:t>organisatieontwikkeling</w:t>
      </w:r>
      <w:r w:rsidR="001E1E47">
        <w:t xml:space="preserve"> en </w:t>
      </w:r>
      <w:r w:rsidR="001D5DF4">
        <w:t>D</w:t>
      </w:r>
      <w:r w:rsidR="002A296C">
        <w:t>ienstverlening</w:t>
      </w:r>
      <w:bookmarkEnd w:id="30"/>
      <w:r w:rsidR="002A296C">
        <w:t xml:space="preserve"> </w:t>
      </w:r>
    </w:p>
    <w:p w14:paraId="6F054AC2" w14:textId="5125F02C" w:rsidR="00D35F9B" w:rsidRDefault="00AD6510" w:rsidP="00D35F9B">
      <w:pPr>
        <w:pStyle w:val="Kop2"/>
      </w:pPr>
      <w:bookmarkStart w:id="31" w:name="_Toc193118797"/>
      <w:r>
        <w:t xml:space="preserve">5.1 </w:t>
      </w:r>
      <w:r w:rsidR="00D35F9B">
        <w:t>Korte beschrijving project</w:t>
      </w:r>
      <w:r w:rsidR="00720401">
        <w:rPr>
          <w:rStyle w:val="Voetnootmarkering"/>
        </w:rPr>
        <w:footnoteReference w:id="14"/>
      </w:r>
      <w:bookmarkEnd w:id="31"/>
    </w:p>
    <w:p w14:paraId="57DBF07B" w14:textId="792B3BF5" w:rsidR="004F2F53" w:rsidRDefault="004F2F53" w:rsidP="004F2F53">
      <w:r>
        <w:t xml:space="preserve">In het kaderdebat van juli 2019 </w:t>
      </w:r>
      <w:r w:rsidR="00C35157">
        <w:t>verzocht</w:t>
      </w:r>
      <w:r>
        <w:t xml:space="preserve"> de gemeenteraad het college van burgemeester en wethouders de “</w:t>
      </w:r>
      <w:r w:rsidR="00AD6510">
        <w:t>O</w:t>
      </w:r>
      <w:r>
        <w:t xml:space="preserve">rganisatieontwikkeling” als groot project aan te merken. Hiervoor </w:t>
      </w:r>
      <w:r w:rsidR="00D562FE">
        <w:t>waren</w:t>
      </w:r>
      <w:r>
        <w:t xml:space="preserve"> een aantal redenen:</w:t>
      </w:r>
    </w:p>
    <w:p w14:paraId="275258C9" w14:textId="77777777" w:rsidR="004F2F53" w:rsidRDefault="004F2F53" w:rsidP="004F2F53"/>
    <w:p w14:paraId="6C03DB4D" w14:textId="0AA81D12" w:rsidR="004F2F53" w:rsidRDefault="004F2F53" w:rsidP="004F2F53">
      <w:pPr>
        <w:pStyle w:val="Lijstalinea"/>
        <w:numPr>
          <w:ilvl w:val="0"/>
          <w:numId w:val="25"/>
        </w:numPr>
      </w:pPr>
      <w:r>
        <w:t xml:space="preserve">De gemeente Rijswijk staat voor grote uitdagingen en de gemeentelijke organisatie moet klaar staan deze uitdagingen op te pakken en succesvol uit te voeren. De organisatie moet laten zien dat zij hierbij in control is. </w:t>
      </w:r>
    </w:p>
    <w:p w14:paraId="46F79D57" w14:textId="550F16B2" w:rsidR="004F2F53" w:rsidRDefault="004F2F53" w:rsidP="004F2F53">
      <w:pPr>
        <w:pStyle w:val="Lijstalinea"/>
        <w:numPr>
          <w:ilvl w:val="0"/>
          <w:numId w:val="25"/>
        </w:numPr>
      </w:pPr>
      <w:r>
        <w:t xml:space="preserve">Raad en college hebben zich tot doel gesteld in de </w:t>
      </w:r>
      <w:r w:rsidR="00E1731D">
        <w:t>gemeente</w:t>
      </w:r>
      <w:r>
        <w:t xml:space="preserve"> de basis op orde te krijgen. Dit geldt ook voor de werkzaamheden die de gemeentelijke organisatie uitvoert, zowel op het gebied van directe dienstverlening als bij de uitvoering van (overige) gemeentelijke taken. </w:t>
      </w:r>
    </w:p>
    <w:p w14:paraId="6A5C2EB6" w14:textId="0EA340B9" w:rsidR="004F2F53" w:rsidRDefault="004F2F53" w:rsidP="004F2F53">
      <w:pPr>
        <w:pStyle w:val="Lijstalinea"/>
        <w:numPr>
          <w:ilvl w:val="0"/>
          <w:numId w:val="25"/>
        </w:numPr>
      </w:pPr>
      <w:r>
        <w:t>De gemeentelijke organisatie moet zich blijven ontwikkelen. Dit vraagt blijvende aandacht en investeringen. Zowel interne als externe ontwikkelingen hebben hun invloed. Denk bijvoorbeeld aan arbeidsmarktontwikkelingen (extern) in relatie tot strategische personeel</w:t>
      </w:r>
      <w:r w:rsidR="00E1731D">
        <w:t>s</w:t>
      </w:r>
      <w:r>
        <w:t>planning (intern).</w:t>
      </w:r>
    </w:p>
    <w:p w14:paraId="3619EEF8" w14:textId="77777777" w:rsidR="004F2F53" w:rsidRDefault="004F2F53" w:rsidP="004F2F53"/>
    <w:p w14:paraId="6D78DCC6" w14:textId="009A2F6C" w:rsidR="004F2F53" w:rsidRDefault="004F2F53" w:rsidP="004F2F53">
      <w:r>
        <w:t>Het ‘Groot Project Organisatieontwikkeling’ bundelt een aantal (al in gang gezette) trajecten:</w:t>
      </w:r>
    </w:p>
    <w:p w14:paraId="50BA7DE8" w14:textId="1764ED73" w:rsidR="004F2F53" w:rsidRDefault="004F2F53" w:rsidP="004F2F53">
      <w:pPr>
        <w:pStyle w:val="Lijstalinea"/>
        <w:numPr>
          <w:ilvl w:val="0"/>
          <w:numId w:val="27"/>
        </w:numPr>
      </w:pPr>
      <w:r>
        <w:t>Ontwikkelagenda Bedrijfsvoering.</w:t>
      </w:r>
    </w:p>
    <w:p w14:paraId="1D7D0F5D" w14:textId="7F2516BF" w:rsidR="004F2F53" w:rsidRDefault="004F2F53" w:rsidP="004F2F53">
      <w:pPr>
        <w:pStyle w:val="Lijstalinea"/>
        <w:numPr>
          <w:ilvl w:val="0"/>
          <w:numId w:val="27"/>
        </w:numPr>
      </w:pPr>
      <w:r>
        <w:t>Publieke Dienstverlening.</w:t>
      </w:r>
    </w:p>
    <w:p w14:paraId="3911D489" w14:textId="0C43F1D9" w:rsidR="00D35F9B" w:rsidRDefault="004F2F53" w:rsidP="004F2F53">
      <w:pPr>
        <w:pStyle w:val="Lijstalinea"/>
        <w:numPr>
          <w:ilvl w:val="0"/>
          <w:numId w:val="27"/>
        </w:numPr>
      </w:pPr>
      <w:r>
        <w:t>Organisatieontwikkeling (continu).</w:t>
      </w:r>
    </w:p>
    <w:p w14:paraId="3A9167F1" w14:textId="77777777" w:rsidR="00472664" w:rsidRDefault="00472664" w:rsidP="00472664">
      <w:bookmarkStart w:id="32" w:name="_Toc187699710"/>
      <w:bookmarkStart w:id="33" w:name="_Toc187699845"/>
      <w:bookmarkStart w:id="34" w:name="_Toc187700224"/>
    </w:p>
    <w:p w14:paraId="7C136083" w14:textId="2FF24331" w:rsidR="00D35F9B" w:rsidRPr="00472664" w:rsidRDefault="00631CCE" w:rsidP="00472664">
      <w:pPr>
        <w:rPr>
          <w:u w:val="single"/>
        </w:rPr>
      </w:pPr>
      <w:r>
        <w:rPr>
          <w:u w:val="single"/>
        </w:rPr>
        <w:t xml:space="preserve">Ad 1. </w:t>
      </w:r>
      <w:r w:rsidR="00485564" w:rsidRPr="00472664">
        <w:rPr>
          <w:u w:val="single"/>
        </w:rPr>
        <w:t>Ontwikkelagenda bedrijfsvoering</w:t>
      </w:r>
      <w:bookmarkEnd w:id="32"/>
      <w:bookmarkEnd w:id="33"/>
      <w:bookmarkEnd w:id="34"/>
    </w:p>
    <w:p w14:paraId="3C06C4B2" w14:textId="63354375" w:rsidR="00107676" w:rsidRPr="00107676" w:rsidRDefault="00CB468D" w:rsidP="00107676">
      <w:r>
        <w:t>D</w:t>
      </w:r>
      <w:r w:rsidR="00107676" w:rsidRPr="00107676">
        <w:t>e ontwikkelagenda Bedrijfsvoering bestaat uit de volgende onderdelen. </w:t>
      </w:r>
    </w:p>
    <w:p w14:paraId="6AB4B734" w14:textId="622C96B9" w:rsidR="00107676" w:rsidRPr="00107676" w:rsidRDefault="00107676" w:rsidP="00107676">
      <w:pPr>
        <w:numPr>
          <w:ilvl w:val="0"/>
          <w:numId w:val="12"/>
        </w:numPr>
      </w:pPr>
      <w:r w:rsidRPr="00107676">
        <w:t>Grip op Financiën en interne processen (</w:t>
      </w:r>
      <w:r w:rsidRPr="00107676">
        <w:rPr>
          <w:i/>
          <w:iCs/>
        </w:rPr>
        <w:t>grip op budgetten (personeel, producten etc.) en verbeteren interne beheersing (onder andere inkoopproces)</w:t>
      </w:r>
      <w:r w:rsidRPr="00107676">
        <w:t>)</w:t>
      </w:r>
      <w:r w:rsidR="00000635">
        <w:t>.</w:t>
      </w:r>
      <w:r w:rsidRPr="00107676">
        <w:t> </w:t>
      </w:r>
    </w:p>
    <w:p w14:paraId="31E53E3A" w14:textId="639F16AA" w:rsidR="00107676" w:rsidRPr="00107676" w:rsidRDefault="00107676" w:rsidP="00107676">
      <w:pPr>
        <w:numPr>
          <w:ilvl w:val="0"/>
          <w:numId w:val="13"/>
        </w:numPr>
      </w:pPr>
      <w:r w:rsidRPr="00107676">
        <w:t xml:space="preserve">Transparant begroten </w:t>
      </w:r>
      <w:r w:rsidRPr="00107676">
        <w:rPr>
          <w:i/>
          <w:iCs/>
        </w:rPr>
        <w:t>(duidelijke (bestuurlijke) keuzemogelijkheden)</w:t>
      </w:r>
      <w:r w:rsidR="00000635">
        <w:rPr>
          <w:i/>
          <w:iCs/>
        </w:rPr>
        <w:t>.</w:t>
      </w:r>
      <w:r w:rsidRPr="00107676">
        <w:t> </w:t>
      </w:r>
    </w:p>
    <w:p w14:paraId="429105F8" w14:textId="69356154" w:rsidR="00107676" w:rsidRDefault="00107676" w:rsidP="00107676">
      <w:pPr>
        <w:numPr>
          <w:ilvl w:val="0"/>
          <w:numId w:val="14"/>
        </w:numPr>
      </w:pPr>
      <w:r w:rsidRPr="00107676">
        <w:t xml:space="preserve">Toekomstbestendige financiële huishouding </w:t>
      </w:r>
      <w:r w:rsidRPr="00107676">
        <w:rPr>
          <w:i/>
          <w:iCs/>
        </w:rPr>
        <w:t>(versterken P&amp;C-cyclus)</w:t>
      </w:r>
      <w:r w:rsidR="00000635">
        <w:rPr>
          <w:i/>
          <w:iCs/>
        </w:rPr>
        <w:t>.</w:t>
      </w:r>
      <w:r w:rsidRPr="00107676">
        <w:t> </w:t>
      </w:r>
    </w:p>
    <w:p w14:paraId="05109DD8" w14:textId="3FE3D119" w:rsidR="00B24A66" w:rsidRDefault="00B24A66" w:rsidP="00B24A66">
      <w:pPr>
        <w:numPr>
          <w:ilvl w:val="0"/>
          <w:numId w:val="14"/>
        </w:numPr>
      </w:pPr>
      <w:r>
        <w:t>Rechtmatig inkopen en aanbesteden</w:t>
      </w:r>
      <w:r w:rsidR="00000635">
        <w:t>.</w:t>
      </w:r>
      <w:r>
        <w:t xml:space="preserve"> </w:t>
      </w:r>
    </w:p>
    <w:p w14:paraId="17AB2E34" w14:textId="21D9700B" w:rsidR="00485564" w:rsidRDefault="00107676" w:rsidP="00D35F9B">
      <w:pPr>
        <w:numPr>
          <w:ilvl w:val="0"/>
          <w:numId w:val="14"/>
        </w:numPr>
      </w:pPr>
      <w:r w:rsidRPr="00107676">
        <w:t xml:space="preserve">Jaarrekeningproces </w:t>
      </w:r>
      <w:proofErr w:type="spellStart"/>
      <w:r w:rsidRPr="00107676">
        <w:t>accountant</w:t>
      </w:r>
      <w:r w:rsidR="006C46CD">
        <w:t>s</w:t>
      </w:r>
      <w:r w:rsidRPr="00107676">
        <w:t>proof</w:t>
      </w:r>
      <w:proofErr w:type="spellEnd"/>
      <w:r w:rsidR="00000635">
        <w:t>.</w:t>
      </w:r>
      <w:r w:rsidRPr="00107676">
        <w:t>  </w:t>
      </w:r>
    </w:p>
    <w:p w14:paraId="46BD1361" w14:textId="77777777" w:rsidR="00485564" w:rsidRDefault="00485564" w:rsidP="00D35F9B"/>
    <w:p w14:paraId="77A17BB8" w14:textId="47238DBD" w:rsidR="00485564" w:rsidRPr="00472664" w:rsidRDefault="00631CCE" w:rsidP="00472664">
      <w:pPr>
        <w:rPr>
          <w:u w:val="single"/>
        </w:rPr>
      </w:pPr>
      <w:bookmarkStart w:id="35" w:name="_Toc187699711"/>
      <w:bookmarkStart w:id="36" w:name="_Toc187699846"/>
      <w:bookmarkStart w:id="37" w:name="_Toc187700225"/>
      <w:r>
        <w:rPr>
          <w:u w:val="single"/>
        </w:rPr>
        <w:t xml:space="preserve">Ad 2. </w:t>
      </w:r>
      <w:r w:rsidR="00485564" w:rsidRPr="00472664">
        <w:rPr>
          <w:u w:val="single"/>
        </w:rPr>
        <w:t>Publieke dienstverlening</w:t>
      </w:r>
      <w:bookmarkEnd w:id="35"/>
      <w:bookmarkEnd w:id="36"/>
      <w:bookmarkEnd w:id="37"/>
    </w:p>
    <w:p w14:paraId="6D4BEB1C" w14:textId="2B8C249D" w:rsidR="00B67036" w:rsidRPr="00B67036" w:rsidRDefault="00B67036" w:rsidP="00B67036">
      <w:r w:rsidRPr="00B67036">
        <w:t>Publieke Dienstverlening bestaat uit de volgende deelsporen. </w:t>
      </w:r>
    </w:p>
    <w:p w14:paraId="14876FCF" w14:textId="77777777" w:rsidR="00B67036" w:rsidRPr="00B67036" w:rsidRDefault="00B67036" w:rsidP="00B67036">
      <w:pPr>
        <w:numPr>
          <w:ilvl w:val="0"/>
          <w:numId w:val="16"/>
        </w:numPr>
      </w:pPr>
      <w:r w:rsidRPr="00B67036">
        <w:t>Klantencontacten op orde </w:t>
      </w:r>
    </w:p>
    <w:p w14:paraId="2AD91B90" w14:textId="77777777" w:rsidR="00B67036" w:rsidRPr="00B67036" w:rsidRDefault="00B67036" w:rsidP="00B67036">
      <w:pPr>
        <w:numPr>
          <w:ilvl w:val="0"/>
          <w:numId w:val="17"/>
        </w:numPr>
      </w:pPr>
      <w:r w:rsidRPr="00B67036">
        <w:t>Innovatieve dienstverlener </w:t>
      </w:r>
    </w:p>
    <w:p w14:paraId="6603221A" w14:textId="77777777" w:rsidR="00B67036" w:rsidRPr="00B67036" w:rsidRDefault="00B67036" w:rsidP="00B67036">
      <w:pPr>
        <w:numPr>
          <w:ilvl w:val="0"/>
          <w:numId w:val="18"/>
        </w:numPr>
      </w:pPr>
      <w:r w:rsidRPr="00B67036">
        <w:t>Digitale overheid </w:t>
      </w:r>
    </w:p>
    <w:p w14:paraId="6A4D6B7C" w14:textId="77777777" w:rsidR="00485564" w:rsidRDefault="00485564" w:rsidP="00D35F9B"/>
    <w:p w14:paraId="16FA4981" w14:textId="67331126" w:rsidR="00485564" w:rsidRPr="00472664" w:rsidRDefault="00BC38EC" w:rsidP="00472664">
      <w:pPr>
        <w:rPr>
          <w:u w:val="single"/>
        </w:rPr>
      </w:pPr>
      <w:bookmarkStart w:id="38" w:name="_Toc187699712"/>
      <w:bookmarkStart w:id="39" w:name="_Toc187699847"/>
      <w:bookmarkStart w:id="40" w:name="_Toc187700226"/>
      <w:r>
        <w:rPr>
          <w:u w:val="single"/>
        </w:rPr>
        <w:t xml:space="preserve">Ad 3. </w:t>
      </w:r>
      <w:r w:rsidR="00485564" w:rsidRPr="00472664">
        <w:rPr>
          <w:u w:val="single"/>
        </w:rPr>
        <w:t>Organisatieontwikkeling (continu)</w:t>
      </w:r>
      <w:bookmarkEnd w:id="38"/>
      <w:bookmarkEnd w:id="39"/>
      <w:bookmarkEnd w:id="40"/>
    </w:p>
    <w:p w14:paraId="1DE285ED" w14:textId="41DAC7F5" w:rsidR="00B67036" w:rsidRPr="00B67036" w:rsidRDefault="00B67036" w:rsidP="00B67036">
      <w:r w:rsidRPr="00B67036">
        <w:t>Organisatieontwikkeling (continu) bestaat uit een vijftal onderdelen. </w:t>
      </w:r>
    </w:p>
    <w:p w14:paraId="16389A56" w14:textId="77777777" w:rsidR="00B67036" w:rsidRPr="00B67036" w:rsidRDefault="00B67036" w:rsidP="00B67036">
      <w:pPr>
        <w:numPr>
          <w:ilvl w:val="0"/>
          <w:numId w:val="19"/>
        </w:numPr>
      </w:pPr>
      <w:r w:rsidRPr="00B67036">
        <w:t>Goede positie op de arbeidsmarkt </w:t>
      </w:r>
    </w:p>
    <w:p w14:paraId="1485826D" w14:textId="77777777" w:rsidR="00B67036" w:rsidRPr="00B67036" w:rsidRDefault="00B67036" w:rsidP="00B67036">
      <w:pPr>
        <w:numPr>
          <w:ilvl w:val="0"/>
          <w:numId w:val="20"/>
        </w:numPr>
      </w:pPr>
      <w:r w:rsidRPr="00B67036">
        <w:t>Zicht op organisatieontwikkeling </w:t>
      </w:r>
    </w:p>
    <w:p w14:paraId="60E95761" w14:textId="77777777" w:rsidR="00B67036" w:rsidRPr="00B67036" w:rsidRDefault="00B67036" w:rsidP="00B67036">
      <w:pPr>
        <w:numPr>
          <w:ilvl w:val="0"/>
          <w:numId w:val="21"/>
        </w:numPr>
      </w:pPr>
      <w:r w:rsidRPr="00B67036">
        <w:t>Medewerkers leren en ontwikkelen continu: Leven Lang Ontwikkelen </w:t>
      </w:r>
    </w:p>
    <w:p w14:paraId="72C9FE86" w14:textId="464A9C92" w:rsidR="00B67036" w:rsidRPr="00B67036" w:rsidRDefault="00275ECD" w:rsidP="00B67036">
      <w:pPr>
        <w:numPr>
          <w:ilvl w:val="0"/>
          <w:numId w:val="22"/>
        </w:numPr>
      </w:pPr>
      <w:r w:rsidRPr="00275ECD">
        <w:t>Focus op integriteit, verantwoordelijkheid (waarom), plezier &amp; toegankelijk (hoe) en samenlevingsgericht (wat).</w:t>
      </w:r>
      <w:r w:rsidR="00B67036" w:rsidRPr="00B67036">
        <w:t>  </w:t>
      </w:r>
    </w:p>
    <w:p w14:paraId="4A365629" w14:textId="45C57BD8" w:rsidR="00B67036" w:rsidRDefault="00B67036" w:rsidP="00B67036">
      <w:pPr>
        <w:numPr>
          <w:ilvl w:val="0"/>
          <w:numId w:val="23"/>
        </w:numPr>
      </w:pPr>
      <w:r w:rsidRPr="00B67036">
        <w:t xml:space="preserve">Aantrekkelijk </w:t>
      </w:r>
      <w:r w:rsidR="00235E2F">
        <w:t xml:space="preserve">en modern </w:t>
      </w:r>
      <w:r w:rsidRPr="00B67036">
        <w:t>werkgeverschap </w:t>
      </w:r>
    </w:p>
    <w:p w14:paraId="246EA976" w14:textId="77777777" w:rsidR="006C6B5F" w:rsidRDefault="006C6B5F" w:rsidP="006C6B5F"/>
    <w:p w14:paraId="7EA5AA07" w14:textId="35C3CFAD" w:rsidR="00DE7F26" w:rsidRPr="00472664" w:rsidRDefault="00DE7F26" w:rsidP="00472664">
      <w:pPr>
        <w:rPr>
          <w:u w:val="single"/>
        </w:rPr>
      </w:pPr>
      <w:bookmarkStart w:id="41" w:name="_Toc187699713"/>
      <w:bookmarkStart w:id="42" w:name="_Toc187699848"/>
      <w:bookmarkStart w:id="43" w:name="_Toc187700227"/>
      <w:r w:rsidRPr="00472664">
        <w:rPr>
          <w:u w:val="single"/>
        </w:rPr>
        <w:t>Organisatie</w:t>
      </w:r>
      <w:r w:rsidR="00297957" w:rsidRPr="00472664">
        <w:rPr>
          <w:u w:val="single"/>
        </w:rPr>
        <w:t>, planning en informatie</w:t>
      </w:r>
      <w:bookmarkEnd w:id="41"/>
      <w:bookmarkEnd w:id="42"/>
      <w:bookmarkEnd w:id="43"/>
      <w:r w:rsidR="00297957" w:rsidRPr="00472664">
        <w:rPr>
          <w:u w:val="single"/>
        </w:rPr>
        <w:t xml:space="preserve"> </w:t>
      </w:r>
    </w:p>
    <w:p w14:paraId="5EA1B242" w14:textId="0ACDBDE1" w:rsidR="006C6B5F" w:rsidRDefault="00580258" w:rsidP="00DE7F26">
      <w:r>
        <w:t>D</w:t>
      </w:r>
      <w:r w:rsidR="00DE7F26">
        <w:t xml:space="preserve">e ontwikkelagenda bedrijfsvoering, de uitvoering van de publieke dienstverlening én continue organisatieontwikkeling </w:t>
      </w:r>
      <w:r w:rsidR="002C575E">
        <w:t>i</w:t>
      </w:r>
      <w:r>
        <w:t xml:space="preserve">s </w:t>
      </w:r>
      <w:r w:rsidR="00DE7F26">
        <w:t xml:space="preserve">belegd in de ambtelijke organisatie. </w:t>
      </w:r>
      <w:r w:rsidR="002C575E">
        <w:t>Er is een projectleider aangesteld o</w:t>
      </w:r>
      <w:r w:rsidR="00DE7F26">
        <w:t>m de voortgang</w:t>
      </w:r>
      <w:r w:rsidR="00F13468">
        <w:t>, planning</w:t>
      </w:r>
      <w:r w:rsidR="00DE7F26">
        <w:t xml:space="preserve"> en specifieke elementen te bundelen voor heldere voortgangsrapportage</w:t>
      </w:r>
      <w:r w:rsidR="00D87E21">
        <w:t>s</w:t>
      </w:r>
      <w:r w:rsidR="00DE7F26">
        <w:t xml:space="preserve"> </w:t>
      </w:r>
      <w:r w:rsidR="00F13468">
        <w:t>aan college en raad</w:t>
      </w:r>
      <w:r w:rsidR="00DE7F26">
        <w:t>. Deze rapportages w</w:t>
      </w:r>
      <w:r w:rsidR="00F13468">
        <w:t>erde</w:t>
      </w:r>
      <w:r w:rsidR="00DE7F26">
        <w:t>n afgestemd in de stuurgroep en het projectteam</w:t>
      </w:r>
      <w:r w:rsidR="00F13468">
        <w:t xml:space="preserve"> en </w:t>
      </w:r>
      <w:r w:rsidR="0050250A">
        <w:t xml:space="preserve">vervolgens </w:t>
      </w:r>
      <w:r w:rsidR="00DE7F26">
        <w:t>voorgelegd aan college en raad.</w:t>
      </w:r>
    </w:p>
    <w:p w14:paraId="7298F671" w14:textId="77777777" w:rsidR="00297957" w:rsidRDefault="00297957" w:rsidP="00DE7F26"/>
    <w:p w14:paraId="55A0C588" w14:textId="1743F293" w:rsidR="00297957" w:rsidRDefault="00307FE5" w:rsidP="00DE7F26">
      <w:r>
        <w:t>He</w:t>
      </w:r>
      <w:r w:rsidR="00605673">
        <w:t>t karakter van een o</w:t>
      </w:r>
      <w:r w:rsidR="00297957" w:rsidRPr="00297957">
        <w:t xml:space="preserve">rganisatieontwikkeling </w:t>
      </w:r>
      <w:r>
        <w:t>is</w:t>
      </w:r>
      <w:r w:rsidR="00297957" w:rsidRPr="00297957">
        <w:t xml:space="preserve"> </w:t>
      </w:r>
      <w:r>
        <w:t xml:space="preserve">een </w:t>
      </w:r>
      <w:r w:rsidR="00297957" w:rsidRPr="00297957">
        <w:t xml:space="preserve">doorlopend proces, </w:t>
      </w:r>
      <w:r>
        <w:t xml:space="preserve">maar </w:t>
      </w:r>
      <w:r w:rsidR="005A04C7">
        <w:t>de afbaken</w:t>
      </w:r>
      <w:r w:rsidR="00691492">
        <w:t>de doorlooptijd</w:t>
      </w:r>
      <w:r w:rsidR="005A04C7">
        <w:t xml:space="preserve"> zoals geformuleerd in het projectplan</w:t>
      </w:r>
      <w:r w:rsidR="00644A67">
        <w:t>,</w:t>
      </w:r>
      <w:r w:rsidR="00297957" w:rsidRPr="00297957">
        <w:t xml:space="preserve"> </w:t>
      </w:r>
      <w:r w:rsidR="009554D2">
        <w:t xml:space="preserve">is van dit project </w:t>
      </w:r>
      <w:r w:rsidR="00297957" w:rsidRPr="00297957">
        <w:t xml:space="preserve"> (in ieder geval)</w:t>
      </w:r>
      <w:r w:rsidR="009554D2">
        <w:t xml:space="preserve"> voor</w:t>
      </w:r>
      <w:r w:rsidR="00297957" w:rsidRPr="00297957">
        <w:t xml:space="preserve"> de duur van de raadsperiode 2019 - 2022.</w:t>
      </w:r>
    </w:p>
    <w:p w14:paraId="49CA8646" w14:textId="77777777" w:rsidR="00297957" w:rsidRDefault="00297957" w:rsidP="00DE7F26"/>
    <w:p w14:paraId="59DCE92F" w14:textId="7D0BEF45" w:rsidR="00297957" w:rsidRPr="00B67036" w:rsidRDefault="00691492" w:rsidP="00DE7F26">
      <w:r>
        <w:t>Tijdens het verloop van</w:t>
      </w:r>
      <w:r w:rsidR="007D3A23" w:rsidRPr="007D3A23">
        <w:t xml:space="preserve"> het project </w:t>
      </w:r>
      <w:r w:rsidR="00726A48">
        <w:t>is</w:t>
      </w:r>
      <w:r w:rsidR="007D3A23" w:rsidRPr="007D3A23">
        <w:t xml:space="preserve"> door middel van voortgangsrapportages gerapporteerd</w:t>
      </w:r>
      <w:r w:rsidR="002F387E">
        <w:t xml:space="preserve">. Dit </w:t>
      </w:r>
      <w:r w:rsidR="00726A48">
        <w:t xml:space="preserve">betrof </w:t>
      </w:r>
      <w:r w:rsidR="007D3A23" w:rsidRPr="007D3A23">
        <w:t xml:space="preserve">de stand van zaken met betrekking tot het behalen van de doelen </w:t>
      </w:r>
      <w:r w:rsidR="00BC38EC">
        <w:t xml:space="preserve">en </w:t>
      </w:r>
      <w:r w:rsidR="007D3A23" w:rsidRPr="007D3A23">
        <w:t>resultaten zoals die zijn beschreven</w:t>
      </w:r>
      <w:r w:rsidR="005542A1">
        <w:t xml:space="preserve"> in het projectplan</w:t>
      </w:r>
      <w:r w:rsidR="007D3A23" w:rsidRPr="007D3A23">
        <w:t xml:space="preserve">. Conform de geldende </w:t>
      </w:r>
      <w:r w:rsidR="005542A1">
        <w:t>procedure</w:t>
      </w:r>
      <w:r w:rsidR="00B66AF6">
        <w:t xml:space="preserve"> moet </w:t>
      </w:r>
      <w:r w:rsidR="00B57958">
        <w:t xml:space="preserve">de raad </w:t>
      </w:r>
      <w:r w:rsidR="007D3A23" w:rsidRPr="007D3A23">
        <w:t xml:space="preserve">tweemaal per jaar aan de </w:t>
      </w:r>
      <w:r w:rsidR="00B57958">
        <w:t xml:space="preserve">hand van voortgangsrapportages worden geïnformeerd. </w:t>
      </w:r>
      <w:r w:rsidR="007D3A23" w:rsidRPr="007D3A23">
        <w:t xml:space="preserve">Eventuele bijsturing van het project </w:t>
      </w:r>
      <w:r w:rsidR="00B66AF6">
        <w:t>wordt</w:t>
      </w:r>
      <w:r w:rsidR="00B57958">
        <w:t xml:space="preserve"> </w:t>
      </w:r>
      <w:r w:rsidR="007D3A23" w:rsidRPr="007D3A23">
        <w:t>ook via de voortgangsrapportages aan de raad voorgelegd.</w:t>
      </w:r>
    </w:p>
    <w:p w14:paraId="5A63EE50" w14:textId="77777777" w:rsidR="00485564" w:rsidRDefault="00485564" w:rsidP="00D35F9B"/>
    <w:p w14:paraId="0E6A6C24" w14:textId="6FE6BF68" w:rsidR="00D35F9B" w:rsidRPr="003323D9" w:rsidRDefault="00EB7A95" w:rsidP="00D35F9B">
      <w:pPr>
        <w:pStyle w:val="Kop2"/>
        <w:rPr>
          <w:rFonts w:eastAsia="Source Sans Pro"/>
        </w:rPr>
      </w:pPr>
      <w:bookmarkStart w:id="44" w:name="_Toc193118798"/>
      <w:r>
        <w:rPr>
          <w:rFonts w:eastAsia="Source Sans Pro"/>
        </w:rPr>
        <w:t xml:space="preserve">5.2 </w:t>
      </w:r>
      <w:r w:rsidR="00D35F9B" w:rsidRPr="003323D9">
        <w:rPr>
          <w:rFonts w:eastAsia="Source Sans Pro"/>
        </w:rPr>
        <w:t>De meerwaarde van de Procedureregeling.</w:t>
      </w:r>
      <w:bookmarkEnd w:id="44"/>
    </w:p>
    <w:p w14:paraId="1CD717E8" w14:textId="2B7FE68E" w:rsidR="00FA714E" w:rsidRDefault="00FA714E" w:rsidP="00BC38EC">
      <w:pPr>
        <w:spacing w:after="160"/>
      </w:pPr>
      <w:r w:rsidRPr="00BB7E0E">
        <w:t xml:space="preserve">De raad </w:t>
      </w:r>
      <w:r w:rsidR="003D3FB3">
        <w:t xml:space="preserve">heeft de organisatieontwikkeling aangewezen </w:t>
      </w:r>
      <w:r w:rsidR="008B686C">
        <w:t>als gr</w:t>
      </w:r>
      <w:r w:rsidRPr="00BB7E0E">
        <w:t xml:space="preserve">oot project, </w:t>
      </w:r>
      <w:r w:rsidR="008B686C">
        <w:t>omdat zij van mening waren dat hun</w:t>
      </w:r>
      <w:r>
        <w:t xml:space="preserve"> </w:t>
      </w:r>
      <w:r w:rsidRPr="00BB7E0E">
        <w:t xml:space="preserve">kaderstellende en controlerende taak vereist dat </w:t>
      </w:r>
      <w:r w:rsidR="008B686C">
        <w:t xml:space="preserve">zij </w:t>
      </w:r>
      <w:r w:rsidRPr="00BB7E0E">
        <w:t>meer toegesneden informatie</w:t>
      </w:r>
      <w:r>
        <w:t xml:space="preserve"> </w:t>
      </w:r>
      <w:r w:rsidR="00C87A34">
        <w:t xml:space="preserve">kreeg over de voortgang van dit project. </w:t>
      </w:r>
    </w:p>
    <w:p w14:paraId="77B2E632" w14:textId="01A272B9" w:rsidR="004F1997" w:rsidRDefault="00B10F76" w:rsidP="00BC38EC">
      <w:pPr>
        <w:rPr>
          <w:rFonts w:eastAsia="Source Sans Pro" w:cs="Source Sans Pro"/>
        </w:rPr>
      </w:pPr>
      <w:r>
        <w:rPr>
          <w:rFonts w:eastAsia="Source Sans Pro" w:cs="Source Sans Pro"/>
        </w:rPr>
        <w:t xml:space="preserve">De meerwaarde van de procedureregeling </w:t>
      </w:r>
      <w:r w:rsidR="00C87A34">
        <w:rPr>
          <w:rFonts w:eastAsia="Source Sans Pro" w:cs="Source Sans Pro"/>
        </w:rPr>
        <w:t xml:space="preserve">in dit geval </w:t>
      </w:r>
      <w:r>
        <w:rPr>
          <w:rFonts w:eastAsia="Source Sans Pro" w:cs="Source Sans Pro"/>
        </w:rPr>
        <w:t>zit in het</w:t>
      </w:r>
      <w:r w:rsidR="00346BF9">
        <w:rPr>
          <w:rFonts w:eastAsia="Source Sans Pro" w:cs="Source Sans Pro"/>
        </w:rPr>
        <w:t xml:space="preserve"> creëren van grip en zicht op de organisatieontwikkeling en dienstverlening. Omdat dit veel onderdelen behelst en gemeente breed van toepassing is.</w:t>
      </w:r>
      <w:r w:rsidR="003F480B">
        <w:rPr>
          <w:rFonts w:eastAsia="Source Sans Pro" w:cs="Source Sans Pro"/>
        </w:rPr>
        <w:t xml:space="preserve"> Daarnaast helpt deze aanwijzing bij het concretiseren en definiëren van de projectdoelen</w:t>
      </w:r>
      <w:r w:rsidR="0064415D">
        <w:rPr>
          <w:rFonts w:eastAsia="Source Sans Pro" w:cs="Source Sans Pro"/>
        </w:rPr>
        <w:t xml:space="preserve"> en de voortgang erop. Tegelijkertijd past het grote project </w:t>
      </w:r>
      <w:r w:rsidR="00BA5AAC">
        <w:rPr>
          <w:rFonts w:eastAsia="Source Sans Pro" w:cs="Source Sans Pro"/>
        </w:rPr>
        <w:t>O</w:t>
      </w:r>
      <w:r w:rsidR="0064415D">
        <w:rPr>
          <w:rFonts w:eastAsia="Source Sans Pro" w:cs="Source Sans Pro"/>
        </w:rPr>
        <w:t xml:space="preserve">rganisatieontwikkeling en dienstverlening </w:t>
      </w:r>
      <w:r w:rsidR="00D43A00">
        <w:rPr>
          <w:rFonts w:eastAsia="Source Sans Pro" w:cs="Source Sans Pro"/>
        </w:rPr>
        <w:t xml:space="preserve">niet helemaal </w:t>
      </w:r>
      <w:r w:rsidR="00BA5AAC">
        <w:rPr>
          <w:rFonts w:eastAsia="Source Sans Pro" w:cs="Source Sans Pro"/>
        </w:rPr>
        <w:t xml:space="preserve">bij </w:t>
      </w:r>
      <w:r w:rsidR="00D43A00">
        <w:rPr>
          <w:rFonts w:eastAsia="Source Sans Pro" w:cs="Source Sans Pro"/>
        </w:rPr>
        <w:t xml:space="preserve">het karakter van een groot project en de procedureregeling omdat het een continue ontwikkeling van de dienstverlening </w:t>
      </w:r>
      <w:r w:rsidR="00BA5AAC">
        <w:rPr>
          <w:rFonts w:eastAsia="Source Sans Pro" w:cs="Source Sans Pro"/>
        </w:rPr>
        <w:t xml:space="preserve">betreft. </w:t>
      </w:r>
      <w:r w:rsidR="0029026A">
        <w:rPr>
          <w:rFonts w:eastAsia="Source Sans Pro" w:cs="Source Sans Pro"/>
        </w:rPr>
        <w:t>Een ‘</w:t>
      </w:r>
      <w:r w:rsidR="00D43A00">
        <w:rPr>
          <w:rFonts w:eastAsia="Source Sans Pro" w:cs="Source Sans Pro"/>
        </w:rPr>
        <w:t>groot project</w:t>
      </w:r>
      <w:r w:rsidR="0029026A">
        <w:rPr>
          <w:rFonts w:eastAsia="Source Sans Pro" w:cs="Source Sans Pro"/>
        </w:rPr>
        <w:t>’ heeft</w:t>
      </w:r>
      <w:r w:rsidR="00D43A00">
        <w:rPr>
          <w:rFonts w:eastAsia="Source Sans Pro" w:cs="Source Sans Pro"/>
        </w:rPr>
        <w:t xml:space="preserve"> idealiter</w:t>
      </w:r>
      <w:r w:rsidR="001A2D8C">
        <w:rPr>
          <w:rFonts w:eastAsia="Source Sans Pro" w:cs="Source Sans Pro"/>
        </w:rPr>
        <w:t xml:space="preserve"> een concrete start- en einddatum</w:t>
      </w:r>
      <w:r w:rsidR="0029026A">
        <w:rPr>
          <w:rFonts w:eastAsia="Source Sans Pro" w:cs="Source Sans Pro"/>
        </w:rPr>
        <w:t>.</w:t>
      </w:r>
      <w:r w:rsidR="001A2D8C">
        <w:rPr>
          <w:rFonts w:eastAsia="Source Sans Pro" w:cs="Source Sans Pro"/>
        </w:rPr>
        <w:t xml:space="preserve"> </w:t>
      </w:r>
    </w:p>
    <w:p w14:paraId="23465DC3" w14:textId="77777777" w:rsidR="004F1997" w:rsidRDefault="004F1997" w:rsidP="00D35F9B">
      <w:pPr>
        <w:rPr>
          <w:rFonts w:eastAsia="Source Sans Pro" w:cs="Source Sans Pro"/>
        </w:rPr>
      </w:pPr>
    </w:p>
    <w:p w14:paraId="23C35FF2" w14:textId="47C5A698" w:rsidR="00D35F9B" w:rsidRDefault="004F1997" w:rsidP="00D35F9B">
      <w:pPr>
        <w:rPr>
          <w:rFonts w:eastAsia="Source Sans Pro" w:cs="Source Sans Pro"/>
        </w:rPr>
      </w:pPr>
      <w:r>
        <w:rPr>
          <w:rFonts w:eastAsia="Source Sans Pro" w:cs="Source Sans Pro"/>
        </w:rPr>
        <w:t xml:space="preserve">Desalniettemin heeft de raad de organisatieontwikkeling en dienstverlening </w:t>
      </w:r>
      <w:r w:rsidR="0029026A">
        <w:rPr>
          <w:rFonts w:eastAsia="Source Sans Pro" w:cs="Source Sans Pro"/>
        </w:rPr>
        <w:t xml:space="preserve">aangewezen </w:t>
      </w:r>
      <w:r>
        <w:rPr>
          <w:rFonts w:eastAsia="Source Sans Pro" w:cs="Source Sans Pro"/>
        </w:rPr>
        <w:t xml:space="preserve">als groot project om </w:t>
      </w:r>
      <w:r w:rsidR="00374F23">
        <w:rPr>
          <w:rFonts w:eastAsia="Source Sans Pro" w:cs="Source Sans Pro"/>
        </w:rPr>
        <w:t xml:space="preserve">‘in control’ te zijn </w:t>
      </w:r>
      <w:r w:rsidR="00812F50">
        <w:rPr>
          <w:rFonts w:eastAsia="Source Sans Pro" w:cs="Source Sans Pro"/>
        </w:rPr>
        <w:t xml:space="preserve">ten aanzien van </w:t>
      </w:r>
      <w:r w:rsidR="00374F23">
        <w:rPr>
          <w:rFonts w:eastAsia="Source Sans Pro" w:cs="Source Sans Pro"/>
        </w:rPr>
        <w:t>de ontwikkelingen</w:t>
      </w:r>
      <w:r w:rsidR="00DD7348">
        <w:rPr>
          <w:rFonts w:eastAsia="Source Sans Pro" w:cs="Source Sans Pro"/>
        </w:rPr>
        <w:t xml:space="preserve"> door </w:t>
      </w:r>
      <w:r w:rsidR="00FE5EE8">
        <w:rPr>
          <w:rFonts w:eastAsia="Source Sans Pro" w:cs="Source Sans Pro"/>
        </w:rPr>
        <w:t xml:space="preserve">a) </w:t>
      </w:r>
      <w:r w:rsidR="00DD7348">
        <w:rPr>
          <w:rFonts w:eastAsia="Source Sans Pro" w:cs="Source Sans Pro"/>
        </w:rPr>
        <w:t xml:space="preserve">geïnformeerd te blijven en </w:t>
      </w:r>
      <w:r w:rsidR="00FE5EE8">
        <w:rPr>
          <w:rFonts w:eastAsia="Source Sans Pro" w:cs="Source Sans Pro"/>
        </w:rPr>
        <w:t xml:space="preserve">b) bij </w:t>
      </w:r>
      <w:r w:rsidR="00DD7348">
        <w:rPr>
          <w:rFonts w:eastAsia="Source Sans Pro" w:cs="Source Sans Pro"/>
        </w:rPr>
        <w:t xml:space="preserve">te sturen via de voortgangsrapportages en sturingsmomenten. </w:t>
      </w:r>
      <w:r w:rsidR="00DB377A">
        <w:rPr>
          <w:rFonts w:eastAsia="Source Sans Pro" w:cs="Source Sans Pro"/>
        </w:rPr>
        <w:t xml:space="preserve">Daarmee </w:t>
      </w:r>
      <w:r w:rsidR="00AB4B24">
        <w:rPr>
          <w:rFonts w:eastAsia="Source Sans Pro" w:cs="Source Sans Pro"/>
        </w:rPr>
        <w:t xml:space="preserve">heeft de raad </w:t>
      </w:r>
      <w:r w:rsidR="00DB5425">
        <w:rPr>
          <w:rFonts w:eastAsia="Source Sans Pro" w:cs="Source Sans Pro"/>
        </w:rPr>
        <w:t xml:space="preserve">tijdelijks gekozen om het </w:t>
      </w:r>
      <w:r w:rsidR="00DB377A">
        <w:rPr>
          <w:rFonts w:eastAsia="Source Sans Pro" w:cs="Source Sans Pro"/>
        </w:rPr>
        <w:t>project ‘Organisatie</w:t>
      </w:r>
      <w:r w:rsidR="008D6C5F">
        <w:rPr>
          <w:rFonts w:eastAsia="Source Sans Pro" w:cs="Source Sans Pro"/>
        </w:rPr>
        <w:t xml:space="preserve">ontwikkeling’ </w:t>
      </w:r>
      <w:r w:rsidR="00136103">
        <w:rPr>
          <w:rFonts w:eastAsia="Source Sans Pro" w:cs="Source Sans Pro"/>
        </w:rPr>
        <w:t>– ook – ‘</w:t>
      </w:r>
      <w:r w:rsidR="00DB5425">
        <w:rPr>
          <w:rFonts w:eastAsia="Source Sans Pro" w:cs="Source Sans Pro"/>
        </w:rPr>
        <w:t>van</w:t>
      </w:r>
      <w:r w:rsidR="00136103">
        <w:rPr>
          <w:rFonts w:eastAsia="Source Sans Pro" w:cs="Source Sans Pro"/>
        </w:rPr>
        <w:t>’</w:t>
      </w:r>
      <w:r w:rsidR="00DB5425">
        <w:rPr>
          <w:rFonts w:eastAsia="Source Sans Pro" w:cs="Source Sans Pro"/>
        </w:rPr>
        <w:t xml:space="preserve"> de raad</w:t>
      </w:r>
      <w:r w:rsidR="00136103">
        <w:rPr>
          <w:rFonts w:eastAsia="Source Sans Pro" w:cs="Source Sans Pro"/>
        </w:rPr>
        <w:t xml:space="preserve"> te maken en niet alleen van het college en het ambtelijk apparaat.</w:t>
      </w:r>
      <w:r w:rsidR="00DB5425">
        <w:rPr>
          <w:rFonts w:eastAsia="Source Sans Pro" w:cs="Source Sans Pro"/>
        </w:rPr>
        <w:t xml:space="preserve"> </w:t>
      </w:r>
      <w:r w:rsidR="00DB377A">
        <w:rPr>
          <w:rFonts w:eastAsia="Source Sans Pro" w:cs="Source Sans Pro"/>
        </w:rPr>
        <w:t xml:space="preserve"> </w:t>
      </w:r>
      <w:r w:rsidR="00346BF9">
        <w:rPr>
          <w:rFonts w:eastAsia="Source Sans Pro" w:cs="Source Sans Pro"/>
        </w:rPr>
        <w:t xml:space="preserve"> </w:t>
      </w:r>
    </w:p>
    <w:p w14:paraId="1944899A" w14:textId="77777777" w:rsidR="00D35F9B" w:rsidRDefault="00D35F9B" w:rsidP="00D35F9B">
      <w:pPr>
        <w:rPr>
          <w:rFonts w:eastAsia="Source Sans Pro" w:cs="Source Sans Pro"/>
        </w:rPr>
      </w:pPr>
    </w:p>
    <w:p w14:paraId="755FA5BE" w14:textId="2F99C4A2" w:rsidR="00D35F9B" w:rsidRPr="003323D9" w:rsidRDefault="00EB7A95" w:rsidP="00D35F9B">
      <w:pPr>
        <w:pStyle w:val="Kop2"/>
        <w:rPr>
          <w:rFonts w:eastAsia="Source Sans Pro"/>
        </w:rPr>
      </w:pPr>
      <w:bookmarkStart w:id="45" w:name="_Toc193118799"/>
      <w:r>
        <w:rPr>
          <w:rFonts w:eastAsia="Source Sans Pro"/>
        </w:rPr>
        <w:t xml:space="preserve">5.3 </w:t>
      </w:r>
      <w:r w:rsidR="00D35F9B" w:rsidRPr="003323D9">
        <w:rPr>
          <w:rFonts w:eastAsia="Source Sans Pro"/>
        </w:rPr>
        <w:t>De binding met de beleidsdirecties en beleidsdoelen</w:t>
      </w:r>
      <w:bookmarkEnd w:id="45"/>
    </w:p>
    <w:p w14:paraId="51913241" w14:textId="23EEEA15" w:rsidR="00F108BE" w:rsidRPr="002735D6" w:rsidRDefault="00F108BE" w:rsidP="002735D6">
      <w:pPr>
        <w:rPr>
          <w:rFonts w:eastAsia="Source Sans Pro" w:cs="Source Sans Pro"/>
        </w:rPr>
      </w:pPr>
      <w:r w:rsidRPr="002735D6">
        <w:rPr>
          <w:rFonts w:eastAsia="Source Sans Pro" w:cs="Source Sans Pro"/>
        </w:rPr>
        <w:t>De organisatieontwikkeling staat niet op zich. De gemeentelijke organisatie is in opdracht van raad en college voortdurend bezig met kwaliteitsverbetering. Dit komt het meest tot uiting in de opdracht die de ambtelijke organisatie oppakt in het kader van ‘In Control, ‘Basis op orde’ en ‘Organisatieontwikkeling (continu)’. Over de projecten die hieraan bijdragen w</w:t>
      </w:r>
      <w:r w:rsidR="00686103" w:rsidRPr="002735D6">
        <w:rPr>
          <w:rFonts w:eastAsia="Source Sans Pro" w:cs="Source Sans Pro"/>
        </w:rPr>
        <w:t>e</w:t>
      </w:r>
      <w:r w:rsidRPr="002735D6">
        <w:rPr>
          <w:rFonts w:eastAsia="Source Sans Pro" w:cs="Source Sans Pro"/>
        </w:rPr>
        <w:t xml:space="preserve">rden raad en college (tot </w:t>
      </w:r>
      <w:r w:rsidR="00686103" w:rsidRPr="002735D6">
        <w:rPr>
          <w:rFonts w:eastAsia="Source Sans Pro" w:cs="Source Sans Pro"/>
        </w:rPr>
        <w:t>de aanwijzing van groot project</w:t>
      </w:r>
      <w:r w:rsidRPr="002735D6">
        <w:rPr>
          <w:rFonts w:eastAsia="Source Sans Pro" w:cs="Source Sans Pro"/>
        </w:rPr>
        <w:t>) in separate voortgangsrapportages geïnformeerd.</w:t>
      </w:r>
      <w:r w:rsidR="00282100" w:rsidRPr="002735D6">
        <w:rPr>
          <w:rFonts w:eastAsia="Source Sans Pro" w:cs="Source Sans Pro"/>
        </w:rPr>
        <w:footnoteReference w:id="15"/>
      </w:r>
      <w:r w:rsidR="00686103" w:rsidRPr="002735D6">
        <w:rPr>
          <w:rFonts w:eastAsia="Source Sans Pro" w:cs="Source Sans Pro"/>
        </w:rPr>
        <w:t xml:space="preserve"> </w:t>
      </w:r>
    </w:p>
    <w:p w14:paraId="26060F99" w14:textId="77777777" w:rsidR="00F108BE" w:rsidRDefault="00F108BE" w:rsidP="00D35F9B">
      <w:pPr>
        <w:rPr>
          <w:rFonts w:eastAsia="Source Sans Pro" w:cs="Source Sans Pro"/>
        </w:rPr>
      </w:pPr>
    </w:p>
    <w:p w14:paraId="1A7C8EF7" w14:textId="5D033D13" w:rsidR="002E44D7" w:rsidRDefault="002E44D7" w:rsidP="002E44D7">
      <w:pPr>
        <w:rPr>
          <w:rFonts w:eastAsia="Source Sans Pro" w:cs="Source Sans Pro"/>
        </w:rPr>
      </w:pPr>
      <w:r>
        <w:rPr>
          <w:rFonts w:eastAsia="Source Sans Pro" w:cs="Source Sans Pro"/>
        </w:rPr>
        <w:t xml:space="preserve">Met de aanwijzing van het grote project </w:t>
      </w:r>
      <w:r w:rsidR="000B5D3B">
        <w:rPr>
          <w:rFonts w:eastAsia="Source Sans Pro" w:cs="Source Sans Pro"/>
        </w:rPr>
        <w:t>i</w:t>
      </w:r>
      <w:r w:rsidRPr="002E44D7">
        <w:rPr>
          <w:rFonts w:eastAsia="Source Sans Pro" w:cs="Source Sans Pro"/>
        </w:rPr>
        <w:t>n het kader van Organisatieontwikkeling</w:t>
      </w:r>
      <w:r>
        <w:rPr>
          <w:rFonts w:eastAsia="Source Sans Pro" w:cs="Source Sans Pro"/>
        </w:rPr>
        <w:t xml:space="preserve"> en Dienstverlening</w:t>
      </w:r>
      <w:r w:rsidRPr="002E44D7">
        <w:rPr>
          <w:rFonts w:eastAsia="Source Sans Pro" w:cs="Source Sans Pro"/>
        </w:rPr>
        <w:t xml:space="preserve"> legt de raad binnen deze projecten meer de nadruk op de verbetering en investeren in het personeel. Dit door het verbeteren van werkprocessen, ontwikkelen van de competenties van medewerkers en het toewerken naar een nog gezondere bedrijfscultuur.</w:t>
      </w:r>
    </w:p>
    <w:p w14:paraId="0F5482EA" w14:textId="77777777" w:rsidR="002E44D7" w:rsidRDefault="002E44D7" w:rsidP="00D35F9B">
      <w:pPr>
        <w:rPr>
          <w:rFonts w:eastAsia="Source Sans Pro" w:cs="Source Sans Pro"/>
        </w:rPr>
      </w:pPr>
    </w:p>
    <w:p w14:paraId="498DD815" w14:textId="31638BBD" w:rsidR="007E24D1" w:rsidRDefault="008246BA" w:rsidP="00D35F9B">
      <w:pPr>
        <w:rPr>
          <w:rFonts w:eastAsia="Source Sans Pro" w:cs="Source Sans Pro"/>
        </w:rPr>
      </w:pPr>
      <w:r>
        <w:rPr>
          <w:rFonts w:eastAsia="Source Sans Pro" w:cs="Source Sans Pro"/>
        </w:rPr>
        <w:t xml:space="preserve">Het </w:t>
      </w:r>
      <w:r w:rsidR="00FF5BB3">
        <w:rPr>
          <w:rFonts w:eastAsia="Source Sans Pro" w:cs="Source Sans Pro"/>
        </w:rPr>
        <w:t xml:space="preserve">project </w:t>
      </w:r>
      <w:r w:rsidR="000B5D3B">
        <w:rPr>
          <w:rFonts w:eastAsia="Source Sans Pro" w:cs="Source Sans Pro"/>
        </w:rPr>
        <w:t>O</w:t>
      </w:r>
      <w:r>
        <w:rPr>
          <w:rFonts w:eastAsia="Source Sans Pro" w:cs="Source Sans Pro"/>
        </w:rPr>
        <w:t>rganisatieontwikkeling en Dienstverlening</w:t>
      </w:r>
      <w:r w:rsidR="009209E4">
        <w:rPr>
          <w:rFonts w:eastAsia="Source Sans Pro" w:cs="Source Sans Pro"/>
        </w:rPr>
        <w:t xml:space="preserve"> </w:t>
      </w:r>
      <w:r w:rsidR="000E5B32">
        <w:rPr>
          <w:rFonts w:eastAsia="Source Sans Pro" w:cs="Source Sans Pro"/>
        </w:rPr>
        <w:t xml:space="preserve">is </w:t>
      </w:r>
      <w:r w:rsidR="000C1B39">
        <w:rPr>
          <w:rFonts w:eastAsia="Source Sans Pro" w:cs="Source Sans Pro"/>
        </w:rPr>
        <w:t xml:space="preserve">als </w:t>
      </w:r>
      <w:r w:rsidR="00464925">
        <w:rPr>
          <w:rFonts w:eastAsia="Source Sans Pro" w:cs="Source Sans Pro"/>
        </w:rPr>
        <w:t>‘</w:t>
      </w:r>
      <w:r w:rsidR="000C1B39">
        <w:rPr>
          <w:rFonts w:eastAsia="Source Sans Pro" w:cs="Source Sans Pro"/>
        </w:rPr>
        <w:t>bedrijfsvoerings</w:t>
      </w:r>
      <w:r w:rsidR="00464925">
        <w:rPr>
          <w:rFonts w:eastAsia="Source Sans Pro" w:cs="Source Sans Pro"/>
        </w:rPr>
        <w:t xml:space="preserve">opgave’ </w:t>
      </w:r>
      <w:r>
        <w:rPr>
          <w:rFonts w:eastAsia="Source Sans Pro" w:cs="Source Sans Pro"/>
        </w:rPr>
        <w:t xml:space="preserve">dus </w:t>
      </w:r>
      <w:r w:rsidR="000E5B32">
        <w:rPr>
          <w:rFonts w:eastAsia="Source Sans Pro" w:cs="Source Sans Pro"/>
        </w:rPr>
        <w:t>niet direct gekoppeld aan</w:t>
      </w:r>
      <w:r w:rsidR="007E24D1">
        <w:rPr>
          <w:rFonts w:eastAsia="Source Sans Pro" w:cs="Source Sans Pro"/>
        </w:rPr>
        <w:t xml:space="preserve"> inhoudelijke</w:t>
      </w:r>
      <w:r w:rsidR="00464925">
        <w:rPr>
          <w:rFonts w:eastAsia="Source Sans Pro" w:cs="Source Sans Pro"/>
        </w:rPr>
        <w:t xml:space="preserve">, maatschappelijke en opgave gerichte </w:t>
      </w:r>
      <w:r w:rsidR="00863336">
        <w:rPr>
          <w:rFonts w:eastAsia="Source Sans Pro" w:cs="Source Sans Pro"/>
        </w:rPr>
        <w:t xml:space="preserve">doelen van de </w:t>
      </w:r>
      <w:r w:rsidR="000E5B32">
        <w:rPr>
          <w:rFonts w:eastAsia="Source Sans Pro" w:cs="Source Sans Pro"/>
        </w:rPr>
        <w:t>beleidsdirecties en beleidsdoelen</w:t>
      </w:r>
      <w:r w:rsidR="007E24D1">
        <w:rPr>
          <w:rFonts w:eastAsia="Source Sans Pro" w:cs="Source Sans Pro"/>
        </w:rPr>
        <w:t xml:space="preserve"> van de gemeente, </w:t>
      </w:r>
      <w:r w:rsidR="000E5B32">
        <w:rPr>
          <w:rFonts w:eastAsia="Source Sans Pro" w:cs="Source Sans Pro"/>
        </w:rPr>
        <w:t>maar staat ten dienst aan deze onderdelen zodat zij hun taken goed kunnen uitvoeren.</w:t>
      </w:r>
      <w:r w:rsidR="007E24D1">
        <w:rPr>
          <w:rFonts w:eastAsia="Source Sans Pro" w:cs="Source Sans Pro"/>
        </w:rPr>
        <w:t xml:space="preserve"> </w:t>
      </w:r>
      <w:r w:rsidR="00FE27F6">
        <w:rPr>
          <w:rFonts w:eastAsia="Source Sans Pro" w:cs="Source Sans Pro"/>
        </w:rPr>
        <w:t xml:space="preserve">Het is als het ware de paraplu waaronder de beleidsdirecties en de gemeentelijke organisatie functioneert, maar </w:t>
      </w:r>
      <w:r w:rsidR="00E74F3B">
        <w:rPr>
          <w:rFonts w:eastAsia="Source Sans Pro" w:cs="Source Sans Pro"/>
        </w:rPr>
        <w:t xml:space="preserve">geeft geen beleidsinhoudelijke veranderingen mits het de dienstverlening of organisatieontwikkeling betreft. Het is daarom ook een opzichzelfstaand project. </w:t>
      </w:r>
    </w:p>
    <w:p w14:paraId="021158B8" w14:textId="77777777" w:rsidR="00D35F9B" w:rsidRDefault="00D35F9B" w:rsidP="00D35F9B">
      <w:pPr>
        <w:rPr>
          <w:rFonts w:eastAsia="Source Sans Pro" w:cs="Source Sans Pro"/>
        </w:rPr>
      </w:pPr>
    </w:p>
    <w:p w14:paraId="6E853E51" w14:textId="17F79078" w:rsidR="00D35F9B" w:rsidRPr="003323D9" w:rsidRDefault="00933E73" w:rsidP="00C039AE">
      <w:pPr>
        <w:pStyle w:val="Kop2"/>
        <w:jc w:val="left"/>
        <w:rPr>
          <w:rFonts w:eastAsia="Source Sans Pro"/>
        </w:rPr>
      </w:pPr>
      <w:bookmarkStart w:id="46" w:name="_Toc193118800"/>
      <w:r>
        <w:rPr>
          <w:rFonts w:eastAsia="Source Sans Pro"/>
        </w:rPr>
        <w:t xml:space="preserve">5.4 </w:t>
      </w:r>
      <w:r w:rsidR="00D35F9B" w:rsidRPr="003323D9">
        <w:rPr>
          <w:rFonts w:eastAsia="Source Sans Pro"/>
        </w:rPr>
        <w:t>De professionele beheersing met een inhoudelijk gesprek over beheersmaatregelen.</w:t>
      </w:r>
      <w:bookmarkEnd w:id="46"/>
      <w:r w:rsidR="00D35F9B" w:rsidRPr="003323D9">
        <w:rPr>
          <w:rFonts w:eastAsia="Source Sans Pro"/>
        </w:rPr>
        <w:t xml:space="preserve"> </w:t>
      </w:r>
    </w:p>
    <w:p w14:paraId="58D19202" w14:textId="6413A9CE" w:rsidR="00BD4ECA" w:rsidRPr="00BD4ECA" w:rsidRDefault="00BD4ECA" w:rsidP="00BD4ECA">
      <w:pPr>
        <w:rPr>
          <w:rFonts w:eastAsia="Source Sans Pro" w:cs="Source Sans Pro"/>
        </w:rPr>
      </w:pPr>
      <w:r w:rsidRPr="00BD4ECA">
        <w:rPr>
          <w:rFonts w:eastAsia="Source Sans Pro" w:cs="Source Sans Pro"/>
        </w:rPr>
        <w:t>De risico’s als benoemd in de projectopdracht zijn</w:t>
      </w:r>
      <w:r w:rsidR="00F113F2">
        <w:rPr>
          <w:rStyle w:val="Voetnootmarkering"/>
          <w:rFonts w:eastAsia="Source Sans Pro" w:cs="Source Sans Pro"/>
        </w:rPr>
        <w:footnoteReference w:id="16"/>
      </w:r>
      <w:r w:rsidRPr="00BD4ECA">
        <w:rPr>
          <w:rFonts w:eastAsia="Source Sans Pro" w:cs="Source Sans Pro"/>
        </w:rPr>
        <w:t>:</w:t>
      </w:r>
    </w:p>
    <w:p w14:paraId="52CF567B" w14:textId="5B2EE8C9" w:rsidR="00BD4ECA" w:rsidRPr="00BD4ECA" w:rsidRDefault="00BD4ECA" w:rsidP="00BD4ECA">
      <w:pPr>
        <w:rPr>
          <w:rFonts w:eastAsia="Source Sans Pro" w:cs="Source Sans Pro"/>
        </w:rPr>
      </w:pPr>
      <w:r w:rsidRPr="00BD4ECA">
        <w:rPr>
          <w:rFonts w:eastAsia="Source Sans Pro" w:cs="Source Sans Pro"/>
        </w:rPr>
        <w:t xml:space="preserve">- Financieel: </w:t>
      </w:r>
      <w:r w:rsidR="00561D83">
        <w:rPr>
          <w:rFonts w:eastAsia="Source Sans Pro" w:cs="Source Sans Pro"/>
        </w:rPr>
        <w:t xml:space="preserve">het </w:t>
      </w:r>
      <w:r w:rsidRPr="00BD4ECA">
        <w:rPr>
          <w:rFonts w:eastAsia="Source Sans Pro" w:cs="Source Sans Pro"/>
        </w:rPr>
        <w:t>niet op orde brengen van de financiële (</w:t>
      </w:r>
      <w:proofErr w:type="spellStart"/>
      <w:r w:rsidRPr="00BD4ECA">
        <w:rPr>
          <w:rFonts w:eastAsia="Source Sans Pro" w:cs="Source Sans Pro"/>
        </w:rPr>
        <w:t>sturings</w:t>
      </w:r>
      <w:proofErr w:type="spellEnd"/>
      <w:r w:rsidRPr="00BD4ECA">
        <w:rPr>
          <w:rFonts w:eastAsia="Source Sans Pro" w:cs="Source Sans Pro"/>
        </w:rPr>
        <w:t>)processen heeft gevolgen voor de grip op de financiën, de kwaliteit van de financiële administraties, de rechtmatigheid van de uitgaven etc.</w:t>
      </w:r>
    </w:p>
    <w:p w14:paraId="5BA77227" w14:textId="7E01EDBD" w:rsidR="00BD4ECA" w:rsidRPr="00BD4ECA" w:rsidRDefault="00BD4ECA" w:rsidP="00BD4ECA">
      <w:pPr>
        <w:rPr>
          <w:rFonts w:eastAsia="Source Sans Pro" w:cs="Source Sans Pro"/>
        </w:rPr>
      </w:pPr>
      <w:r w:rsidRPr="00BD4ECA">
        <w:rPr>
          <w:rFonts w:eastAsia="Source Sans Pro" w:cs="Source Sans Pro"/>
        </w:rPr>
        <w:t xml:space="preserve">- Organisatieontwikkeling: </w:t>
      </w:r>
      <w:r w:rsidR="00353943">
        <w:rPr>
          <w:rFonts w:eastAsia="Source Sans Pro" w:cs="Source Sans Pro"/>
        </w:rPr>
        <w:t xml:space="preserve">het </w:t>
      </w:r>
      <w:r w:rsidRPr="00BD4ECA">
        <w:rPr>
          <w:rFonts w:eastAsia="Source Sans Pro" w:cs="Source Sans Pro"/>
        </w:rPr>
        <w:t xml:space="preserve">niet op orde zijn heeft gevolgen voor </w:t>
      </w:r>
      <w:r w:rsidR="00353943">
        <w:rPr>
          <w:rFonts w:eastAsia="Source Sans Pro" w:cs="Source Sans Pro"/>
        </w:rPr>
        <w:t xml:space="preserve">de </w:t>
      </w:r>
      <w:r w:rsidRPr="00BD4ECA">
        <w:rPr>
          <w:rFonts w:eastAsia="Source Sans Pro" w:cs="Source Sans Pro"/>
        </w:rPr>
        <w:t xml:space="preserve">uitstraling </w:t>
      </w:r>
      <w:r w:rsidR="00353943">
        <w:rPr>
          <w:rFonts w:eastAsia="Source Sans Pro" w:cs="Source Sans Pro"/>
        </w:rPr>
        <w:t xml:space="preserve">van de </w:t>
      </w:r>
      <w:r w:rsidRPr="00BD4ECA">
        <w:rPr>
          <w:rFonts w:eastAsia="Source Sans Pro" w:cs="Source Sans Pro"/>
        </w:rPr>
        <w:t xml:space="preserve">organisatie </w:t>
      </w:r>
      <w:r w:rsidR="00BF52C4">
        <w:rPr>
          <w:rFonts w:eastAsia="Source Sans Pro" w:cs="Source Sans Pro"/>
        </w:rPr>
        <w:t xml:space="preserve">en daarmee de rol van de gemeente als </w:t>
      </w:r>
      <w:r w:rsidRPr="00BD4ECA">
        <w:rPr>
          <w:rFonts w:eastAsia="Source Sans Pro" w:cs="Source Sans Pro"/>
        </w:rPr>
        <w:t>werkgever, en daarmee bijvoorbeeld op het kunnen boeien en binden van medewerkers.</w:t>
      </w:r>
    </w:p>
    <w:p w14:paraId="5BD7BF89" w14:textId="4E627386" w:rsidR="00BD4ECA" w:rsidRPr="00BD4ECA" w:rsidRDefault="00BD4ECA" w:rsidP="00BD4ECA">
      <w:pPr>
        <w:rPr>
          <w:rFonts w:eastAsia="Source Sans Pro" w:cs="Source Sans Pro"/>
        </w:rPr>
      </w:pPr>
      <w:r w:rsidRPr="00BD4ECA">
        <w:rPr>
          <w:rFonts w:eastAsia="Source Sans Pro" w:cs="Source Sans Pro"/>
        </w:rPr>
        <w:t xml:space="preserve">- Dienstverlening: </w:t>
      </w:r>
      <w:r w:rsidR="00BF52C4">
        <w:rPr>
          <w:rFonts w:eastAsia="Source Sans Pro" w:cs="Source Sans Pro"/>
        </w:rPr>
        <w:t xml:space="preserve">het </w:t>
      </w:r>
      <w:r w:rsidRPr="00BD4ECA">
        <w:rPr>
          <w:rFonts w:eastAsia="Source Sans Pro" w:cs="Source Sans Pro"/>
        </w:rPr>
        <w:t xml:space="preserve">niet (verder) verbeteren van de dienstverlening heeft een negatief effect op </w:t>
      </w:r>
      <w:r w:rsidR="00BF52C4">
        <w:rPr>
          <w:rFonts w:eastAsia="Source Sans Pro" w:cs="Source Sans Pro"/>
        </w:rPr>
        <w:t xml:space="preserve">het </w:t>
      </w:r>
      <w:r w:rsidRPr="00BD4ECA">
        <w:rPr>
          <w:rFonts w:eastAsia="Source Sans Pro" w:cs="Source Sans Pro"/>
        </w:rPr>
        <w:t>imago</w:t>
      </w:r>
      <w:r w:rsidR="00BF52C4">
        <w:rPr>
          <w:rFonts w:eastAsia="Source Sans Pro" w:cs="Source Sans Pro"/>
        </w:rPr>
        <w:t xml:space="preserve"> van de gemeente</w:t>
      </w:r>
      <w:r w:rsidRPr="00BD4ECA">
        <w:rPr>
          <w:rFonts w:eastAsia="Source Sans Pro" w:cs="Source Sans Pro"/>
        </w:rPr>
        <w:t>, en levert ontevredenheid op bij inwoners, bedrijven en bestuur.</w:t>
      </w:r>
    </w:p>
    <w:p w14:paraId="2BF9A554" w14:textId="3263618B" w:rsidR="00BD4ECA" w:rsidRDefault="00BD4ECA" w:rsidP="00BD4ECA">
      <w:pPr>
        <w:rPr>
          <w:rFonts w:eastAsia="Source Sans Pro" w:cs="Source Sans Pro"/>
        </w:rPr>
      </w:pPr>
      <w:r w:rsidRPr="00BD4ECA">
        <w:rPr>
          <w:rFonts w:eastAsia="Source Sans Pro" w:cs="Source Sans Pro"/>
        </w:rPr>
        <w:t xml:space="preserve">- Prioritering: </w:t>
      </w:r>
      <w:r w:rsidR="0007653E">
        <w:rPr>
          <w:rFonts w:eastAsia="Source Sans Pro" w:cs="Source Sans Pro"/>
        </w:rPr>
        <w:t xml:space="preserve">het </w:t>
      </w:r>
      <w:r w:rsidRPr="00BD4ECA">
        <w:rPr>
          <w:rFonts w:eastAsia="Source Sans Pro" w:cs="Source Sans Pro"/>
        </w:rPr>
        <w:t xml:space="preserve">uitvoeren van de beschreven acties moet worden geprioriteerd. Anders bestaat de kans dat de verbeterslagen secundair worden aan de uitvoering van de </w:t>
      </w:r>
      <w:r w:rsidR="0007653E">
        <w:rPr>
          <w:rFonts w:eastAsia="Source Sans Pro" w:cs="Source Sans Pro"/>
        </w:rPr>
        <w:t>d</w:t>
      </w:r>
      <w:r w:rsidRPr="00BD4ECA">
        <w:rPr>
          <w:rFonts w:eastAsia="Source Sans Pro" w:cs="Source Sans Pro"/>
        </w:rPr>
        <w:t>agelijkse werkzaamheden.</w:t>
      </w:r>
    </w:p>
    <w:p w14:paraId="5CBC9553" w14:textId="77777777" w:rsidR="00BD4ECA" w:rsidRPr="00BD4ECA" w:rsidRDefault="00BD4ECA" w:rsidP="00BD4ECA">
      <w:pPr>
        <w:rPr>
          <w:rFonts w:eastAsia="Source Sans Pro" w:cs="Source Sans Pro"/>
        </w:rPr>
      </w:pPr>
    </w:p>
    <w:p w14:paraId="281250AB" w14:textId="6AF6074B" w:rsidR="00737D15" w:rsidRDefault="00BD4ECA" w:rsidP="00BD4ECA">
      <w:pPr>
        <w:rPr>
          <w:rFonts w:eastAsia="Source Sans Pro" w:cs="Source Sans Pro"/>
        </w:rPr>
      </w:pPr>
      <w:r w:rsidRPr="00BD4ECA">
        <w:rPr>
          <w:rFonts w:eastAsia="Source Sans Pro" w:cs="Source Sans Pro"/>
        </w:rPr>
        <w:t xml:space="preserve">De acties </w:t>
      </w:r>
      <w:r w:rsidR="00550CDA">
        <w:rPr>
          <w:rFonts w:eastAsia="Source Sans Pro" w:cs="Source Sans Pro"/>
        </w:rPr>
        <w:t xml:space="preserve">die in het project </w:t>
      </w:r>
      <w:r w:rsidRPr="00BD4ECA">
        <w:rPr>
          <w:rFonts w:eastAsia="Source Sans Pro" w:cs="Source Sans Pro"/>
        </w:rPr>
        <w:t>O</w:t>
      </w:r>
      <w:r w:rsidR="007F58B3">
        <w:rPr>
          <w:rFonts w:eastAsia="Source Sans Pro" w:cs="Source Sans Pro"/>
        </w:rPr>
        <w:t>rganisatieontwikkeling en Dienstverlening</w:t>
      </w:r>
      <w:r w:rsidRPr="00BD4ECA">
        <w:rPr>
          <w:rFonts w:eastAsia="Source Sans Pro" w:cs="Source Sans Pro"/>
        </w:rPr>
        <w:t xml:space="preserve"> </w:t>
      </w:r>
      <w:r w:rsidR="00550CDA">
        <w:rPr>
          <w:rFonts w:eastAsia="Source Sans Pro" w:cs="Source Sans Pro"/>
        </w:rPr>
        <w:t xml:space="preserve">zijn uitgevoerd </w:t>
      </w:r>
      <w:r w:rsidRPr="00BD4ECA">
        <w:rPr>
          <w:rFonts w:eastAsia="Source Sans Pro" w:cs="Source Sans Pro"/>
        </w:rPr>
        <w:t xml:space="preserve">hebben bijgedragen aan de beheersing van de drie eerstgenoemde risico’s. Deze acties waren juist gericht op het steeds meer wegnemen van deze risico’s. Gedurende de looptijd van het </w:t>
      </w:r>
      <w:r w:rsidR="00473BC7">
        <w:rPr>
          <w:rFonts w:eastAsia="Source Sans Pro" w:cs="Source Sans Pro"/>
        </w:rPr>
        <w:t>p</w:t>
      </w:r>
      <w:r w:rsidR="007F58B3">
        <w:rPr>
          <w:rFonts w:eastAsia="Source Sans Pro" w:cs="Source Sans Pro"/>
        </w:rPr>
        <w:t>roject</w:t>
      </w:r>
      <w:r w:rsidRPr="00BD4ECA">
        <w:rPr>
          <w:rFonts w:eastAsia="Source Sans Pro" w:cs="Source Sans Pro"/>
        </w:rPr>
        <w:t xml:space="preserve"> is het risico ‘prioritering’ (ook) een continu aandachtspunt geweest. Dat heeft geleid tot aanpassingen</w:t>
      </w:r>
      <w:r w:rsidR="00473BC7">
        <w:rPr>
          <w:rFonts w:eastAsia="Source Sans Pro" w:cs="Source Sans Pro"/>
        </w:rPr>
        <w:t xml:space="preserve"> in het project en de daarin genomen acties. </w:t>
      </w:r>
    </w:p>
    <w:p w14:paraId="5958F6A0" w14:textId="77777777" w:rsidR="00737D15" w:rsidRDefault="00737D15" w:rsidP="0043526D">
      <w:pPr>
        <w:rPr>
          <w:rFonts w:eastAsia="Source Sans Pro" w:cs="Source Sans Pro"/>
        </w:rPr>
      </w:pPr>
    </w:p>
    <w:p w14:paraId="4626E3AE" w14:textId="781AB3A2" w:rsidR="00280F7F" w:rsidRDefault="00CD35B1" w:rsidP="0043526D">
      <w:pPr>
        <w:rPr>
          <w:rFonts w:eastAsia="Source Sans Pro" w:cs="Source Sans Pro"/>
        </w:rPr>
      </w:pPr>
      <w:r>
        <w:rPr>
          <w:rFonts w:eastAsia="Source Sans Pro" w:cs="Source Sans Pro"/>
        </w:rPr>
        <w:t>D</w:t>
      </w:r>
      <w:r w:rsidRPr="00CD35B1">
        <w:rPr>
          <w:rFonts w:eastAsia="Source Sans Pro" w:cs="Source Sans Pro"/>
        </w:rPr>
        <w:t xml:space="preserve">e wijze waarop het project is aangestuurd en beheerst ligt in het verlengde van de beheersing van de risico’s, die een onderdeel zijn van de beheersing van het totale project. De voortgang van de uitvoering was met regelmaat onderwerp van gesprek tussen de projectleider en de deelprojectleiders, en in het Gemeentelijk Management Team. </w:t>
      </w:r>
      <w:r w:rsidR="0030472B">
        <w:rPr>
          <w:rFonts w:eastAsia="Source Sans Pro" w:cs="Source Sans Pro"/>
        </w:rPr>
        <w:t>O</w:t>
      </w:r>
      <w:r w:rsidRPr="00CD35B1">
        <w:rPr>
          <w:rFonts w:eastAsia="Source Sans Pro" w:cs="Source Sans Pro"/>
        </w:rPr>
        <w:t>p basis van de rapportages</w:t>
      </w:r>
      <w:r w:rsidR="00617926">
        <w:rPr>
          <w:rFonts w:eastAsia="Source Sans Pro" w:cs="Source Sans Pro"/>
        </w:rPr>
        <w:t xml:space="preserve"> is dit</w:t>
      </w:r>
      <w:r w:rsidRPr="00CD35B1">
        <w:rPr>
          <w:rFonts w:eastAsia="Source Sans Pro" w:cs="Source Sans Pro"/>
        </w:rPr>
        <w:t xml:space="preserve"> ook met een voor het </w:t>
      </w:r>
      <w:r w:rsidR="00933E73">
        <w:rPr>
          <w:rFonts w:eastAsia="Source Sans Pro" w:cs="Source Sans Pro"/>
        </w:rPr>
        <w:t>p</w:t>
      </w:r>
      <w:r w:rsidR="009A116C">
        <w:rPr>
          <w:rFonts w:eastAsia="Source Sans Pro" w:cs="Source Sans Pro"/>
        </w:rPr>
        <w:t>roject</w:t>
      </w:r>
      <w:r w:rsidRPr="00CD35B1">
        <w:rPr>
          <w:rFonts w:eastAsia="Source Sans Pro" w:cs="Source Sans Pro"/>
        </w:rPr>
        <w:t xml:space="preserve"> ingestelde stuurgroep</w:t>
      </w:r>
      <w:r w:rsidR="007A5AA6">
        <w:rPr>
          <w:rFonts w:eastAsia="Source Sans Pro" w:cs="Source Sans Pro"/>
        </w:rPr>
        <w:t xml:space="preserve"> en de audit commissie besproken. Hierover </w:t>
      </w:r>
      <w:r w:rsidR="0035261C">
        <w:rPr>
          <w:rFonts w:eastAsia="Source Sans Pro" w:cs="Source Sans Pro"/>
        </w:rPr>
        <w:t xml:space="preserve">is </w:t>
      </w:r>
      <w:r w:rsidRPr="00CD35B1">
        <w:rPr>
          <w:rFonts w:eastAsia="Source Sans Pro" w:cs="Source Sans Pro"/>
        </w:rPr>
        <w:t>college van burgemeester en wethouders</w:t>
      </w:r>
      <w:r w:rsidR="007A5AA6">
        <w:rPr>
          <w:rFonts w:eastAsia="Source Sans Pro" w:cs="Source Sans Pro"/>
        </w:rPr>
        <w:t xml:space="preserve"> en</w:t>
      </w:r>
      <w:r w:rsidRPr="00CD35B1">
        <w:rPr>
          <w:rFonts w:eastAsia="Source Sans Pro" w:cs="Source Sans Pro"/>
        </w:rPr>
        <w:t xml:space="preserve"> de </w:t>
      </w:r>
      <w:r w:rsidR="0035261C">
        <w:rPr>
          <w:rFonts w:eastAsia="Source Sans Pro" w:cs="Source Sans Pro"/>
        </w:rPr>
        <w:t>gemeenteraad</w:t>
      </w:r>
      <w:r w:rsidRPr="00CD35B1">
        <w:rPr>
          <w:rFonts w:eastAsia="Source Sans Pro" w:cs="Source Sans Pro"/>
        </w:rPr>
        <w:t xml:space="preserve">raad </w:t>
      </w:r>
      <w:r w:rsidR="0035261C">
        <w:rPr>
          <w:rFonts w:eastAsia="Source Sans Pro" w:cs="Source Sans Pro"/>
        </w:rPr>
        <w:t xml:space="preserve">schriftelijk geïnformeerd. </w:t>
      </w:r>
      <w:r w:rsidRPr="00CD35B1">
        <w:rPr>
          <w:rFonts w:eastAsia="Source Sans Pro" w:cs="Source Sans Pro"/>
        </w:rPr>
        <w:t>Het rapportageformat is tussen de eerste en tweede rapportage op verzoek van de raad aangepast.</w:t>
      </w:r>
    </w:p>
    <w:p w14:paraId="440FC56C" w14:textId="77777777" w:rsidR="0043526D" w:rsidRPr="0043526D" w:rsidRDefault="0043526D" w:rsidP="0043526D">
      <w:pPr>
        <w:rPr>
          <w:rFonts w:eastAsia="Source Sans Pro" w:cs="Source Sans Pro"/>
        </w:rPr>
      </w:pPr>
    </w:p>
    <w:p w14:paraId="5082DB5E" w14:textId="50CE2CAD" w:rsidR="00D35F9B" w:rsidRPr="003323D9" w:rsidRDefault="00531D81" w:rsidP="00D35F9B">
      <w:pPr>
        <w:pStyle w:val="Kop2"/>
        <w:rPr>
          <w:rFonts w:eastAsia="Source Sans Pro"/>
        </w:rPr>
      </w:pPr>
      <w:bookmarkStart w:id="47" w:name="_Toc193118801"/>
      <w:r>
        <w:rPr>
          <w:rFonts w:eastAsia="Source Sans Pro"/>
        </w:rPr>
        <w:t xml:space="preserve">5.5 </w:t>
      </w:r>
      <w:r w:rsidR="00D35F9B" w:rsidRPr="003323D9">
        <w:rPr>
          <w:rFonts w:eastAsia="Source Sans Pro"/>
        </w:rPr>
        <w:t>De periodieke inhoudelijke herijking en evaluatie</w:t>
      </w:r>
      <w:bookmarkEnd w:id="47"/>
    </w:p>
    <w:p w14:paraId="472693F8" w14:textId="295A4610" w:rsidR="00D35F9B" w:rsidRDefault="00872547" w:rsidP="00D35F9B">
      <w:pPr>
        <w:rPr>
          <w:rFonts w:eastAsia="Source Sans Pro" w:cs="Source Sans Pro"/>
        </w:rPr>
      </w:pPr>
      <w:r>
        <w:rPr>
          <w:rFonts w:eastAsia="Source Sans Pro" w:cs="Source Sans Pro"/>
        </w:rPr>
        <w:t xml:space="preserve">Naast de ontvangen voortgangsrapportages zijn er </w:t>
      </w:r>
      <w:r w:rsidR="00FA3C00">
        <w:rPr>
          <w:rFonts w:eastAsia="Source Sans Pro" w:cs="Source Sans Pro"/>
        </w:rPr>
        <w:t>vier</w:t>
      </w:r>
      <w:r w:rsidR="00D63D90">
        <w:rPr>
          <w:rFonts w:eastAsia="Source Sans Pro" w:cs="Source Sans Pro"/>
        </w:rPr>
        <w:t xml:space="preserve"> presentaties gegeven aan de auditcommissie. Hierin werd er meer inhoudelijk gesproken over de voortgang van het grote project</w:t>
      </w:r>
      <w:r w:rsidR="000905D8">
        <w:rPr>
          <w:rFonts w:eastAsia="Source Sans Pro" w:cs="Source Sans Pro"/>
        </w:rPr>
        <w:t>, maar volgde geen inhoudelijke herijking</w:t>
      </w:r>
      <w:r w:rsidR="00D63D90">
        <w:rPr>
          <w:rFonts w:eastAsia="Source Sans Pro" w:cs="Source Sans Pro"/>
        </w:rPr>
        <w:t xml:space="preserve">. </w:t>
      </w:r>
    </w:p>
    <w:p w14:paraId="265A914E" w14:textId="77777777" w:rsidR="00DB26F9" w:rsidRDefault="00DB26F9" w:rsidP="00D35F9B">
      <w:pPr>
        <w:rPr>
          <w:rFonts w:eastAsia="Source Sans Pro" w:cs="Source Sans Pro"/>
        </w:rPr>
      </w:pPr>
    </w:p>
    <w:p w14:paraId="0B398B0D" w14:textId="1B4035E6" w:rsidR="008A4D2C" w:rsidRDefault="00DB26F9" w:rsidP="00D35F9B">
      <w:pPr>
        <w:rPr>
          <w:rFonts w:eastAsia="Source Sans Pro" w:cs="Source Sans Pro"/>
        </w:rPr>
      </w:pPr>
      <w:r>
        <w:rPr>
          <w:rFonts w:eastAsia="Source Sans Pro" w:cs="Source Sans Pro"/>
        </w:rPr>
        <w:t>De</w:t>
      </w:r>
      <w:r w:rsidR="002E7662">
        <w:rPr>
          <w:rFonts w:eastAsia="Source Sans Pro" w:cs="Source Sans Pro"/>
        </w:rPr>
        <w:t xml:space="preserve"> </w:t>
      </w:r>
      <w:r w:rsidR="002E7662" w:rsidRPr="00BB734F">
        <w:rPr>
          <w:rFonts w:eastAsia="Source Sans Pro" w:cs="Source Sans Pro"/>
          <w:b/>
          <w:bCs/>
        </w:rPr>
        <w:t>ambtelijke</w:t>
      </w:r>
      <w:r w:rsidRPr="00BB734F">
        <w:rPr>
          <w:rFonts w:eastAsia="Source Sans Pro" w:cs="Source Sans Pro"/>
          <w:b/>
          <w:bCs/>
        </w:rPr>
        <w:t xml:space="preserve"> evaluatie</w:t>
      </w:r>
      <w:r>
        <w:rPr>
          <w:rFonts w:eastAsia="Source Sans Pro" w:cs="Source Sans Pro"/>
        </w:rPr>
        <w:t xml:space="preserve"> is </w:t>
      </w:r>
      <w:r w:rsidR="00A94346">
        <w:rPr>
          <w:rFonts w:eastAsia="Source Sans Pro" w:cs="Source Sans Pro"/>
        </w:rPr>
        <w:t xml:space="preserve">7 november 2024 opgesteld en met de raad </w:t>
      </w:r>
      <w:r w:rsidR="008A4D2C">
        <w:rPr>
          <w:rFonts w:eastAsia="Source Sans Pro" w:cs="Source Sans Pro"/>
        </w:rPr>
        <w:t>gedeeld</w:t>
      </w:r>
      <w:r w:rsidR="00A94346">
        <w:rPr>
          <w:rFonts w:eastAsia="Source Sans Pro" w:cs="Source Sans Pro"/>
        </w:rPr>
        <w:t xml:space="preserve"> via een raadsinformatiebrief</w:t>
      </w:r>
      <w:r w:rsidR="00D04DE5">
        <w:rPr>
          <w:rStyle w:val="Voetnootmarkering"/>
          <w:rFonts w:eastAsia="Source Sans Pro" w:cs="Source Sans Pro"/>
        </w:rPr>
        <w:footnoteReference w:id="17"/>
      </w:r>
      <w:r w:rsidR="00A94346">
        <w:rPr>
          <w:rFonts w:eastAsia="Source Sans Pro" w:cs="Source Sans Pro"/>
        </w:rPr>
        <w:t>. Hierin worden de</w:t>
      </w:r>
      <w:r w:rsidR="00D63D90">
        <w:rPr>
          <w:rFonts w:eastAsia="Source Sans Pro" w:cs="Source Sans Pro"/>
        </w:rPr>
        <w:t xml:space="preserve"> 5 aspecten </w:t>
      </w:r>
      <w:r w:rsidR="0043526D">
        <w:rPr>
          <w:rFonts w:eastAsia="Source Sans Pro" w:cs="Source Sans Pro"/>
        </w:rPr>
        <w:t>voor de evaluatie uiteengezet:</w:t>
      </w:r>
      <w:r w:rsidR="003B54E3">
        <w:rPr>
          <w:rFonts w:eastAsia="Source Sans Pro" w:cs="Source Sans Pro"/>
        </w:rPr>
        <w:t xml:space="preserve"> </w:t>
      </w:r>
    </w:p>
    <w:p w14:paraId="6621EE59" w14:textId="124F97F9" w:rsidR="008A4D2C" w:rsidRPr="008A4D2C" w:rsidRDefault="008A4D2C" w:rsidP="008A4D2C">
      <w:pPr>
        <w:rPr>
          <w:rFonts w:eastAsia="Source Sans Pro" w:cs="Source Sans Pro"/>
        </w:rPr>
      </w:pPr>
      <w:r w:rsidRPr="008A4D2C">
        <w:rPr>
          <w:rFonts w:eastAsia="Source Sans Pro" w:cs="Source Sans Pro"/>
        </w:rPr>
        <w:t>a. informatie over de vraag in welke mate de oorspronkelijke doelstellingen van het project zijn verwezenlijkt;</w:t>
      </w:r>
    </w:p>
    <w:p w14:paraId="3EC1C2DE" w14:textId="77777777" w:rsidR="008A4D2C" w:rsidRPr="008A4D2C" w:rsidRDefault="008A4D2C" w:rsidP="008A4D2C">
      <w:pPr>
        <w:rPr>
          <w:rFonts w:eastAsia="Source Sans Pro" w:cs="Source Sans Pro"/>
        </w:rPr>
      </w:pPr>
      <w:r w:rsidRPr="008A4D2C">
        <w:rPr>
          <w:rFonts w:eastAsia="Source Sans Pro" w:cs="Source Sans Pro"/>
        </w:rPr>
        <w:t>b. informatie over de kosten van het project;</w:t>
      </w:r>
    </w:p>
    <w:p w14:paraId="2A5DA620" w14:textId="77777777" w:rsidR="008A4D2C" w:rsidRPr="008A4D2C" w:rsidRDefault="008A4D2C" w:rsidP="008A4D2C">
      <w:pPr>
        <w:rPr>
          <w:rFonts w:eastAsia="Source Sans Pro" w:cs="Source Sans Pro"/>
        </w:rPr>
      </w:pPr>
      <w:r w:rsidRPr="008A4D2C">
        <w:rPr>
          <w:rFonts w:eastAsia="Source Sans Pro" w:cs="Source Sans Pro"/>
        </w:rPr>
        <w:t>c. informatie over de wijze waarop de risico’s zijn onderkend en beheerst;</w:t>
      </w:r>
    </w:p>
    <w:p w14:paraId="65BAED8B" w14:textId="77777777" w:rsidR="008A4D2C" w:rsidRPr="008A4D2C" w:rsidRDefault="008A4D2C" w:rsidP="008A4D2C">
      <w:pPr>
        <w:rPr>
          <w:rFonts w:eastAsia="Source Sans Pro" w:cs="Source Sans Pro"/>
        </w:rPr>
      </w:pPr>
      <w:r w:rsidRPr="008A4D2C">
        <w:rPr>
          <w:rFonts w:eastAsia="Source Sans Pro" w:cs="Source Sans Pro"/>
        </w:rPr>
        <w:t>d. informatie over de wijze waarop het project is aangestuurd en beheerst;</w:t>
      </w:r>
    </w:p>
    <w:p w14:paraId="0C8A88B7" w14:textId="36A13501" w:rsidR="008A4D2C" w:rsidRDefault="008A4D2C" w:rsidP="008A4D2C">
      <w:pPr>
        <w:rPr>
          <w:rFonts w:eastAsia="Source Sans Pro" w:cs="Source Sans Pro"/>
        </w:rPr>
      </w:pPr>
      <w:r w:rsidRPr="008A4D2C">
        <w:rPr>
          <w:rFonts w:eastAsia="Source Sans Pro" w:cs="Source Sans Pro"/>
        </w:rPr>
        <w:t>e. informatie over de vraag hoe de samenwerking tussen college en raad is verlopen en hoe de</w:t>
      </w:r>
      <w:r>
        <w:rPr>
          <w:rFonts w:eastAsia="Source Sans Pro" w:cs="Source Sans Pro"/>
        </w:rPr>
        <w:t xml:space="preserve"> </w:t>
      </w:r>
      <w:r w:rsidRPr="008A4D2C">
        <w:rPr>
          <w:rFonts w:eastAsia="Source Sans Pro" w:cs="Source Sans Pro"/>
        </w:rPr>
        <w:t>informatievoorziening heeft gefunctioneerd.</w:t>
      </w:r>
    </w:p>
    <w:p w14:paraId="1BAFD486" w14:textId="77777777" w:rsidR="008A4D2C" w:rsidRDefault="008A4D2C" w:rsidP="00D35F9B">
      <w:pPr>
        <w:rPr>
          <w:rFonts w:eastAsia="Source Sans Pro" w:cs="Source Sans Pro"/>
        </w:rPr>
      </w:pPr>
    </w:p>
    <w:p w14:paraId="2F6AB63B" w14:textId="0AB55D26" w:rsidR="009A557E" w:rsidRDefault="0043526D" w:rsidP="00D35F9B">
      <w:pPr>
        <w:rPr>
          <w:rFonts w:eastAsia="Source Sans Pro" w:cs="Source Sans Pro"/>
        </w:rPr>
      </w:pPr>
      <w:r>
        <w:rPr>
          <w:rFonts w:eastAsia="Source Sans Pro" w:cs="Source Sans Pro"/>
        </w:rPr>
        <w:t xml:space="preserve">Het is een beknopte evaluatie die ter informatie gedeeld is met de raad. </w:t>
      </w:r>
      <w:r w:rsidR="009A557E">
        <w:rPr>
          <w:rFonts w:eastAsia="Source Sans Pro" w:cs="Source Sans Pro"/>
        </w:rPr>
        <w:t xml:space="preserve">Het </w:t>
      </w:r>
      <w:r w:rsidR="008D2B37">
        <w:rPr>
          <w:rFonts w:eastAsia="Source Sans Pro" w:cs="Source Sans Pro"/>
        </w:rPr>
        <w:t xml:space="preserve">bevat de volgende constateringen: </w:t>
      </w:r>
    </w:p>
    <w:p w14:paraId="6AE205A5" w14:textId="1D70031F" w:rsidR="00971C2F" w:rsidRDefault="009A557E" w:rsidP="00D35F9B">
      <w:pPr>
        <w:rPr>
          <w:rFonts w:eastAsia="Source Sans Pro" w:cs="Source Sans Pro"/>
        </w:rPr>
      </w:pPr>
      <w:r>
        <w:rPr>
          <w:rFonts w:eastAsia="Source Sans Pro" w:cs="Source Sans Pro"/>
        </w:rPr>
        <w:t xml:space="preserve">Ad a: </w:t>
      </w:r>
      <w:r w:rsidR="009A79AC">
        <w:rPr>
          <w:rFonts w:eastAsia="Source Sans Pro" w:cs="Source Sans Pro"/>
        </w:rPr>
        <w:t xml:space="preserve">De evaluatie stelt vast </w:t>
      </w:r>
      <w:r w:rsidR="00971C2F">
        <w:rPr>
          <w:rFonts w:eastAsia="Source Sans Pro" w:cs="Source Sans Pro"/>
        </w:rPr>
        <w:t>dat de doelstellingen zijn bereikt.</w:t>
      </w:r>
      <w:r w:rsidR="00CF2E55">
        <w:rPr>
          <w:rFonts w:eastAsia="Source Sans Pro" w:cs="Source Sans Pro"/>
        </w:rPr>
        <w:t xml:space="preserve"> </w:t>
      </w:r>
      <w:r w:rsidR="004A3F64">
        <w:rPr>
          <w:rFonts w:eastAsia="Source Sans Pro" w:cs="Source Sans Pro"/>
        </w:rPr>
        <w:t xml:space="preserve">Hierbij </w:t>
      </w:r>
      <w:r w:rsidR="005C176A">
        <w:rPr>
          <w:rFonts w:eastAsia="Source Sans Pro" w:cs="Source Sans Pro"/>
        </w:rPr>
        <w:t xml:space="preserve">is een verwijzing opgenomen </w:t>
      </w:r>
      <w:r w:rsidR="004A3F64">
        <w:rPr>
          <w:rFonts w:eastAsia="Source Sans Pro" w:cs="Source Sans Pro"/>
        </w:rPr>
        <w:t xml:space="preserve">naar de </w:t>
      </w:r>
      <w:r w:rsidR="005C176A">
        <w:rPr>
          <w:rFonts w:eastAsia="Source Sans Pro" w:cs="Source Sans Pro"/>
        </w:rPr>
        <w:t xml:space="preserve">vier </w:t>
      </w:r>
      <w:r w:rsidR="004A3F64">
        <w:rPr>
          <w:rFonts w:eastAsia="Source Sans Pro" w:cs="Source Sans Pro"/>
        </w:rPr>
        <w:t>eerdere voortgangsrapportages</w:t>
      </w:r>
      <w:r w:rsidR="005C176A">
        <w:rPr>
          <w:rFonts w:eastAsia="Source Sans Pro" w:cs="Source Sans Pro"/>
        </w:rPr>
        <w:t>,</w:t>
      </w:r>
      <w:r w:rsidR="004A3F64">
        <w:rPr>
          <w:rFonts w:eastAsia="Source Sans Pro" w:cs="Source Sans Pro"/>
        </w:rPr>
        <w:t xml:space="preserve"> die tussen </w:t>
      </w:r>
      <w:r w:rsidR="00100C3E">
        <w:rPr>
          <w:rFonts w:eastAsia="Source Sans Pro" w:cs="Source Sans Pro"/>
        </w:rPr>
        <w:t xml:space="preserve">2019 en 2022 zijn opgesteld. </w:t>
      </w:r>
      <w:r w:rsidR="00CF2E55">
        <w:rPr>
          <w:rFonts w:eastAsia="Source Sans Pro" w:cs="Source Sans Pro"/>
        </w:rPr>
        <w:t xml:space="preserve">Tegelijkertijd </w:t>
      </w:r>
      <w:r w:rsidR="00BA6587">
        <w:rPr>
          <w:rFonts w:eastAsia="Source Sans Pro" w:cs="Source Sans Pro"/>
        </w:rPr>
        <w:t xml:space="preserve">stelt de evaluatie </w:t>
      </w:r>
      <w:r w:rsidR="00CF2E55">
        <w:rPr>
          <w:rFonts w:eastAsia="Source Sans Pro" w:cs="Source Sans Pro"/>
        </w:rPr>
        <w:t xml:space="preserve">dat ontwikkelingen nooit stilstaan, maar </w:t>
      </w:r>
      <w:r w:rsidR="006016EB">
        <w:rPr>
          <w:rFonts w:eastAsia="Source Sans Pro" w:cs="Source Sans Pro"/>
        </w:rPr>
        <w:t>ontwikkelingen als de groei van de stad en technologische ontwikkelingen zullen doorgaan</w:t>
      </w:r>
      <w:r w:rsidR="00BA6587">
        <w:rPr>
          <w:rFonts w:eastAsia="Source Sans Pro" w:cs="Source Sans Pro"/>
        </w:rPr>
        <w:t xml:space="preserve">. </w:t>
      </w:r>
      <w:r w:rsidR="006016EB">
        <w:rPr>
          <w:rFonts w:eastAsia="Source Sans Pro" w:cs="Source Sans Pro"/>
        </w:rPr>
        <w:t xml:space="preserve"> </w:t>
      </w:r>
    </w:p>
    <w:p w14:paraId="7A37C024" w14:textId="1E5B1A64" w:rsidR="00885ABE" w:rsidRDefault="00100C3E" w:rsidP="00D35F9B">
      <w:pPr>
        <w:rPr>
          <w:rFonts w:eastAsia="Source Sans Pro" w:cs="Source Sans Pro"/>
        </w:rPr>
      </w:pPr>
      <w:r>
        <w:rPr>
          <w:rFonts w:eastAsia="Source Sans Pro" w:cs="Source Sans Pro"/>
        </w:rPr>
        <w:t xml:space="preserve">Ad b: </w:t>
      </w:r>
      <w:r w:rsidR="0037460A">
        <w:rPr>
          <w:rFonts w:eastAsia="Source Sans Pro" w:cs="Source Sans Pro"/>
        </w:rPr>
        <w:t xml:space="preserve">Het project Organisatieontwikkeling </w:t>
      </w:r>
      <w:r w:rsidR="00BA6587">
        <w:rPr>
          <w:rFonts w:eastAsia="Source Sans Pro" w:cs="Source Sans Pro"/>
        </w:rPr>
        <w:t xml:space="preserve">krijgt zijn dekking uit </w:t>
      </w:r>
      <w:r w:rsidR="00885ABE">
        <w:rPr>
          <w:rFonts w:eastAsia="Source Sans Pro" w:cs="Source Sans Pro"/>
        </w:rPr>
        <w:t>reguliere budgetten van de uitvoerende organisatieonderdelen. De informatie over de kosten zijn derhalve meegenomen in de reguliere P&amp;C-cyclus.</w:t>
      </w:r>
    </w:p>
    <w:p w14:paraId="51A804CA" w14:textId="2E5B6ED2" w:rsidR="000D44CE" w:rsidRDefault="00885ABE" w:rsidP="00D35F9B">
      <w:pPr>
        <w:rPr>
          <w:rFonts w:eastAsia="Source Sans Pro" w:cs="Source Sans Pro"/>
        </w:rPr>
      </w:pPr>
      <w:r>
        <w:rPr>
          <w:rFonts w:eastAsia="Source Sans Pro" w:cs="Source Sans Pro"/>
        </w:rPr>
        <w:t xml:space="preserve">Ad c: </w:t>
      </w:r>
      <w:r w:rsidR="009A557E">
        <w:rPr>
          <w:rFonts w:eastAsia="Source Sans Pro" w:cs="Source Sans Pro"/>
        </w:rPr>
        <w:t xml:space="preserve"> </w:t>
      </w:r>
      <w:r w:rsidR="007C2C6E">
        <w:rPr>
          <w:rFonts w:eastAsia="Source Sans Pro" w:cs="Source Sans Pro"/>
        </w:rPr>
        <w:t xml:space="preserve">Over risico’s en beheersmaatregelen is opgenomen </w:t>
      </w:r>
      <w:r w:rsidR="008B674E">
        <w:rPr>
          <w:rFonts w:eastAsia="Source Sans Pro" w:cs="Source Sans Pro"/>
        </w:rPr>
        <w:t xml:space="preserve">dat </w:t>
      </w:r>
      <w:r w:rsidR="006E5BB0">
        <w:rPr>
          <w:rFonts w:eastAsia="Source Sans Pro" w:cs="Source Sans Pro"/>
        </w:rPr>
        <w:t xml:space="preserve">“het project heeft bijgedragen aan de beheersing van de genoemde </w:t>
      </w:r>
      <w:r w:rsidR="008B674E">
        <w:rPr>
          <w:rFonts w:eastAsia="Source Sans Pro" w:cs="Source Sans Pro"/>
        </w:rPr>
        <w:t>risico’s</w:t>
      </w:r>
      <w:r w:rsidR="006E5BB0">
        <w:rPr>
          <w:rFonts w:eastAsia="Source Sans Pro" w:cs="Source Sans Pro"/>
        </w:rPr>
        <w:t xml:space="preserve">: </w:t>
      </w:r>
      <w:r w:rsidR="000D44CE">
        <w:rPr>
          <w:rFonts w:eastAsia="Source Sans Pro" w:cs="Source Sans Pro"/>
        </w:rPr>
        <w:t xml:space="preserve"> financieel, organisatieontwikkeling, dienstverlening en prioritering</w:t>
      </w:r>
      <w:r w:rsidR="00641CAB">
        <w:rPr>
          <w:rFonts w:eastAsia="Source Sans Pro" w:cs="Source Sans Pro"/>
        </w:rPr>
        <w:t>”</w:t>
      </w:r>
      <w:r w:rsidR="000D44CE">
        <w:rPr>
          <w:rFonts w:eastAsia="Source Sans Pro" w:cs="Source Sans Pro"/>
        </w:rPr>
        <w:t xml:space="preserve"> (zie ook de vorige paragraaf).</w:t>
      </w:r>
    </w:p>
    <w:p w14:paraId="7C8B8A70" w14:textId="69E94CFA" w:rsidR="0043526D" w:rsidRDefault="000D44CE" w:rsidP="00D35F9B">
      <w:pPr>
        <w:rPr>
          <w:rFonts w:eastAsia="Source Sans Pro" w:cs="Source Sans Pro"/>
        </w:rPr>
      </w:pPr>
      <w:r>
        <w:rPr>
          <w:rFonts w:eastAsia="Source Sans Pro" w:cs="Source Sans Pro"/>
        </w:rPr>
        <w:t xml:space="preserve">Ad d. </w:t>
      </w:r>
      <w:r w:rsidR="00756E5D">
        <w:rPr>
          <w:rFonts w:eastAsia="Source Sans Pro" w:cs="Source Sans Pro"/>
        </w:rPr>
        <w:t xml:space="preserve">Wat betreft aansturing en beheersing van het project </w:t>
      </w:r>
      <w:r w:rsidR="00641CAB">
        <w:rPr>
          <w:rFonts w:eastAsia="Source Sans Pro" w:cs="Source Sans Pro"/>
        </w:rPr>
        <w:t xml:space="preserve">stelt de evaluatie </w:t>
      </w:r>
      <w:r w:rsidR="00756E5D">
        <w:rPr>
          <w:rFonts w:eastAsia="Source Sans Pro" w:cs="Source Sans Pro"/>
        </w:rPr>
        <w:t>dat</w:t>
      </w:r>
      <w:r w:rsidR="00641CAB">
        <w:rPr>
          <w:rFonts w:eastAsia="Source Sans Pro" w:cs="Source Sans Pro"/>
        </w:rPr>
        <w:t xml:space="preserve"> de voortgang ervan </w:t>
      </w:r>
      <w:r w:rsidR="005B6A89">
        <w:rPr>
          <w:rFonts w:eastAsia="Source Sans Pro" w:cs="Source Sans Pro"/>
        </w:rPr>
        <w:t xml:space="preserve">is besproken met het GMT, met de hiervoor ingestelde stuurgroep, met het college, de raad en in de auditcommissie. Naar aanleiding hiervan is het </w:t>
      </w:r>
      <w:r w:rsidR="00935045">
        <w:rPr>
          <w:rFonts w:eastAsia="Source Sans Pro" w:cs="Source Sans Pro"/>
        </w:rPr>
        <w:t xml:space="preserve">rapportageformat tussen de eerste en tweede rapportage aangepast (zie ook vorige paragraaf). </w:t>
      </w:r>
      <w:r w:rsidR="00756E5D">
        <w:rPr>
          <w:rFonts w:eastAsia="Source Sans Pro" w:cs="Source Sans Pro"/>
        </w:rPr>
        <w:t xml:space="preserve"> </w:t>
      </w:r>
      <w:r>
        <w:rPr>
          <w:rFonts w:eastAsia="Source Sans Pro" w:cs="Source Sans Pro"/>
        </w:rPr>
        <w:t xml:space="preserve"> </w:t>
      </w:r>
      <w:r w:rsidR="008B674E">
        <w:rPr>
          <w:rFonts w:eastAsia="Source Sans Pro" w:cs="Source Sans Pro"/>
        </w:rPr>
        <w:t xml:space="preserve"> </w:t>
      </w:r>
    </w:p>
    <w:p w14:paraId="6A63E476" w14:textId="2154A9DF" w:rsidR="00FA3555" w:rsidRDefault="002F5D9B" w:rsidP="00D35F9B">
      <w:pPr>
        <w:rPr>
          <w:rFonts w:eastAsia="Source Sans Pro" w:cs="Source Sans Pro"/>
        </w:rPr>
      </w:pPr>
      <w:r>
        <w:rPr>
          <w:rFonts w:eastAsia="Source Sans Pro" w:cs="Source Sans Pro"/>
        </w:rPr>
        <w:t xml:space="preserve">Ad e. De </w:t>
      </w:r>
      <w:r w:rsidR="00DB1634">
        <w:rPr>
          <w:rFonts w:eastAsia="Source Sans Pro" w:cs="Source Sans Pro"/>
        </w:rPr>
        <w:t xml:space="preserve">vier </w:t>
      </w:r>
      <w:r>
        <w:rPr>
          <w:rFonts w:eastAsia="Source Sans Pro" w:cs="Source Sans Pro"/>
        </w:rPr>
        <w:t>voortgangsrapportages</w:t>
      </w:r>
      <w:r w:rsidR="00D14831">
        <w:rPr>
          <w:rFonts w:eastAsia="Source Sans Pro" w:cs="Source Sans Pro"/>
        </w:rPr>
        <w:t>, in de vorm van een RIB</w:t>
      </w:r>
      <w:r w:rsidR="00DB1634">
        <w:rPr>
          <w:rFonts w:eastAsia="Source Sans Pro" w:cs="Source Sans Pro"/>
        </w:rPr>
        <w:t>,</w:t>
      </w:r>
      <w:r>
        <w:rPr>
          <w:rFonts w:eastAsia="Source Sans Pro" w:cs="Source Sans Pro"/>
        </w:rPr>
        <w:t xml:space="preserve"> vormden de basis om het gesprek over de organisatieontwikkeling </w:t>
      </w:r>
      <w:r w:rsidR="00D14831">
        <w:rPr>
          <w:rFonts w:eastAsia="Source Sans Pro" w:cs="Source Sans Pro"/>
        </w:rPr>
        <w:t>aan te gaan tussen de raad en het college. In de Auditcommissie is nadrukkelijker over de ontwikkelingsagenda gesproken.</w:t>
      </w:r>
    </w:p>
    <w:p w14:paraId="3147C1B2" w14:textId="51FD493A" w:rsidR="0043526D" w:rsidRDefault="009A557E" w:rsidP="00D35F9B">
      <w:pPr>
        <w:rPr>
          <w:rFonts w:eastAsia="Source Sans Pro" w:cs="Source Sans Pro"/>
        </w:rPr>
      </w:pPr>
      <w:r>
        <w:rPr>
          <w:rFonts w:eastAsia="Source Sans Pro" w:cs="Source Sans Pro"/>
        </w:rPr>
        <w:t xml:space="preserve">De ambtelijke evaluatie </w:t>
      </w:r>
      <w:r w:rsidR="00B839B4">
        <w:rPr>
          <w:rFonts w:eastAsia="Source Sans Pro" w:cs="Source Sans Pro"/>
        </w:rPr>
        <w:t xml:space="preserve">is </w:t>
      </w:r>
      <w:r w:rsidR="00234764">
        <w:rPr>
          <w:rFonts w:eastAsia="Source Sans Pro" w:cs="Source Sans Pro"/>
        </w:rPr>
        <w:t>op 10 december 2024 besproken in forum Samenleving naar aanleiding van vragen van de VVD-fractie. De</w:t>
      </w:r>
      <w:r w:rsidR="00F7617B">
        <w:rPr>
          <w:rFonts w:eastAsia="Source Sans Pro" w:cs="Source Sans Pro"/>
        </w:rPr>
        <w:t xml:space="preserve"> VVD-</w:t>
      </w:r>
      <w:r w:rsidR="00234764">
        <w:rPr>
          <w:rFonts w:eastAsia="Source Sans Pro" w:cs="Source Sans Pro"/>
        </w:rPr>
        <w:t xml:space="preserve">fractie mist een </w:t>
      </w:r>
      <w:r w:rsidR="00F7617B">
        <w:rPr>
          <w:rFonts w:eastAsia="Source Sans Pro" w:cs="Source Sans Pro"/>
        </w:rPr>
        <w:t xml:space="preserve">reactie van het college </w:t>
      </w:r>
      <w:r w:rsidR="00971C2F">
        <w:rPr>
          <w:rFonts w:eastAsia="Source Sans Pro" w:cs="Source Sans Pro"/>
        </w:rPr>
        <w:t xml:space="preserve">op </w:t>
      </w:r>
      <w:r w:rsidR="00F7617B">
        <w:rPr>
          <w:rFonts w:eastAsia="Source Sans Pro" w:cs="Source Sans Pro"/>
        </w:rPr>
        <w:t xml:space="preserve">deze ambtelijke evaluatie. De VVD-fractie overweegt om via een motie </w:t>
      </w:r>
      <w:r w:rsidR="00971C2F">
        <w:rPr>
          <w:rFonts w:eastAsia="Source Sans Pro" w:cs="Source Sans Pro"/>
        </w:rPr>
        <w:t xml:space="preserve">een dergelijke ‘stap’ op te nemen in een wijziging van de procedure grote projecten. </w:t>
      </w:r>
      <w:r w:rsidR="0043526D">
        <w:rPr>
          <w:rFonts w:eastAsia="Source Sans Pro" w:cs="Source Sans Pro"/>
        </w:rPr>
        <w:t xml:space="preserve">  </w:t>
      </w:r>
    </w:p>
    <w:p w14:paraId="2E075D5F" w14:textId="77777777" w:rsidR="00D35F9B" w:rsidRDefault="00D35F9B" w:rsidP="00D35F9B">
      <w:pPr>
        <w:rPr>
          <w:rFonts w:eastAsia="Source Sans Pro" w:cs="Source Sans Pro"/>
        </w:rPr>
      </w:pPr>
    </w:p>
    <w:p w14:paraId="6B95DBE7" w14:textId="0485EAA4" w:rsidR="00D35F9B" w:rsidRPr="003323D9" w:rsidRDefault="001B520F" w:rsidP="00C039AE">
      <w:pPr>
        <w:pStyle w:val="Kop2"/>
        <w:jc w:val="left"/>
        <w:rPr>
          <w:rFonts w:eastAsia="Source Sans Pro"/>
        </w:rPr>
      </w:pPr>
      <w:bookmarkStart w:id="48" w:name="_Toc193118802"/>
      <w:r>
        <w:rPr>
          <w:rFonts w:eastAsia="Source Sans Pro"/>
        </w:rPr>
        <w:t xml:space="preserve">5.6 </w:t>
      </w:r>
      <w:r w:rsidR="00D35F9B" w:rsidRPr="003323D9">
        <w:rPr>
          <w:rFonts w:eastAsia="Source Sans Pro"/>
        </w:rPr>
        <w:t>De informatievoorziening aan de raad en inhoudelijke bespreking van voortgangsrapportages.</w:t>
      </w:r>
      <w:bookmarkEnd w:id="48"/>
    </w:p>
    <w:p w14:paraId="09E55592" w14:textId="3C22BA7B" w:rsidR="00D35F9B" w:rsidRDefault="00280F7F" w:rsidP="00F3605A">
      <w:pPr>
        <w:rPr>
          <w:rFonts w:eastAsia="Source Sans Pro" w:cs="Source Sans Pro"/>
        </w:rPr>
      </w:pPr>
      <w:r>
        <w:rPr>
          <w:rFonts w:eastAsia="Source Sans Pro" w:cs="Source Sans Pro"/>
        </w:rPr>
        <w:t>I</w:t>
      </w:r>
      <w:r w:rsidR="00F3605A" w:rsidRPr="00F3605A">
        <w:rPr>
          <w:rFonts w:eastAsia="Source Sans Pro" w:cs="Source Sans Pro"/>
        </w:rPr>
        <w:t xml:space="preserve">n de periode 2020 – 2022 is </w:t>
      </w:r>
      <w:r w:rsidR="00A6356D">
        <w:rPr>
          <w:rFonts w:eastAsia="Source Sans Pro" w:cs="Source Sans Pro"/>
        </w:rPr>
        <w:t>er</w:t>
      </w:r>
      <w:r w:rsidR="00F3605A" w:rsidRPr="00F3605A">
        <w:rPr>
          <w:rFonts w:eastAsia="Source Sans Pro" w:cs="Source Sans Pro"/>
        </w:rPr>
        <w:t xml:space="preserve"> viermaal</w:t>
      </w:r>
      <w:r w:rsidR="009D74B7">
        <w:rPr>
          <w:rFonts w:eastAsia="Source Sans Pro" w:cs="Source Sans Pro"/>
        </w:rPr>
        <w:t xml:space="preserve"> (dus niet elk halfjaar)</w:t>
      </w:r>
      <w:r w:rsidR="00F3605A" w:rsidRPr="00F3605A">
        <w:rPr>
          <w:rFonts w:eastAsia="Source Sans Pro" w:cs="Source Sans Pro"/>
        </w:rPr>
        <w:t xml:space="preserve"> gerapporteerd over de voortgang van het G</w:t>
      </w:r>
      <w:r w:rsidR="00A6356D">
        <w:rPr>
          <w:rFonts w:eastAsia="Source Sans Pro" w:cs="Source Sans Pro"/>
        </w:rPr>
        <w:t xml:space="preserve">root </w:t>
      </w:r>
      <w:r w:rsidR="00F3605A" w:rsidRPr="00F3605A">
        <w:rPr>
          <w:rFonts w:eastAsia="Source Sans Pro" w:cs="Source Sans Pro"/>
        </w:rPr>
        <w:t>P</w:t>
      </w:r>
      <w:r w:rsidR="00A6356D">
        <w:rPr>
          <w:rFonts w:eastAsia="Source Sans Pro" w:cs="Source Sans Pro"/>
        </w:rPr>
        <w:t>roject</w:t>
      </w:r>
      <w:r w:rsidR="00F3605A" w:rsidRPr="00F3605A">
        <w:rPr>
          <w:rFonts w:eastAsia="Source Sans Pro" w:cs="Source Sans Pro"/>
        </w:rPr>
        <w:t>. Deze rapportages zijn in de vorm van een raadsinformatiebrief aangeboden</w:t>
      </w:r>
      <w:r w:rsidR="00A6356D">
        <w:rPr>
          <w:rFonts w:eastAsia="Source Sans Pro" w:cs="Source Sans Pro"/>
        </w:rPr>
        <w:t xml:space="preserve"> e</w:t>
      </w:r>
      <w:r w:rsidR="00F3605A" w:rsidRPr="00F3605A">
        <w:rPr>
          <w:rFonts w:eastAsia="Source Sans Pro" w:cs="Source Sans Pro"/>
        </w:rPr>
        <w:t>n daaropvolgend besproken in het forum Samenleving. In de auditcommissie is diepgaander gesproken over de</w:t>
      </w:r>
      <w:r w:rsidR="00F3605A">
        <w:rPr>
          <w:rFonts w:eastAsia="Source Sans Pro" w:cs="Source Sans Pro"/>
        </w:rPr>
        <w:t xml:space="preserve"> </w:t>
      </w:r>
      <w:r w:rsidR="00F3605A" w:rsidRPr="00F3605A">
        <w:rPr>
          <w:rFonts w:eastAsia="Source Sans Pro" w:cs="Source Sans Pro"/>
        </w:rPr>
        <w:t xml:space="preserve">Ontwikkelagenda bedrijfsvoering. Zoals hiervoor al </w:t>
      </w:r>
      <w:r w:rsidR="009B2D97">
        <w:rPr>
          <w:rFonts w:eastAsia="Source Sans Pro" w:cs="Source Sans Pro"/>
        </w:rPr>
        <w:t xml:space="preserve">genoemd, </w:t>
      </w:r>
      <w:r w:rsidR="00F3605A" w:rsidRPr="00F3605A">
        <w:rPr>
          <w:rFonts w:eastAsia="Source Sans Pro" w:cs="Source Sans Pro"/>
        </w:rPr>
        <w:t xml:space="preserve">is het format van de rapportage aangepast. De rapportages vormden voor raad en college de basis om met elkaar het gesprek aan te gaan over de organisatie, de bedrijfsvoering en de dienstverlening. </w:t>
      </w:r>
      <w:r w:rsidR="009B2D97">
        <w:rPr>
          <w:rFonts w:eastAsia="Source Sans Pro" w:cs="Source Sans Pro"/>
        </w:rPr>
        <w:t xml:space="preserve">Hiermee </w:t>
      </w:r>
      <w:r w:rsidR="00F3605A" w:rsidRPr="00F3605A">
        <w:rPr>
          <w:rFonts w:eastAsia="Source Sans Pro" w:cs="Source Sans Pro"/>
        </w:rPr>
        <w:t xml:space="preserve">is voldaan aan het uitgangspunt voor grote projecten dat meer toegesneden informatie wordt aangeleverd om de raad </w:t>
      </w:r>
      <w:r w:rsidR="00FF2BFD">
        <w:rPr>
          <w:rFonts w:eastAsia="Source Sans Pro" w:cs="Source Sans Pro"/>
        </w:rPr>
        <w:t xml:space="preserve">in zijn </w:t>
      </w:r>
      <w:r w:rsidR="00F3605A" w:rsidRPr="00F3605A">
        <w:rPr>
          <w:rFonts w:eastAsia="Source Sans Pro" w:cs="Source Sans Pro"/>
        </w:rPr>
        <w:t>kaderstellend</w:t>
      </w:r>
      <w:r w:rsidR="00FF2BFD">
        <w:rPr>
          <w:rFonts w:eastAsia="Source Sans Pro" w:cs="Source Sans Pro"/>
        </w:rPr>
        <w:t>e</w:t>
      </w:r>
      <w:r w:rsidR="00F3605A" w:rsidRPr="00F3605A">
        <w:rPr>
          <w:rFonts w:eastAsia="Source Sans Pro" w:cs="Source Sans Pro"/>
        </w:rPr>
        <w:t xml:space="preserve"> en controlerend</w:t>
      </w:r>
      <w:r w:rsidR="00FF2BFD">
        <w:rPr>
          <w:rFonts w:eastAsia="Source Sans Pro" w:cs="Source Sans Pro"/>
        </w:rPr>
        <w:t>e</w:t>
      </w:r>
      <w:r w:rsidR="00F3605A" w:rsidRPr="00F3605A">
        <w:rPr>
          <w:rFonts w:eastAsia="Source Sans Pro" w:cs="Source Sans Pro"/>
        </w:rPr>
        <w:t xml:space="preserve"> positie te brengen.</w:t>
      </w:r>
      <w:r w:rsidR="00952853">
        <w:rPr>
          <w:rFonts w:eastAsia="Source Sans Pro" w:cs="Source Sans Pro"/>
        </w:rPr>
        <w:t xml:space="preserve"> </w:t>
      </w:r>
      <w:r w:rsidR="00FF2BFD">
        <w:rPr>
          <w:rFonts w:eastAsia="Source Sans Pro" w:cs="Source Sans Pro"/>
        </w:rPr>
        <w:t xml:space="preserve">De </w:t>
      </w:r>
      <w:r w:rsidR="00F62F7C">
        <w:rPr>
          <w:rFonts w:eastAsia="Source Sans Pro" w:cs="Source Sans Pro"/>
        </w:rPr>
        <w:t xml:space="preserve">rapportages </w:t>
      </w:r>
      <w:r w:rsidR="00FF2BFD">
        <w:rPr>
          <w:rFonts w:eastAsia="Source Sans Pro" w:cs="Source Sans Pro"/>
        </w:rPr>
        <w:t xml:space="preserve">zijn evenwel </w:t>
      </w:r>
      <w:r w:rsidR="00F62F7C">
        <w:rPr>
          <w:rFonts w:eastAsia="Source Sans Pro" w:cs="Source Sans Pro"/>
        </w:rPr>
        <w:t>niet opgenomen in de agenda van de raadsvergaderingen</w:t>
      </w:r>
      <w:r w:rsidR="00FF2BFD">
        <w:rPr>
          <w:rFonts w:eastAsia="Source Sans Pro" w:cs="Source Sans Pro"/>
        </w:rPr>
        <w:t>,</w:t>
      </w:r>
      <w:r w:rsidR="00F62F7C">
        <w:rPr>
          <w:rFonts w:eastAsia="Source Sans Pro" w:cs="Source Sans Pro"/>
        </w:rPr>
        <w:t xml:space="preserve"> waardoor </w:t>
      </w:r>
      <w:r w:rsidR="00310DE0">
        <w:rPr>
          <w:rFonts w:eastAsia="Source Sans Pro" w:cs="Source Sans Pro"/>
        </w:rPr>
        <w:t xml:space="preserve">deze niet actief zijn besproken met de raad. </w:t>
      </w:r>
      <w:r w:rsidR="00A87C5A">
        <w:rPr>
          <w:rFonts w:eastAsia="Source Sans Pro" w:cs="Source Sans Pro"/>
        </w:rPr>
        <w:t xml:space="preserve"> </w:t>
      </w:r>
      <w:r w:rsidR="00E15B0B">
        <w:rPr>
          <w:rFonts w:eastAsia="Source Sans Pro" w:cs="Source Sans Pro"/>
        </w:rPr>
        <w:t xml:space="preserve"> </w:t>
      </w:r>
    </w:p>
    <w:p w14:paraId="5AEA1471" w14:textId="77777777" w:rsidR="00E4618A" w:rsidRDefault="00E4618A" w:rsidP="00F3605A">
      <w:pPr>
        <w:rPr>
          <w:rFonts w:eastAsia="Source Sans Pro" w:cs="Source Sans Pro"/>
        </w:rPr>
      </w:pPr>
    </w:p>
    <w:p w14:paraId="065C1B3B" w14:textId="15411669" w:rsidR="00280F7F" w:rsidRDefault="00E4618A" w:rsidP="00E50B72">
      <w:pPr>
        <w:rPr>
          <w:rFonts w:eastAsia="Source Sans Pro" w:cs="Source Sans Pro"/>
        </w:rPr>
      </w:pPr>
      <w:r w:rsidRPr="00E4618A">
        <w:rPr>
          <w:rFonts w:eastAsia="Source Sans Pro" w:cs="Source Sans Pro"/>
        </w:rPr>
        <w:t>Naast de behandeling in de forumvergaderingen S</w:t>
      </w:r>
      <w:r w:rsidR="00001954">
        <w:rPr>
          <w:rFonts w:eastAsia="Source Sans Pro" w:cs="Source Sans Pro"/>
        </w:rPr>
        <w:t xml:space="preserve">amenleving </w:t>
      </w:r>
      <w:r w:rsidRPr="00E4618A">
        <w:rPr>
          <w:rFonts w:eastAsia="Source Sans Pro" w:cs="Source Sans Pro"/>
        </w:rPr>
        <w:t>is de voortgang van het deelproject</w:t>
      </w:r>
      <w:r>
        <w:rPr>
          <w:rFonts w:eastAsia="Source Sans Pro" w:cs="Source Sans Pro"/>
        </w:rPr>
        <w:t xml:space="preserve"> </w:t>
      </w:r>
      <w:r w:rsidRPr="00E4618A">
        <w:rPr>
          <w:rFonts w:eastAsia="Source Sans Pro" w:cs="Source Sans Pro"/>
        </w:rPr>
        <w:t xml:space="preserve">Ontwikkelagenda bedrijfsvoering ook besproken in </w:t>
      </w:r>
      <w:r w:rsidR="00434119">
        <w:rPr>
          <w:rFonts w:eastAsia="Source Sans Pro" w:cs="Source Sans Pro"/>
        </w:rPr>
        <w:t xml:space="preserve">en </w:t>
      </w:r>
      <w:r w:rsidRPr="00E4618A">
        <w:rPr>
          <w:rFonts w:eastAsia="Source Sans Pro" w:cs="Source Sans Pro"/>
        </w:rPr>
        <w:t>met de auditcommissie, omdat de informatie uit dat deel van de rapportages zich juist in het aandachtsgebied van deze commissie bevindt.</w:t>
      </w:r>
    </w:p>
    <w:p w14:paraId="4B25C2CC" w14:textId="77777777" w:rsidR="00E50B72" w:rsidRPr="00E50B72" w:rsidRDefault="00E50B72" w:rsidP="00E50B72">
      <w:pPr>
        <w:rPr>
          <w:rFonts w:eastAsia="Source Sans Pro" w:cs="Source Sans Pro"/>
        </w:rPr>
      </w:pPr>
    </w:p>
    <w:p w14:paraId="3E107F1B" w14:textId="10EA04BC" w:rsidR="00D35F9B" w:rsidRPr="003323D9" w:rsidRDefault="001B520F" w:rsidP="00D35F9B">
      <w:pPr>
        <w:pStyle w:val="Kop2"/>
        <w:rPr>
          <w:rFonts w:eastAsia="Source Sans Pro"/>
        </w:rPr>
      </w:pPr>
      <w:bookmarkStart w:id="49" w:name="_Toc193118803"/>
      <w:r>
        <w:rPr>
          <w:rFonts w:eastAsia="Source Sans Pro"/>
        </w:rPr>
        <w:t xml:space="preserve">5.7 </w:t>
      </w:r>
      <w:r w:rsidR="00D35F9B" w:rsidRPr="003323D9">
        <w:rPr>
          <w:rFonts w:eastAsia="Source Sans Pro"/>
        </w:rPr>
        <w:t>De inhoudelijke sturing van de raad op het project</w:t>
      </w:r>
      <w:bookmarkEnd w:id="49"/>
      <w:r w:rsidR="00D35F9B" w:rsidRPr="003323D9">
        <w:rPr>
          <w:rFonts w:eastAsia="Source Sans Pro"/>
        </w:rPr>
        <w:t xml:space="preserve"> </w:t>
      </w:r>
    </w:p>
    <w:p w14:paraId="19E90A13" w14:textId="58470F02" w:rsidR="00D35F9B" w:rsidRDefault="00E4618A" w:rsidP="00D35F9B">
      <w:r>
        <w:t xml:space="preserve">De inhoudelijke sturing van de raad </w:t>
      </w:r>
      <w:r w:rsidR="00A573E3">
        <w:t xml:space="preserve">op het project </w:t>
      </w:r>
      <w:r>
        <w:t xml:space="preserve">was minimaal. </w:t>
      </w:r>
      <w:r w:rsidR="00362CBD">
        <w:t xml:space="preserve">De raadsinformatiebrieven werden niet besproken in de </w:t>
      </w:r>
      <w:r w:rsidR="00BB6CFB">
        <w:t>raadsvergaderingen. De sturing vond plaats via forumvergaderingen en de auditcommissie. Hierin zijn wel een aantal raadsleden vertegenwoordigd</w:t>
      </w:r>
      <w:r w:rsidR="00A15354">
        <w:t xml:space="preserve">, maar </w:t>
      </w:r>
      <w:r w:rsidR="00EE6766">
        <w:t xml:space="preserve">hierin komt de </w:t>
      </w:r>
      <w:r w:rsidR="00A15354">
        <w:t xml:space="preserve">kaderstellende of controlerende </w:t>
      </w:r>
      <w:r w:rsidR="00EE6766">
        <w:t xml:space="preserve">rol niet formeel aan bod. </w:t>
      </w:r>
      <w:r w:rsidR="00F907CA">
        <w:t xml:space="preserve">Hieruit blijkt dat </w:t>
      </w:r>
      <w:r w:rsidR="005945D2">
        <w:t xml:space="preserve">de raad dit niet noodzakelijk achtte. </w:t>
      </w:r>
      <w:r w:rsidR="00F907CA">
        <w:t>De bespreking in de commissie en forum was voldoende voor bijsturing</w:t>
      </w:r>
      <w:r w:rsidR="00BA20CD">
        <w:t xml:space="preserve"> binnen de kaders van de gemeenteraad</w:t>
      </w:r>
      <w:r w:rsidR="009F251F">
        <w:t xml:space="preserve">. </w:t>
      </w:r>
      <w:r w:rsidR="00FE1E8C">
        <w:t xml:space="preserve">Voor zover bekend heeft dit geleid tot aanpassing van </w:t>
      </w:r>
      <w:r w:rsidR="007C45C0">
        <w:t>het format van de voortgangsrapportage tussen de eerste en tweede voortgangsrapportage.</w:t>
      </w:r>
    </w:p>
    <w:p w14:paraId="1C343786" w14:textId="77777777" w:rsidR="00D35F9B" w:rsidRDefault="00D35F9B" w:rsidP="00D35F9B"/>
    <w:p w14:paraId="253EA323" w14:textId="185FDCEF" w:rsidR="00BB14C9" w:rsidRDefault="00BB14C9">
      <w:pPr>
        <w:jc w:val="left"/>
      </w:pPr>
      <w:r>
        <w:br w:type="page"/>
      </w:r>
    </w:p>
    <w:p w14:paraId="30AB7F36" w14:textId="7DE1E621" w:rsidR="00F50513" w:rsidRDefault="00BB14C9" w:rsidP="00852466">
      <w:pPr>
        <w:pStyle w:val="Kop1"/>
        <w:numPr>
          <w:ilvl w:val="0"/>
          <w:numId w:val="33"/>
        </w:numPr>
      </w:pPr>
      <w:bookmarkStart w:id="50" w:name="_Toc193118804"/>
      <w:r>
        <w:t>Conclusies en aanbevelingen</w:t>
      </w:r>
      <w:bookmarkEnd w:id="50"/>
    </w:p>
    <w:p w14:paraId="75C65595" w14:textId="77777777" w:rsidR="00646429" w:rsidRPr="00B22171" w:rsidRDefault="00646429" w:rsidP="00646429">
      <w:pPr>
        <w:rPr>
          <w:rFonts w:cs="Arial"/>
        </w:rPr>
      </w:pPr>
      <w:r w:rsidRPr="00B22171">
        <w:rPr>
          <w:rFonts w:cs="Arial"/>
        </w:rPr>
        <w:t xml:space="preserve">Voor dit opvolgingsonderzoek formuleerde de Rekenkamer Rijswijk de volgende centrale vraag: </w:t>
      </w:r>
    </w:p>
    <w:p w14:paraId="54CE3DB9" w14:textId="77777777" w:rsidR="00646429" w:rsidRPr="00BC5A4E" w:rsidRDefault="00646429" w:rsidP="00646429">
      <w:pPr>
        <w:pBdr>
          <w:top w:val="single" w:sz="4" w:space="1" w:color="auto"/>
          <w:left w:val="single" w:sz="4" w:space="4" w:color="auto"/>
          <w:bottom w:val="single" w:sz="4" w:space="1" w:color="auto"/>
          <w:right w:val="single" w:sz="4" w:space="4" w:color="auto"/>
        </w:pBdr>
        <w:ind w:firstLine="2"/>
        <w:rPr>
          <w:rFonts w:cs="Arial"/>
          <w:i/>
          <w:iCs/>
        </w:rPr>
      </w:pPr>
      <w:r w:rsidRPr="00BC5A4E">
        <w:rPr>
          <w:rFonts w:cs="Arial"/>
          <w:i/>
          <w:iCs/>
        </w:rPr>
        <w:t>“</w:t>
      </w:r>
      <w:r>
        <w:rPr>
          <w:rFonts w:cs="Arial"/>
          <w:i/>
          <w:iCs/>
        </w:rPr>
        <w:t>O</w:t>
      </w:r>
      <w:r w:rsidRPr="00BC5A4E">
        <w:rPr>
          <w:rFonts w:eastAsia="Calibri" w:cs="Arial"/>
          <w:i/>
          <w:iCs/>
          <w:lang w:eastAsia="nl-NL"/>
        </w:rPr>
        <w:t xml:space="preserve">p welke wijze zijn grote projecten binnen </w:t>
      </w:r>
      <w:r>
        <w:rPr>
          <w:rFonts w:eastAsia="Calibri" w:cs="Arial"/>
          <w:i/>
          <w:iCs/>
          <w:lang w:eastAsia="nl-NL"/>
        </w:rPr>
        <w:t xml:space="preserve">de gemeente </w:t>
      </w:r>
      <w:r w:rsidRPr="00BC5A4E">
        <w:rPr>
          <w:rFonts w:eastAsia="Calibri" w:cs="Arial"/>
          <w:i/>
          <w:iCs/>
          <w:lang w:eastAsia="nl-NL"/>
        </w:rPr>
        <w:t>Rijswijk de afgelopen 5 jaar uitgevoerd, hoe is opvolging gegeven aan de aanbevelingen uit 2020 en welke lessen kunnen daaruit worden getrokken?”</w:t>
      </w:r>
    </w:p>
    <w:p w14:paraId="0722C125" w14:textId="77777777" w:rsidR="00646429" w:rsidRDefault="00646429" w:rsidP="00646429"/>
    <w:p w14:paraId="5B58613C" w14:textId="77777777" w:rsidR="00646429" w:rsidRDefault="00646429" w:rsidP="00646429">
      <w:pPr>
        <w:rPr>
          <w:rFonts w:cs="Arial"/>
        </w:rPr>
      </w:pPr>
      <w:r>
        <w:rPr>
          <w:rFonts w:cs="Arial"/>
        </w:rPr>
        <w:t>Deze centrale vraag splitste de Rekenkamer Rijswijk uit in de volgende deelvragen:</w:t>
      </w:r>
    </w:p>
    <w:p w14:paraId="68972EDC" w14:textId="77777777" w:rsidR="00646429" w:rsidRPr="002806E8" w:rsidRDefault="00646429" w:rsidP="002806E8">
      <w:pPr>
        <w:pStyle w:val="Lijstalinea"/>
        <w:numPr>
          <w:ilvl w:val="0"/>
          <w:numId w:val="53"/>
        </w:numPr>
        <w:jc w:val="left"/>
        <w:rPr>
          <w:rFonts w:cs="Arial"/>
        </w:rPr>
      </w:pPr>
      <w:bookmarkStart w:id="51" w:name="_Hlk190248321"/>
      <w:r w:rsidRPr="002806E8">
        <w:rPr>
          <w:rFonts w:cs="Arial"/>
        </w:rPr>
        <w:t>Welke grote projecten zijn er in de afgelopen 5 jaar uitgevoerd binnen de gemeente Rijswijk?</w:t>
      </w:r>
    </w:p>
    <w:p w14:paraId="0AED95A0" w14:textId="77777777" w:rsidR="00646429" w:rsidRPr="002806E8" w:rsidRDefault="00646429" w:rsidP="002806E8">
      <w:pPr>
        <w:pStyle w:val="Lijstalinea"/>
        <w:numPr>
          <w:ilvl w:val="0"/>
          <w:numId w:val="53"/>
        </w:numPr>
        <w:jc w:val="left"/>
        <w:rPr>
          <w:rFonts w:cs="Arial"/>
        </w:rPr>
      </w:pPr>
      <w:r w:rsidRPr="002806E8">
        <w:rPr>
          <w:rFonts w:cs="Arial"/>
        </w:rPr>
        <w:t>Hoe is de uitvoering van deze projecten verlopen, met name waar het gaat om sturing en verantwoording?</w:t>
      </w:r>
    </w:p>
    <w:p w14:paraId="5791DD96" w14:textId="77777777" w:rsidR="00646429" w:rsidRPr="002806E8" w:rsidRDefault="00646429" w:rsidP="002806E8">
      <w:pPr>
        <w:pStyle w:val="Lijstalinea"/>
        <w:numPr>
          <w:ilvl w:val="0"/>
          <w:numId w:val="53"/>
        </w:numPr>
        <w:jc w:val="left"/>
        <w:rPr>
          <w:rFonts w:cs="Arial"/>
        </w:rPr>
      </w:pPr>
      <w:r w:rsidRPr="002806E8">
        <w:rPr>
          <w:rFonts w:cs="Arial"/>
        </w:rPr>
        <w:t>Op welke wijze is het instrumentarium behorende bij de regeling grote projecten ingezet en heeft dat meerwaarde gegeven?</w:t>
      </w:r>
    </w:p>
    <w:p w14:paraId="11EEA1C1" w14:textId="77777777" w:rsidR="00646429" w:rsidRPr="002806E8" w:rsidRDefault="00646429" w:rsidP="002806E8">
      <w:pPr>
        <w:pStyle w:val="Lijstalinea"/>
        <w:numPr>
          <w:ilvl w:val="0"/>
          <w:numId w:val="53"/>
        </w:numPr>
        <w:jc w:val="left"/>
        <w:rPr>
          <w:rFonts w:cs="Arial"/>
        </w:rPr>
      </w:pPr>
      <w:r w:rsidRPr="002806E8">
        <w:rPr>
          <w:rFonts w:cs="Arial"/>
        </w:rPr>
        <w:t>Welke opvolging is gegeven aan de aanbevelingen van het onderzoek uit 2020?</w:t>
      </w:r>
    </w:p>
    <w:bookmarkEnd w:id="51"/>
    <w:p w14:paraId="0AC02FED" w14:textId="77777777" w:rsidR="00646429" w:rsidRDefault="00646429" w:rsidP="00646429">
      <w:pPr>
        <w:rPr>
          <w:rFonts w:cs="Arial"/>
        </w:rPr>
      </w:pPr>
    </w:p>
    <w:p w14:paraId="09FB3D2A" w14:textId="77777777" w:rsidR="00646429" w:rsidRDefault="00646429" w:rsidP="00646429">
      <w:pPr>
        <w:rPr>
          <w:rFonts w:cs="Arial"/>
        </w:rPr>
      </w:pPr>
      <w:r w:rsidRPr="0084496C">
        <w:rPr>
          <w:rFonts w:cs="Arial"/>
        </w:rPr>
        <w:t xml:space="preserve">Wij hebben dit opvolgingsonderzoek uitgevoerd aan de hand van een deskstudie en gesprekken met betrokken ambtenaren in de periode van juni 2024 tot en met januari 2025. Het onderzoek strekte zich uit tot en met januari 2025 om daarmee </w:t>
      </w:r>
      <w:r>
        <w:rPr>
          <w:rFonts w:cs="Arial"/>
        </w:rPr>
        <w:t>zoveel mogelijk gebruik te kunnen maken van de eind</w:t>
      </w:r>
      <w:r w:rsidRPr="0084496C">
        <w:rPr>
          <w:rFonts w:cs="Arial"/>
        </w:rPr>
        <w:t>evaluaties van de grote projecten</w:t>
      </w:r>
      <w:r>
        <w:rPr>
          <w:rFonts w:cs="Arial"/>
        </w:rPr>
        <w:t xml:space="preserve"> conform de procedureregeling grote projecten</w:t>
      </w:r>
      <w:r w:rsidRPr="0084496C">
        <w:rPr>
          <w:rFonts w:cs="Arial"/>
        </w:rPr>
        <w:t xml:space="preserve">, die </w:t>
      </w:r>
      <w:r>
        <w:rPr>
          <w:rFonts w:cs="Arial"/>
        </w:rPr>
        <w:t xml:space="preserve">– bij aanvang van het onderzoek - </w:t>
      </w:r>
      <w:r w:rsidRPr="0084496C">
        <w:rPr>
          <w:rFonts w:cs="Arial"/>
        </w:rPr>
        <w:t xml:space="preserve">voorzien waren om in het laatste kwartaal van 2024 beschikbaar te komen. </w:t>
      </w:r>
      <w:r>
        <w:rPr>
          <w:rFonts w:cs="Arial"/>
        </w:rPr>
        <w:t xml:space="preserve">In werkelijkheid bleek in deze periode slechts de eindevaluatie beschikbaar van één van de drie als groot project aangewezen projecten: het project Organisatieontwikkeling. </w:t>
      </w:r>
    </w:p>
    <w:p w14:paraId="7BF9EE8C" w14:textId="77777777" w:rsidR="00646429" w:rsidRDefault="00646429" w:rsidP="00646429">
      <w:pPr>
        <w:rPr>
          <w:rFonts w:cs="Arial"/>
        </w:rPr>
      </w:pPr>
    </w:p>
    <w:p w14:paraId="0666323A" w14:textId="0DDDB4E3" w:rsidR="00646429" w:rsidRDefault="00646429" w:rsidP="00646429">
      <w:pPr>
        <w:rPr>
          <w:rFonts w:cs="Arial"/>
        </w:rPr>
      </w:pPr>
      <w:r>
        <w:rPr>
          <w:rFonts w:cs="Arial"/>
        </w:rPr>
        <w:t>In onderstaande tabel hebben we de resultaten van het opvolgingsonderzoek inzichtelijk gemaakt voor de drie grote projecten die centraal staan in dit opvolgingsonderzoek: RijswijkBuiten, Huis van de Stad en Organisatieontwikkeling. Deze resultaten zijn geordend naar de mate waarin gescoord is op de 6 belangrijkste aanbevelingen uit het onderzoek van de Rekenkamer Rijswijk in 2020.</w:t>
      </w:r>
    </w:p>
    <w:p w14:paraId="65C3D62B" w14:textId="298788D0" w:rsidR="00646429" w:rsidRDefault="00646429" w:rsidP="00646429">
      <w:pPr>
        <w:rPr>
          <w:rFonts w:cs="Arial"/>
        </w:rPr>
      </w:pPr>
      <w:r>
        <w:rPr>
          <w:rFonts w:cs="Arial"/>
        </w:rPr>
        <w:t xml:space="preserve">   </w:t>
      </w:r>
    </w:p>
    <w:p w14:paraId="24FC25DD" w14:textId="77777777" w:rsidR="00646429" w:rsidRDefault="00646429" w:rsidP="00646429">
      <w:pPr>
        <w:rPr>
          <w:rFonts w:cs="Arial"/>
        </w:rPr>
      </w:pPr>
    </w:p>
    <w:tbl>
      <w:tblPr>
        <w:tblStyle w:val="Rastertabel5donker-Accent2"/>
        <w:tblW w:w="10060" w:type="dxa"/>
        <w:tblLayout w:type="fixed"/>
        <w:tblLook w:val="04A0" w:firstRow="1" w:lastRow="0" w:firstColumn="1" w:lastColumn="0" w:noHBand="0" w:noVBand="1"/>
      </w:tblPr>
      <w:tblGrid>
        <w:gridCol w:w="2405"/>
        <w:gridCol w:w="2330"/>
        <w:gridCol w:w="2447"/>
        <w:gridCol w:w="2878"/>
      </w:tblGrid>
      <w:tr w:rsidR="00EF2543" w:rsidRPr="00EF2543" w14:paraId="26651D1D" w14:textId="77777777" w:rsidTr="00EF2543">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405" w:type="dxa"/>
          </w:tcPr>
          <w:p w14:paraId="78454B86" w14:textId="77777777" w:rsidR="00646429" w:rsidRPr="00C039AE" w:rsidRDefault="00646429" w:rsidP="007C176F">
            <w:pPr>
              <w:rPr>
                <w:rFonts w:cs="Arial"/>
                <w:sz w:val="20"/>
                <w:szCs w:val="20"/>
              </w:rPr>
            </w:pPr>
          </w:p>
        </w:tc>
        <w:tc>
          <w:tcPr>
            <w:tcW w:w="2330" w:type="dxa"/>
          </w:tcPr>
          <w:p w14:paraId="156F5562" w14:textId="77777777" w:rsidR="00646429" w:rsidRPr="00C039AE" w:rsidRDefault="00646429" w:rsidP="007C176F">
            <w:pPr>
              <w:jc w:val="center"/>
              <w:cnfStyle w:val="100000000000" w:firstRow="1" w:lastRow="0" w:firstColumn="0" w:lastColumn="0" w:oddVBand="0" w:evenVBand="0" w:oddHBand="0" w:evenHBand="0" w:firstRowFirstColumn="0" w:firstRowLastColumn="0" w:lastRowFirstColumn="0" w:lastRowLastColumn="0"/>
              <w:rPr>
                <w:rFonts w:cs="Arial"/>
                <w:sz w:val="20"/>
                <w:szCs w:val="20"/>
              </w:rPr>
            </w:pPr>
            <w:r w:rsidRPr="00C039AE">
              <w:rPr>
                <w:rFonts w:cs="Arial"/>
                <w:sz w:val="20"/>
                <w:szCs w:val="20"/>
              </w:rPr>
              <w:t>RijswijkBuiten</w:t>
            </w:r>
          </w:p>
        </w:tc>
        <w:tc>
          <w:tcPr>
            <w:tcW w:w="2447" w:type="dxa"/>
          </w:tcPr>
          <w:p w14:paraId="6B2B5442" w14:textId="77777777" w:rsidR="00646429" w:rsidRPr="00C039AE" w:rsidRDefault="00646429" w:rsidP="007C176F">
            <w:pPr>
              <w:jc w:val="center"/>
              <w:cnfStyle w:val="100000000000" w:firstRow="1" w:lastRow="0" w:firstColumn="0" w:lastColumn="0" w:oddVBand="0" w:evenVBand="0" w:oddHBand="0" w:evenHBand="0" w:firstRowFirstColumn="0" w:firstRowLastColumn="0" w:lastRowFirstColumn="0" w:lastRowLastColumn="0"/>
              <w:rPr>
                <w:rFonts w:cs="Arial"/>
                <w:sz w:val="20"/>
                <w:szCs w:val="20"/>
              </w:rPr>
            </w:pPr>
            <w:r w:rsidRPr="00C039AE">
              <w:rPr>
                <w:rFonts w:cs="Arial"/>
                <w:sz w:val="20"/>
                <w:szCs w:val="20"/>
              </w:rPr>
              <w:t>Huis van de Stad</w:t>
            </w:r>
          </w:p>
        </w:tc>
        <w:tc>
          <w:tcPr>
            <w:tcW w:w="2878" w:type="dxa"/>
          </w:tcPr>
          <w:p w14:paraId="784C6900" w14:textId="77777777" w:rsidR="00646429" w:rsidRPr="00C039AE" w:rsidRDefault="00646429" w:rsidP="007C176F">
            <w:pPr>
              <w:jc w:val="center"/>
              <w:cnfStyle w:val="100000000000" w:firstRow="1" w:lastRow="0" w:firstColumn="0" w:lastColumn="0" w:oddVBand="0" w:evenVBand="0" w:oddHBand="0" w:evenHBand="0" w:firstRowFirstColumn="0" w:firstRowLastColumn="0" w:lastRowFirstColumn="0" w:lastRowLastColumn="0"/>
              <w:rPr>
                <w:rFonts w:cs="Arial"/>
                <w:sz w:val="20"/>
                <w:szCs w:val="20"/>
              </w:rPr>
            </w:pPr>
            <w:r w:rsidRPr="00C039AE">
              <w:rPr>
                <w:rFonts w:cs="Arial"/>
                <w:sz w:val="20"/>
                <w:szCs w:val="20"/>
              </w:rPr>
              <w:t>Organisatieontwikkeling</w:t>
            </w:r>
          </w:p>
        </w:tc>
      </w:tr>
      <w:tr w:rsidR="00EF2543" w:rsidRPr="00EF2543" w14:paraId="2926339F" w14:textId="77777777" w:rsidTr="00EF2543">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405" w:type="dxa"/>
          </w:tcPr>
          <w:p w14:paraId="101A9B9C" w14:textId="77777777" w:rsidR="00646429" w:rsidRPr="00C039AE" w:rsidRDefault="00646429" w:rsidP="007C176F">
            <w:pPr>
              <w:rPr>
                <w:rFonts w:cs="Arial"/>
                <w:sz w:val="20"/>
                <w:szCs w:val="20"/>
              </w:rPr>
            </w:pPr>
            <w:r w:rsidRPr="00C039AE">
              <w:rPr>
                <w:rFonts w:cs="Arial"/>
                <w:sz w:val="20"/>
                <w:szCs w:val="20"/>
              </w:rPr>
              <w:t>1.Meerwaarde procedureregeling</w:t>
            </w:r>
          </w:p>
        </w:tc>
        <w:tc>
          <w:tcPr>
            <w:tcW w:w="2330" w:type="dxa"/>
          </w:tcPr>
          <w:p w14:paraId="67D05A61" w14:textId="77777777" w:rsidR="00646429" w:rsidRPr="00C039AE" w:rsidRDefault="00646429" w:rsidP="00E579A0">
            <w:pPr>
              <w:jc w:val="left"/>
              <w:cnfStyle w:val="000000100000" w:firstRow="0" w:lastRow="0" w:firstColumn="0" w:lastColumn="0" w:oddVBand="0" w:evenVBand="0" w:oddHBand="1" w:evenHBand="0" w:firstRowFirstColumn="0" w:firstRowLastColumn="0" w:lastRowFirstColumn="0" w:lastRowLastColumn="0"/>
              <w:rPr>
                <w:rFonts w:cs="Arial"/>
                <w:sz w:val="20"/>
                <w:szCs w:val="20"/>
              </w:rPr>
            </w:pPr>
            <w:r w:rsidRPr="00C039AE">
              <w:rPr>
                <w:sz w:val="20"/>
                <w:szCs w:val="20"/>
              </w:rPr>
              <w:t>Meer en gedetailleerdere informatie over het project RijswijkBuiten dan wanneer de kaders voor de informatievoorziening niet op een dergelijke wijze worden vastgelegd.</w:t>
            </w:r>
          </w:p>
        </w:tc>
        <w:tc>
          <w:tcPr>
            <w:tcW w:w="2447" w:type="dxa"/>
          </w:tcPr>
          <w:p w14:paraId="3F28299C" w14:textId="77777777" w:rsidR="00646429" w:rsidRPr="00C039AE" w:rsidRDefault="00646429" w:rsidP="00E579A0">
            <w:pPr>
              <w:jc w:val="left"/>
              <w:cnfStyle w:val="000000100000" w:firstRow="0" w:lastRow="0" w:firstColumn="0" w:lastColumn="0" w:oddVBand="0" w:evenVBand="0" w:oddHBand="1" w:evenHBand="0" w:firstRowFirstColumn="0" w:firstRowLastColumn="0" w:lastRowFirstColumn="0" w:lastRowLastColumn="0"/>
              <w:rPr>
                <w:sz w:val="20"/>
                <w:szCs w:val="20"/>
              </w:rPr>
            </w:pPr>
            <w:r w:rsidRPr="00C039AE">
              <w:rPr>
                <w:sz w:val="20"/>
                <w:szCs w:val="20"/>
              </w:rPr>
              <w:t>Gelet op de (financiële) grootte van het project, de vele budgetbesluiten van de raad en de directe binding met de gemeentelijke organisatie is de inschatting dat de gemeenteraad, ook zonder dat dit project als groot project conform de procedureregeling is aangewezen, zeer intensief zou zijn geïnformeerd.</w:t>
            </w:r>
          </w:p>
        </w:tc>
        <w:tc>
          <w:tcPr>
            <w:tcW w:w="2878" w:type="dxa"/>
          </w:tcPr>
          <w:p w14:paraId="02D10E82" w14:textId="77777777" w:rsidR="00646429" w:rsidRPr="00C039AE" w:rsidRDefault="00646429" w:rsidP="00E579A0">
            <w:pPr>
              <w:jc w:val="left"/>
              <w:cnfStyle w:val="000000100000" w:firstRow="0" w:lastRow="0" w:firstColumn="0" w:lastColumn="0" w:oddVBand="0" w:evenVBand="0" w:oddHBand="1" w:evenHBand="0" w:firstRowFirstColumn="0" w:firstRowLastColumn="0" w:lastRowFirstColumn="0" w:lastRowLastColumn="0"/>
              <w:rPr>
                <w:rFonts w:cs="Arial"/>
                <w:sz w:val="20"/>
                <w:szCs w:val="20"/>
              </w:rPr>
            </w:pPr>
            <w:r w:rsidRPr="00C039AE">
              <w:rPr>
                <w:rFonts w:eastAsia="Source Sans Pro" w:cs="Source Sans Pro"/>
                <w:sz w:val="20"/>
                <w:szCs w:val="20"/>
              </w:rPr>
              <w:t>De meerwaarde van de procedureregeling in dit project is het creëren van grip en zicht door de gemeenteraad op de organisatieontwikkeling en dienstverlening, een onderwerp waarvoor  doorgaans alleen het college in detail verantwoordelijkheid neemt. Met het aanwijzen als groot project is de raad nauw betrokken bij het concretiseren en definiëren van de projectdoelen en de controle van de  voortgang.</w:t>
            </w:r>
          </w:p>
        </w:tc>
      </w:tr>
      <w:tr w:rsidR="00EF2543" w:rsidRPr="00EF2543" w14:paraId="70093718" w14:textId="77777777" w:rsidTr="00EF2543">
        <w:tc>
          <w:tcPr>
            <w:cnfStyle w:val="001000000000" w:firstRow="0" w:lastRow="0" w:firstColumn="1" w:lastColumn="0" w:oddVBand="0" w:evenVBand="0" w:oddHBand="0" w:evenHBand="0" w:firstRowFirstColumn="0" w:firstRowLastColumn="0" w:lastRowFirstColumn="0" w:lastRowLastColumn="0"/>
            <w:tcW w:w="2405" w:type="dxa"/>
          </w:tcPr>
          <w:p w14:paraId="39971C8D" w14:textId="77777777" w:rsidR="00646429" w:rsidRPr="00C039AE" w:rsidRDefault="00646429" w:rsidP="00C039AE">
            <w:pPr>
              <w:jc w:val="left"/>
              <w:rPr>
                <w:rFonts w:cs="Arial"/>
                <w:sz w:val="20"/>
                <w:szCs w:val="20"/>
              </w:rPr>
            </w:pPr>
            <w:r w:rsidRPr="00C039AE">
              <w:rPr>
                <w:rFonts w:cs="Arial"/>
                <w:sz w:val="20"/>
                <w:szCs w:val="20"/>
              </w:rPr>
              <w:t>2.Binding met beleidsdirecties en beleidsdoelen</w:t>
            </w:r>
          </w:p>
        </w:tc>
        <w:tc>
          <w:tcPr>
            <w:tcW w:w="2330" w:type="dxa"/>
          </w:tcPr>
          <w:p w14:paraId="752F2A21" w14:textId="77777777" w:rsidR="00646429" w:rsidRPr="00C039AE" w:rsidRDefault="00646429" w:rsidP="00E579A0">
            <w:pPr>
              <w:jc w:val="left"/>
              <w:cnfStyle w:val="000000000000" w:firstRow="0" w:lastRow="0" w:firstColumn="0" w:lastColumn="0" w:oddVBand="0" w:evenVBand="0" w:oddHBand="0" w:evenHBand="0" w:firstRowFirstColumn="0" w:firstRowLastColumn="0" w:lastRowFirstColumn="0" w:lastRowLastColumn="0"/>
              <w:rPr>
                <w:rFonts w:cs="Arial"/>
                <w:sz w:val="20"/>
                <w:szCs w:val="20"/>
              </w:rPr>
            </w:pPr>
            <w:r w:rsidRPr="00C039AE">
              <w:rPr>
                <w:sz w:val="20"/>
                <w:szCs w:val="20"/>
              </w:rPr>
              <w:t>De gemeentelijke organisatie heeft zich  ingespannen om de  kloof tussen het programma en de ambtelijke organisatie van de gemeente Rijswijk te dichten.</w:t>
            </w:r>
          </w:p>
        </w:tc>
        <w:tc>
          <w:tcPr>
            <w:tcW w:w="2447" w:type="dxa"/>
          </w:tcPr>
          <w:p w14:paraId="2D703D2F" w14:textId="77777777" w:rsidR="00646429" w:rsidRPr="00C039AE" w:rsidRDefault="00646429" w:rsidP="00E579A0">
            <w:pPr>
              <w:jc w:val="left"/>
              <w:cnfStyle w:val="000000000000" w:firstRow="0" w:lastRow="0" w:firstColumn="0" w:lastColumn="0" w:oddVBand="0" w:evenVBand="0" w:oddHBand="0" w:evenHBand="0" w:firstRowFirstColumn="0" w:firstRowLastColumn="0" w:lastRowFirstColumn="0" w:lastRowLastColumn="0"/>
              <w:rPr>
                <w:rFonts w:eastAsia="Source Sans Pro" w:cs="Source Sans Pro"/>
                <w:sz w:val="20"/>
                <w:szCs w:val="20"/>
              </w:rPr>
            </w:pPr>
            <w:r w:rsidRPr="00C039AE">
              <w:rPr>
                <w:rFonts w:eastAsia="Source Sans Pro" w:cs="Source Sans Pro"/>
                <w:sz w:val="20"/>
                <w:szCs w:val="20"/>
              </w:rPr>
              <w:t>Gelet op de zwaarte van het project is de Domeinmanager Maatschappelijke Ontwikkelingen, tevens teammanager van 7 teams en loco-gemeentesecretaris, verantwoordelijk voor het project.</w:t>
            </w:r>
          </w:p>
        </w:tc>
        <w:tc>
          <w:tcPr>
            <w:tcW w:w="2878" w:type="dxa"/>
          </w:tcPr>
          <w:p w14:paraId="45E7FE07" w14:textId="77777777" w:rsidR="00646429" w:rsidRPr="00C039AE" w:rsidRDefault="00646429" w:rsidP="00E579A0">
            <w:pPr>
              <w:jc w:val="left"/>
              <w:cnfStyle w:val="000000000000" w:firstRow="0" w:lastRow="0" w:firstColumn="0" w:lastColumn="0" w:oddVBand="0" w:evenVBand="0" w:oddHBand="0" w:evenHBand="0" w:firstRowFirstColumn="0" w:firstRowLastColumn="0" w:lastRowFirstColumn="0" w:lastRowLastColumn="0"/>
              <w:rPr>
                <w:rFonts w:cs="Arial"/>
                <w:sz w:val="20"/>
                <w:szCs w:val="20"/>
              </w:rPr>
            </w:pPr>
            <w:r w:rsidRPr="00C039AE">
              <w:rPr>
                <w:rFonts w:eastAsia="Source Sans Pro" w:cs="Source Sans Pro"/>
                <w:sz w:val="20"/>
                <w:szCs w:val="20"/>
              </w:rPr>
              <w:t>Het project is als ‘bedrijfsvoeringsopgave’ niet direct gekoppeld aan inhoudelijke, maatschappelijke en opgave gerichte doelen van de beleidsdirecties en beleidsdoelen van de gemeente.</w:t>
            </w:r>
          </w:p>
        </w:tc>
      </w:tr>
      <w:tr w:rsidR="00EF2543" w:rsidRPr="00EF2543" w14:paraId="5379B38E" w14:textId="77777777" w:rsidTr="00EF2543">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405" w:type="dxa"/>
          </w:tcPr>
          <w:p w14:paraId="2C938AC8" w14:textId="77777777" w:rsidR="00646429" w:rsidRPr="00C039AE" w:rsidRDefault="00646429" w:rsidP="007C176F">
            <w:pPr>
              <w:rPr>
                <w:rFonts w:cs="Arial"/>
                <w:sz w:val="20"/>
                <w:szCs w:val="20"/>
              </w:rPr>
            </w:pPr>
            <w:r w:rsidRPr="00C039AE">
              <w:rPr>
                <w:rFonts w:cs="Arial"/>
                <w:sz w:val="20"/>
                <w:szCs w:val="20"/>
              </w:rPr>
              <w:t>3.Professionele beheersing</w:t>
            </w:r>
          </w:p>
        </w:tc>
        <w:tc>
          <w:tcPr>
            <w:tcW w:w="2330" w:type="dxa"/>
          </w:tcPr>
          <w:p w14:paraId="333FE643" w14:textId="77777777" w:rsidR="00646429" w:rsidRPr="00C039AE" w:rsidRDefault="00646429" w:rsidP="00E579A0">
            <w:pPr>
              <w:jc w:val="left"/>
              <w:cnfStyle w:val="000000100000" w:firstRow="0" w:lastRow="0" w:firstColumn="0" w:lastColumn="0" w:oddVBand="0" w:evenVBand="0" w:oddHBand="1" w:evenHBand="0" w:firstRowFirstColumn="0" w:firstRowLastColumn="0" w:lastRowFirstColumn="0" w:lastRowLastColumn="0"/>
              <w:rPr>
                <w:rFonts w:cs="Arial"/>
                <w:sz w:val="20"/>
                <w:szCs w:val="20"/>
              </w:rPr>
            </w:pPr>
            <w:r w:rsidRPr="00C039AE">
              <w:rPr>
                <w:sz w:val="20"/>
                <w:szCs w:val="20"/>
              </w:rPr>
              <w:t xml:space="preserve">De in het onderzoek </w:t>
            </w:r>
            <w:r w:rsidRPr="00C039AE">
              <w:rPr>
                <w:i/>
                <w:iCs/>
                <w:sz w:val="20"/>
                <w:szCs w:val="20"/>
              </w:rPr>
              <w:t xml:space="preserve">Beheersing Grote Projecten </w:t>
            </w:r>
            <w:r w:rsidRPr="00C039AE">
              <w:rPr>
                <w:sz w:val="20"/>
                <w:szCs w:val="20"/>
              </w:rPr>
              <w:t>(2020) beschreven professioneel ingerichte beheersmaatregelen van het project worden  nog steeds uitgevoerd.</w:t>
            </w:r>
          </w:p>
        </w:tc>
        <w:tc>
          <w:tcPr>
            <w:tcW w:w="2447" w:type="dxa"/>
          </w:tcPr>
          <w:p w14:paraId="35715662" w14:textId="77777777" w:rsidR="00646429" w:rsidRPr="00C039AE" w:rsidRDefault="00646429" w:rsidP="00E579A0">
            <w:pPr>
              <w:jc w:val="left"/>
              <w:cnfStyle w:val="000000100000" w:firstRow="0" w:lastRow="0" w:firstColumn="0" w:lastColumn="0" w:oddVBand="0" w:evenVBand="0" w:oddHBand="1" w:evenHBand="0" w:firstRowFirstColumn="0" w:firstRowLastColumn="0" w:lastRowFirstColumn="0" w:lastRowLastColumn="0"/>
              <w:rPr>
                <w:rFonts w:eastAsia="Source Sans Pro" w:cs="Source Sans Pro"/>
                <w:sz w:val="20"/>
                <w:szCs w:val="20"/>
              </w:rPr>
            </w:pPr>
            <w:r w:rsidRPr="00C039AE">
              <w:rPr>
                <w:rFonts w:eastAsia="Source Sans Pro" w:cs="Source Sans Pro"/>
                <w:sz w:val="20"/>
                <w:szCs w:val="20"/>
              </w:rPr>
              <w:t xml:space="preserve">De raad is gedurende het traject vanaf 2014 uitvoerig meegenomen in verschillende varianten en scenario’s. </w:t>
            </w:r>
          </w:p>
        </w:tc>
        <w:tc>
          <w:tcPr>
            <w:tcW w:w="2878" w:type="dxa"/>
          </w:tcPr>
          <w:p w14:paraId="580BB05D" w14:textId="77777777" w:rsidR="00646429" w:rsidRPr="00C039AE" w:rsidRDefault="00646429" w:rsidP="00E579A0">
            <w:pPr>
              <w:jc w:val="left"/>
              <w:cnfStyle w:val="000000100000" w:firstRow="0" w:lastRow="0" w:firstColumn="0" w:lastColumn="0" w:oddVBand="0" w:evenVBand="0" w:oddHBand="1" w:evenHBand="0" w:firstRowFirstColumn="0" w:firstRowLastColumn="0" w:lastRowFirstColumn="0" w:lastRowLastColumn="0"/>
              <w:rPr>
                <w:rFonts w:cs="Arial"/>
                <w:sz w:val="20"/>
                <w:szCs w:val="20"/>
              </w:rPr>
            </w:pPr>
            <w:r w:rsidRPr="00C039AE">
              <w:rPr>
                <w:rFonts w:eastAsia="Source Sans Pro" w:cs="Source Sans Pro"/>
                <w:sz w:val="20"/>
                <w:szCs w:val="20"/>
              </w:rPr>
              <w:t>De voortgang van de uitvoering was met regelmaat onderwerp van gesprek tussen de projectleider en de deelprojectleiders, en in het Gemeentelijk Management Team.</w:t>
            </w:r>
          </w:p>
        </w:tc>
      </w:tr>
      <w:tr w:rsidR="00EF2543" w:rsidRPr="00EF2543" w14:paraId="768B6109" w14:textId="77777777" w:rsidTr="00EF2543">
        <w:tc>
          <w:tcPr>
            <w:cnfStyle w:val="001000000000" w:firstRow="0" w:lastRow="0" w:firstColumn="1" w:lastColumn="0" w:oddVBand="0" w:evenVBand="0" w:oddHBand="0" w:evenHBand="0" w:firstRowFirstColumn="0" w:firstRowLastColumn="0" w:lastRowFirstColumn="0" w:lastRowLastColumn="0"/>
            <w:tcW w:w="2405" w:type="dxa"/>
          </w:tcPr>
          <w:p w14:paraId="7EEA2B45" w14:textId="77777777" w:rsidR="00646429" w:rsidRPr="00C039AE" w:rsidRDefault="00646429" w:rsidP="00C039AE">
            <w:pPr>
              <w:jc w:val="left"/>
              <w:rPr>
                <w:rFonts w:cs="Arial"/>
                <w:sz w:val="20"/>
                <w:szCs w:val="20"/>
              </w:rPr>
            </w:pPr>
            <w:r w:rsidRPr="00C039AE">
              <w:rPr>
                <w:rFonts w:cs="Arial"/>
                <w:sz w:val="20"/>
                <w:szCs w:val="20"/>
              </w:rPr>
              <w:t>4.Periodieke herijking en evaluatie</w:t>
            </w:r>
          </w:p>
        </w:tc>
        <w:tc>
          <w:tcPr>
            <w:tcW w:w="2330" w:type="dxa"/>
          </w:tcPr>
          <w:p w14:paraId="788AEA5A" w14:textId="77777777" w:rsidR="00646429" w:rsidRPr="00C039AE" w:rsidRDefault="00646429" w:rsidP="00E579A0">
            <w:pPr>
              <w:jc w:val="left"/>
              <w:cnfStyle w:val="000000000000" w:firstRow="0" w:lastRow="0" w:firstColumn="0" w:lastColumn="0" w:oddVBand="0" w:evenVBand="0" w:oddHBand="0" w:evenHBand="0" w:firstRowFirstColumn="0" w:firstRowLastColumn="0" w:lastRowFirstColumn="0" w:lastRowLastColumn="0"/>
              <w:rPr>
                <w:rFonts w:cs="Arial"/>
                <w:sz w:val="20"/>
                <w:szCs w:val="20"/>
              </w:rPr>
            </w:pPr>
            <w:r w:rsidRPr="00C039AE">
              <w:rPr>
                <w:sz w:val="20"/>
                <w:szCs w:val="20"/>
              </w:rPr>
              <w:t>Een eindevaluatie van het project heeft nog niet plaatsgevonden. Dit hangt samen met het besluit van de raad in 2023 om de einddatum van de grondexploitatie (GREX) van het project te verlengen van 2026 naar 2030.</w:t>
            </w:r>
          </w:p>
        </w:tc>
        <w:tc>
          <w:tcPr>
            <w:tcW w:w="2447" w:type="dxa"/>
          </w:tcPr>
          <w:p w14:paraId="044D7B4E" w14:textId="77777777" w:rsidR="00646429" w:rsidRPr="00C039AE" w:rsidRDefault="00646429" w:rsidP="00E579A0">
            <w:pPr>
              <w:jc w:val="left"/>
              <w:cnfStyle w:val="000000000000" w:firstRow="0" w:lastRow="0" w:firstColumn="0" w:lastColumn="0" w:oddVBand="0" w:evenVBand="0" w:oddHBand="0" w:evenHBand="0" w:firstRowFirstColumn="0" w:firstRowLastColumn="0" w:lastRowFirstColumn="0" w:lastRowLastColumn="0"/>
              <w:rPr>
                <w:sz w:val="20"/>
                <w:szCs w:val="20"/>
              </w:rPr>
            </w:pPr>
            <w:r w:rsidRPr="00C039AE">
              <w:rPr>
                <w:rFonts w:eastAsia="Source Sans Pro" w:cs="Source Sans Pro"/>
                <w:sz w:val="20"/>
                <w:szCs w:val="20"/>
              </w:rPr>
              <w:t>Bij vrijwel e</w:t>
            </w:r>
            <w:r w:rsidRPr="00C039AE">
              <w:rPr>
                <w:sz w:val="20"/>
                <w:szCs w:val="20"/>
              </w:rPr>
              <w:t>lke stap die in het project is gezet, heeft  de ambtelijke organisatie en het college de raad geïnformeerd en de raad om goedkeuring verzocht om de volgende stap te kunnen zetten.</w:t>
            </w:r>
          </w:p>
          <w:p w14:paraId="2B801583" w14:textId="77777777" w:rsidR="00646429" w:rsidRPr="00C039AE" w:rsidRDefault="00646429" w:rsidP="00E579A0">
            <w:pPr>
              <w:jc w:val="left"/>
              <w:cnfStyle w:val="000000000000" w:firstRow="0" w:lastRow="0" w:firstColumn="0" w:lastColumn="0" w:oddVBand="0" w:evenVBand="0" w:oddHBand="0" w:evenHBand="0" w:firstRowFirstColumn="0" w:firstRowLastColumn="0" w:lastRowFirstColumn="0" w:lastRowLastColumn="0"/>
              <w:rPr>
                <w:sz w:val="20"/>
                <w:szCs w:val="20"/>
              </w:rPr>
            </w:pPr>
            <w:r w:rsidRPr="00C039AE">
              <w:rPr>
                <w:sz w:val="20"/>
                <w:szCs w:val="20"/>
              </w:rPr>
              <w:t>Voor zover de onderzoekers bekend is geen</w:t>
            </w:r>
            <w:r w:rsidRPr="00C039AE">
              <w:rPr>
                <w:b/>
                <w:bCs/>
                <w:sz w:val="20"/>
                <w:szCs w:val="20"/>
              </w:rPr>
              <w:t xml:space="preserve"> </w:t>
            </w:r>
            <w:r w:rsidRPr="00C039AE">
              <w:rPr>
                <w:sz w:val="20"/>
                <w:szCs w:val="20"/>
              </w:rPr>
              <w:t xml:space="preserve">eindevaluatie van het Huis van de Stad uitgevoerd.     </w:t>
            </w:r>
          </w:p>
        </w:tc>
        <w:tc>
          <w:tcPr>
            <w:tcW w:w="2878" w:type="dxa"/>
          </w:tcPr>
          <w:p w14:paraId="6BC60294" w14:textId="77777777" w:rsidR="00646429" w:rsidRPr="00C039AE" w:rsidRDefault="00646429" w:rsidP="00E579A0">
            <w:pPr>
              <w:jc w:val="left"/>
              <w:cnfStyle w:val="000000000000" w:firstRow="0" w:lastRow="0" w:firstColumn="0" w:lastColumn="0" w:oddVBand="0" w:evenVBand="0" w:oddHBand="0" w:evenHBand="0" w:firstRowFirstColumn="0" w:firstRowLastColumn="0" w:lastRowFirstColumn="0" w:lastRowLastColumn="0"/>
              <w:rPr>
                <w:rFonts w:eastAsia="Source Sans Pro" w:cs="Source Sans Pro"/>
                <w:sz w:val="20"/>
                <w:szCs w:val="20"/>
              </w:rPr>
            </w:pPr>
            <w:r w:rsidRPr="00C039AE">
              <w:rPr>
                <w:rFonts w:eastAsia="Source Sans Pro" w:cs="Source Sans Pro"/>
                <w:sz w:val="20"/>
                <w:szCs w:val="20"/>
              </w:rPr>
              <w:t xml:space="preserve">Naast de voortgangsrapportages zijn er vier presentaties gegeven aan de auditcommissie. Hierin werd er meer inhoudelijk gesproken over de voortgang van het  project, maar volgde geen inhoudelijke herijking. </w:t>
            </w:r>
          </w:p>
          <w:p w14:paraId="265DC641" w14:textId="77777777" w:rsidR="00646429" w:rsidRPr="00C039AE" w:rsidRDefault="00646429" w:rsidP="00E579A0">
            <w:pPr>
              <w:jc w:val="left"/>
              <w:cnfStyle w:val="000000000000" w:firstRow="0" w:lastRow="0" w:firstColumn="0" w:lastColumn="0" w:oddVBand="0" w:evenVBand="0" w:oddHBand="0" w:evenHBand="0" w:firstRowFirstColumn="0" w:firstRowLastColumn="0" w:lastRowFirstColumn="0" w:lastRowLastColumn="0"/>
              <w:rPr>
                <w:rFonts w:cs="Arial"/>
                <w:sz w:val="20"/>
                <w:szCs w:val="20"/>
              </w:rPr>
            </w:pPr>
            <w:r w:rsidRPr="00C039AE">
              <w:rPr>
                <w:rFonts w:eastAsia="Source Sans Pro" w:cs="Source Sans Pro"/>
                <w:sz w:val="20"/>
                <w:szCs w:val="20"/>
              </w:rPr>
              <w:t>De ambtelijke evaluatie is 7 november 2024 opgesteld en met de raad gedeeld via een raadsinformatiebrief</w:t>
            </w:r>
          </w:p>
        </w:tc>
      </w:tr>
      <w:tr w:rsidR="00EF2543" w:rsidRPr="00EF2543" w14:paraId="6FCEA34A" w14:textId="77777777" w:rsidTr="00EF2543">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405" w:type="dxa"/>
          </w:tcPr>
          <w:p w14:paraId="5C1683AA" w14:textId="77777777" w:rsidR="00646429" w:rsidRPr="00C039AE" w:rsidRDefault="00646429" w:rsidP="007C176F">
            <w:pPr>
              <w:rPr>
                <w:rFonts w:cs="Arial"/>
                <w:b w:val="0"/>
                <w:bCs w:val="0"/>
                <w:color w:val="FFFFFF" w:themeColor="background1"/>
                <w:sz w:val="20"/>
                <w:szCs w:val="20"/>
              </w:rPr>
            </w:pPr>
            <w:r w:rsidRPr="00C039AE">
              <w:rPr>
                <w:rFonts w:cs="Arial"/>
                <w:sz w:val="20"/>
                <w:szCs w:val="20"/>
              </w:rPr>
              <w:t>5.Informatie-</w:t>
            </w:r>
          </w:p>
          <w:p w14:paraId="66C5F216" w14:textId="77777777" w:rsidR="00646429" w:rsidRPr="00C039AE" w:rsidRDefault="00646429" w:rsidP="007C176F">
            <w:pPr>
              <w:rPr>
                <w:rFonts w:cs="Arial"/>
                <w:sz w:val="20"/>
                <w:szCs w:val="20"/>
              </w:rPr>
            </w:pPr>
            <w:r w:rsidRPr="00C039AE">
              <w:rPr>
                <w:rFonts w:cs="Arial"/>
                <w:sz w:val="20"/>
                <w:szCs w:val="20"/>
              </w:rPr>
              <w:t>voorziening</w:t>
            </w:r>
          </w:p>
        </w:tc>
        <w:tc>
          <w:tcPr>
            <w:tcW w:w="2330" w:type="dxa"/>
          </w:tcPr>
          <w:p w14:paraId="52E53452" w14:textId="77777777" w:rsidR="00646429" w:rsidRPr="00C039AE" w:rsidRDefault="00646429" w:rsidP="00E579A0">
            <w:pPr>
              <w:jc w:val="left"/>
              <w:cnfStyle w:val="000000100000" w:firstRow="0" w:lastRow="0" w:firstColumn="0" w:lastColumn="0" w:oddVBand="0" w:evenVBand="0" w:oddHBand="1" w:evenHBand="0" w:firstRowFirstColumn="0" w:firstRowLastColumn="0" w:lastRowFirstColumn="0" w:lastRowLastColumn="0"/>
              <w:rPr>
                <w:sz w:val="20"/>
                <w:szCs w:val="20"/>
              </w:rPr>
            </w:pPr>
            <w:r w:rsidRPr="00C039AE">
              <w:rPr>
                <w:sz w:val="20"/>
                <w:szCs w:val="20"/>
              </w:rPr>
              <w:t xml:space="preserve">Het inzicht in de sturingsmogelijkheden, of inzicht in keuzes die gemaakt (kunnen) worden, is derhalve niet significant verbeterd in de voortgangsrapportages na het rapport </w:t>
            </w:r>
            <w:r w:rsidRPr="00C039AE">
              <w:rPr>
                <w:i/>
                <w:iCs/>
                <w:sz w:val="20"/>
                <w:szCs w:val="20"/>
              </w:rPr>
              <w:t xml:space="preserve">Beheersing Grote Projecten </w:t>
            </w:r>
            <w:r w:rsidRPr="00C039AE">
              <w:rPr>
                <w:sz w:val="20"/>
                <w:szCs w:val="20"/>
              </w:rPr>
              <w:t>(2020).</w:t>
            </w:r>
          </w:p>
        </w:tc>
        <w:tc>
          <w:tcPr>
            <w:tcW w:w="2447" w:type="dxa"/>
          </w:tcPr>
          <w:p w14:paraId="3E151112" w14:textId="77777777" w:rsidR="00646429" w:rsidRPr="00C039AE" w:rsidRDefault="00646429" w:rsidP="00E579A0">
            <w:pPr>
              <w:jc w:val="left"/>
              <w:cnfStyle w:val="000000100000" w:firstRow="0" w:lastRow="0" w:firstColumn="0" w:lastColumn="0" w:oddVBand="0" w:evenVBand="0" w:oddHBand="1" w:evenHBand="0" w:firstRowFirstColumn="0" w:firstRowLastColumn="0" w:lastRowFirstColumn="0" w:lastRowLastColumn="0"/>
              <w:rPr>
                <w:rFonts w:cs="Arial"/>
                <w:sz w:val="20"/>
                <w:szCs w:val="20"/>
              </w:rPr>
            </w:pPr>
            <w:r w:rsidRPr="00C039AE">
              <w:rPr>
                <w:rFonts w:eastAsia="Source Sans Pro" w:cs="Source Sans Pro"/>
                <w:sz w:val="20"/>
                <w:szCs w:val="20"/>
              </w:rPr>
              <w:t>De raad is wat betreft de besluitvorming (kaderstelling) van het project uitvoerig in positie gebracht. Wat betreft de ‘bijsturing’ (controlerende rol) is dit beeld meer diffuus. De bijdrage hieraan van de procedureregeling is gering.</w:t>
            </w:r>
          </w:p>
        </w:tc>
        <w:tc>
          <w:tcPr>
            <w:tcW w:w="2878" w:type="dxa"/>
          </w:tcPr>
          <w:p w14:paraId="493CACDD" w14:textId="77777777" w:rsidR="00646429" w:rsidRPr="00C039AE" w:rsidRDefault="00646429" w:rsidP="00E579A0">
            <w:pPr>
              <w:jc w:val="left"/>
              <w:cnfStyle w:val="000000100000" w:firstRow="0" w:lastRow="0" w:firstColumn="0" w:lastColumn="0" w:oddVBand="0" w:evenVBand="0" w:oddHBand="1" w:evenHBand="0" w:firstRowFirstColumn="0" w:firstRowLastColumn="0" w:lastRowFirstColumn="0" w:lastRowLastColumn="0"/>
              <w:rPr>
                <w:rFonts w:eastAsia="Source Sans Pro" w:cs="Source Sans Pro"/>
                <w:sz w:val="20"/>
                <w:szCs w:val="20"/>
              </w:rPr>
            </w:pPr>
            <w:r w:rsidRPr="00C039AE">
              <w:rPr>
                <w:rFonts w:eastAsia="Source Sans Pro" w:cs="Source Sans Pro"/>
                <w:sz w:val="20"/>
                <w:szCs w:val="20"/>
              </w:rPr>
              <w:t xml:space="preserve">In de periode 2020 – 2022 is er viermaal (dus niet elk halfjaar) gerapporteerd over de voortgang van het project. </w:t>
            </w:r>
          </w:p>
          <w:p w14:paraId="37C08582" w14:textId="77777777" w:rsidR="00646429" w:rsidRPr="00C039AE" w:rsidRDefault="00646429" w:rsidP="00E579A0">
            <w:pPr>
              <w:jc w:val="left"/>
              <w:cnfStyle w:val="000000100000" w:firstRow="0" w:lastRow="0" w:firstColumn="0" w:lastColumn="0" w:oddVBand="0" w:evenVBand="0" w:oddHBand="1" w:evenHBand="0" w:firstRowFirstColumn="0" w:firstRowLastColumn="0" w:lastRowFirstColumn="0" w:lastRowLastColumn="0"/>
              <w:rPr>
                <w:rFonts w:cs="Arial"/>
                <w:sz w:val="20"/>
                <w:szCs w:val="20"/>
              </w:rPr>
            </w:pPr>
            <w:r w:rsidRPr="00C039AE">
              <w:rPr>
                <w:rFonts w:eastAsia="Source Sans Pro" w:cs="Source Sans Pro"/>
                <w:sz w:val="20"/>
                <w:szCs w:val="20"/>
              </w:rPr>
              <w:t xml:space="preserve">De rapportages zijn evenwel niet opgenomen in de agenda van de raadsvergaderingen, waardoor deze niet actief zijn besproken met de raad.   </w:t>
            </w:r>
          </w:p>
        </w:tc>
      </w:tr>
      <w:tr w:rsidR="00EF2543" w:rsidRPr="00EF2543" w14:paraId="0D652190" w14:textId="77777777" w:rsidTr="00EF2543">
        <w:tc>
          <w:tcPr>
            <w:cnfStyle w:val="001000000000" w:firstRow="0" w:lastRow="0" w:firstColumn="1" w:lastColumn="0" w:oddVBand="0" w:evenVBand="0" w:oddHBand="0" w:evenHBand="0" w:firstRowFirstColumn="0" w:firstRowLastColumn="0" w:lastRowFirstColumn="0" w:lastRowLastColumn="0"/>
            <w:tcW w:w="2405" w:type="dxa"/>
          </w:tcPr>
          <w:p w14:paraId="655B50A1" w14:textId="77777777" w:rsidR="00646429" w:rsidRPr="00C039AE" w:rsidRDefault="00646429" w:rsidP="007C176F">
            <w:pPr>
              <w:rPr>
                <w:rFonts w:cs="Arial"/>
                <w:sz w:val="20"/>
                <w:szCs w:val="20"/>
              </w:rPr>
            </w:pPr>
            <w:r w:rsidRPr="00C039AE">
              <w:rPr>
                <w:rFonts w:cs="Arial"/>
                <w:sz w:val="20"/>
                <w:szCs w:val="20"/>
              </w:rPr>
              <w:t xml:space="preserve">6.Inhoudelijke sturing </w:t>
            </w:r>
          </w:p>
        </w:tc>
        <w:tc>
          <w:tcPr>
            <w:tcW w:w="2330" w:type="dxa"/>
          </w:tcPr>
          <w:p w14:paraId="7B312F57" w14:textId="77777777" w:rsidR="00646429" w:rsidRPr="00C039AE" w:rsidRDefault="00646429" w:rsidP="00E579A0">
            <w:pPr>
              <w:jc w:val="left"/>
              <w:cnfStyle w:val="000000000000" w:firstRow="0" w:lastRow="0" w:firstColumn="0" w:lastColumn="0" w:oddVBand="0" w:evenVBand="0" w:oddHBand="0" w:evenHBand="0" w:firstRowFirstColumn="0" w:firstRowLastColumn="0" w:lastRowFirstColumn="0" w:lastRowLastColumn="0"/>
              <w:rPr>
                <w:sz w:val="20"/>
                <w:szCs w:val="20"/>
              </w:rPr>
            </w:pPr>
            <w:r w:rsidRPr="00C039AE">
              <w:rPr>
                <w:sz w:val="20"/>
                <w:szCs w:val="20"/>
              </w:rPr>
              <w:t xml:space="preserve">Het periodieke gesprek op meer strategisch niveau over de beleidsuitgangspunten van het project vindt, in lijn met de bevindingen van het onderzoek in 2020, nog niet plaats te vinden. Daarmee constateren wij dat de betrokkenheid van de gemeenteraad bij het project RijswijkBuiten nog steeds een </w:t>
            </w:r>
            <w:r w:rsidRPr="00C039AE">
              <w:rPr>
                <w:i/>
                <w:iCs/>
                <w:sz w:val="20"/>
                <w:szCs w:val="20"/>
              </w:rPr>
              <w:t xml:space="preserve">ad hoc </w:t>
            </w:r>
            <w:r w:rsidRPr="00C039AE">
              <w:rPr>
                <w:sz w:val="20"/>
                <w:szCs w:val="20"/>
              </w:rPr>
              <w:t xml:space="preserve">karakter heeft. </w:t>
            </w:r>
          </w:p>
        </w:tc>
        <w:tc>
          <w:tcPr>
            <w:tcW w:w="2447" w:type="dxa"/>
          </w:tcPr>
          <w:p w14:paraId="28F20A4D" w14:textId="77777777" w:rsidR="00646429" w:rsidRPr="00C039AE" w:rsidRDefault="00646429" w:rsidP="00E579A0">
            <w:pPr>
              <w:jc w:val="left"/>
              <w:cnfStyle w:val="000000000000" w:firstRow="0" w:lastRow="0" w:firstColumn="0" w:lastColumn="0" w:oddVBand="0" w:evenVBand="0" w:oddHBand="0" w:evenHBand="0" w:firstRowFirstColumn="0" w:firstRowLastColumn="0" w:lastRowFirstColumn="0" w:lastRowLastColumn="0"/>
              <w:rPr>
                <w:sz w:val="20"/>
                <w:szCs w:val="20"/>
              </w:rPr>
            </w:pPr>
            <w:r w:rsidRPr="00C039AE">
              <w:rPr>
                <w:sz w:val="20"/>
                <w:szCs w:val="20"/>
              </w:rPr>
              <w:t xml:space="preserve">De raad is intensief in positie gebracht om inhoudelijk te sturen op dit project. Hiervoor zijn  evenwel nauwelijks de instrumenten van de procedureregeling grote projecten gebruikt. Ook hier heeft de sturing een </w:t>
            </w:r>
            <w:r w:rsidRPr="00C039AE">
              <w:rPr>
                <w:i/>
                <w:iCs/>
                <w:sz w:val="20"/>
                <w:szCs w:val="20"/>
              </w:rPr>
              <w:t>ad hoc</w:t>
            </w:r>
            <w:r w:rsidRPr="00C039AE">
              <w:rPr>
                <w:sz w:val="20"/>
                <w:szCs w:val="20"/>
              </w:rPr>
              <w:t xml:space="preserve"> karakter.</w:t>
            </w:r>
          </w:p>
          <w:p w14:paraId="688202D0" w14:textId="77777777" w:rsidR="00646429" w:rsidRPr="00C039AE" w:rsidRDefault="00646429" w:rsidP="00E579A0">
            <w:pPr>
              <w:jc w:val="left"/>
              <w:cnfStyle w:val="000000000000" w:firstRow="0" w:lastRow="0" w:firstColumn="0" w:lastColumn="0" w:oddVBand="0" w:evenVBand="0" w:oddHBand="0" w:evenHBand="0" w:firstRowFirstColumn="0" w:firstRowLastColumn="0" w:lastRowFirstColumn="0" w:lastRowLastColumn="0"/>
              <w:rPr>
                <w:rFonts w:cs="Arial"/>
                <w:sz w:val="20"/>
                <w:szCs w:val="20"/>
              </w:rPr>
            </w:pPr>
          </w:p>
        </w:tc>
        <w:tc>
          <w:tcPr>
            <w:tcW w:w="2878" w:type="dxa"/>
          </w:tcPr>
          <w:p w14:paraId="5EB2D368" w14:textId="77777777" w:rsidR="00646429" w:rsidRPr="00C039AE" w:rsidRDefault="00646429" w:rsidP="00E579A0">
            <w:pPr>
              <w:jc w:val="left"/>
              <w:cnfStyle w:val="000000000000" w:firstRow="0" w:lastRow="0" w:firstColumn="0" w:lastColumn="0" w:oddVBand="0" w:evenVBand="0" w:oddHBand="0" w:evenHBand="0" w:firstRowFirstColumn="0" w:firstRowLastColumn="0" w:lastRowFirstColumn="0" w:lastRowLastColumn="0"/>
              <w:rPr>
                <w:rFonts w:cs="Arial"/>
                <w:sz w:val="20"/>
                <w:szCs w:val="20"/>
              </w:rPr>
            </w:pPr>
            <w:r w:rsidRPr="00C039AE">
              <w:rPr>
                <w:sz w:val="20"/>
                <w:szCs w:val="20"/>
              </w:rPr>
              <w:t xml:space="preserve">De inhoudelijke sturing van de raad op het project was minimaal. De raadsinformatiebrieven werden niet besproken in de raadsvergaderingen. De sturing vond plaats via forumvergaderingen en de auditcommissie. Hierin zijn wel een aantal raadsleden vertegenwoordigd, maar hierin komt de kaderstellende of controlerende rol formeel niet aan bod. </w:t>
            </w:r>
          </w:p>
        </w:tc>
      </w:tr>
    </w:tbl>
    <w:p w14:paraId="7BC5508C" w14:textId="77777777" w:rsidR="00646429" w:rsidRPr="00C039AE" w:rsidRDefault="00646429" w:rsidP="00646429">
      <w:pPr>
        <w:rPr>
          <w:sz w:val="20"/>
          <w:szCs w:val="20"/>
        </w:rPr>
      </w:pPr>
    </w:p>
    <w:p w14:paraId="34F1CB46" w14:textId="77777777" w:rsidR="00363C32" w:rsidRDefault="00363C32" w:rsidP="00646429">
      <w:pPr>
        <w:spacing w:line="259" w:lineRule="auto"/>
        <w:rPr>
          <w:color w:val="FF0000"/>
        </w:rPr>
      </w:pPr>
    </w:p>
    <w:p w14:paraId="5BB016C0" w14:textId="58D66BC8" w:rsidR="00646429" w:rsidRPr="00C039AE" w:rsidRDefault="00363C32" w:rsidP="00646429">
      <w:pPr>
        <w:spacing w:line="259" w:lineRule="auto"/>
        <w:rPr>
          <w:sz w:val="20"/>
          <w:szCs w:val="20"/>
        </w:rPr>
      </w:pPr>
      <w:r w:rsidRPr="00C22656">
        <w:rPr>
          <w:color w:val="FF0000"/>
        </w:rPr>
        <w:t>Conclusies</w:t>
      </w:r>
    </w:p>
    <w:p w14:paraId="7DBF3263" w14:textId="77777777" w:rsidR="00363C32" w:rsidRDefault="00363C32" w:rsidP="00646429">
      <w:pPr>
        <w:rPr>
          <w:rStyle w:val="Intensievebenadrukking"/>
        </w:rPr>
      </w:pPr>
    </w:p>
    <w:p w14:paraId="0F137341" w14:textId="058295F3" w:rsidR="00646429" w:rsidRPr="00B22171" w:rsidRDefault="00646429" w:rsidP="00646429">
      <w:pPr>
        <w:rPr>
          <w:rStyle w:val="Intensievebenadrukking"/>
        </w:rPr>
      </w:pPr>
      <w:r w:rsidRPr="00B22171">
        <w:rPr>
          <w:rStyle w:val="Intensievebenadrukking"/>
        </w:rPr>
        <w:t xml:space="preserve">Beantwoording </w:t>
      </w:r>
      <w:r>
        <w:rPr>
          <w:rStyle w:val="Intensievebenadrukking"/>
        </w:rPr>
        <w:t>onderzoeksvragen</w:t>
      </w:r>
      <w:r w:rsidRPr="00B22171">
        <w:rPr>
          <w:rStyle w:val="Intensievebenadrukking"/>
        </w:rPr>
        <w:t xml:space="preserve"> </w:t>
      </w:r>
    </w:p>
    <w:p w14:paraId="78393C6F" w14:textId="77777777" w:rsidR="00646429" w:rsidRDefault="00646429" w:rsidP="00646429">
      <w:pPr>
        <w:rPr>
          <w:u w:val="single"/>
        </w:rPr>
      </w:pPr>
    </w:p>
    <w:p w14:paraId="46D05487" w14:textId="10B20C3F" w:rsidR="00646429" w:rsidRPr="002806E8" w:rsidRDefault="00646429" w:rsidP="002806E8">
      <w:pPr>
        <w:pStyle w:val="Lijstalinea"/>
        <w:numPr>
          <w:ilvl w:val="0"/>
          <w:numId w:val="54"/>
        </w:numPr>
        <w:jc w:val="left"/>
        <w:rPr>
          <w:rFonts w:eastAsia="Calibri" w:cs="Arial"/>
          <w:b/>
          <w:bCs/>
          <w:lang w:eastAsia="nl-NL"/>
        </w:rPr>
      </w:pPr>
      <w:r w:rsidRPr="002806E8">
        <w:rPr>
          <w:rFonts w:eastAsia="Calibri" w:cs="Arial"/>
          <w:b/>
          <w:bCs/>
          <w:lang w:eastAsia="nl-NL"/>
        </w:rPr>
        <w:t>Welke grote projecten zijn er in de afgelopen 5 jaar uitgevoerd binnen de gemeente Rijswijk?</w:t>
      </w:r>
    </w:p>
    <w:p w14:paraId="41478F97" w14:textId="77777777" w:rsidR="00646429" w:rsidRPr="008D3383" w:rsidRDefault="00646429" w:rsidP="00646429">
      <w:pPr>
        <w:pStyle w:val="Lijstalinea"/>
        <w:ind w:left="360"/>
        <w:rPr>
          <w:u w:val="single"/>
        </w:rPr>
      </w:pPr>
      <w:r>
        <w:t>In het kader van de regeling grote projecten zijn in totaal 3 projecten als ‘groot project’ door de raad aangewezen: RijswijkBuiten, het Huis van de Stad en Organisatieontwikkeling (en Dienstverlening). Bij het aanmerken van het project Organisatieontwikkeling als groot project kunnen vraagtekens worden gesteld. Bijvoorbeeld omdat de financiering van dit project via de reguliere P&amp;C-cyclus loopt en het feitelijk een continu proces betreft en geen project.</w:t>
      </w:r>
    </w:p>
    <w:p w14:paraId="715C77CF" w14:textId="77777777" w:rsidR="00646429" w:rsidRDefault="00646429" w:rsidP="00646429">
      <w:pPr>
        <w:ind w:left="360"/>
        <w:rPr>
          <w:rFonts w:eastAsia="Calibri" w:cs="Arial"/>
          <w:lang w:eastAsia="nl-NL"/>
        </w:rPr>
      </w:pPr>
    </w:p>
    <w:p w14:paraId="036D25E2" w14:textId="4FE8F95B" w:rsidR="00646429" w:rsidRPr="002806E8" w:rsidRDefault="00646429" w:rsidP="002806E8">
      <w:pPr>
        <w:pStyle w:val="Lijstalinea"/>
        <w:numPr>
          <w:ilvl w:val="0"/>
          <w:numId w:val="54"/>
        </w:numPr>
        <w:jc w:val="left"/>
        <w:rPr>
          <w:rFonts w:eastAsia="Calibri" w:cs="Arial"/>
          <w:b/>
          <w:bCs/>
          <w:lang w:eastAsia="nl-NL"/>
        </w:rPr>
      </w:pPr>
      <w:r w:rsidRPr="002806E8">
        <w:rPr>
          <w:rFonts w:eastAsia="Calibri" w:cs="Arial"/>
          <w:b/>
          <w:bCs/>
          <w:lang w:eastAsia="nl-NL"/>
        </w:rPr>
        <w:t>Hoe is de uitvoering van deze projecten verlopen, met name de sturing op en verantwoording erover?</w:t>
      </w:r>
    </w:p>
    <w:p w14:paraId="0D52EEF3" w14:textId="77777777" w:rsidR="00646429" w:rsidRPr="00DB3437" w:rsidRDefault="00646429" w:rsidP="00363C32">
      <w:pPr>
        <w:pStyle w:val="Lijstalinea"/>
        <w:ind w:left="360"/>
        <w:rPr>
          <w:u w:val="single"/>
        </w:rPr>
      </w:pPr>
      <w:r>
        <w:t>Van de 3 als groot project aangewezen projecten is conform de vereisten van de procedureregeling het volgende op te merken:</w:t>
      </w:r>
    </w:p>
    <w:p w14:paraId="41A59B52" w14:textId="77777777" w:rsidR="00646429" w:rsidRPr="00832BA3" w:rsidRDefault="00646429" w:rsidP="00363C32">
      <w:pPr>
        <w:pStyle w:val="Lijstalinea"/>
        <w:numPr>
          <w:ilvl w:val="1"/>
          <w:numId w:val="54"/>
        </w:numPr>
        <w:spacing w:after="160"/>
        <w:jc w:val="left"/>
        <w:rPr>
          <w:u w:val="single"/>
        </w:rPr>
      </w:pPr>
      <w:r>
        <w:t>Startnotities, met o.a. doelstellingen, (financiële) uitgangspunten, risico-inventarisaties,  zijn voor alle 3 de projecten opgesteld en gedeeld met de raad.</w:t>
      </w:r>
    </w:p>
    <w:p w14:paraId="094477BA" w14:textId="77777777" w:rsidR="00646429" w:rsidRPr="00330F3E" w:rsidRDefault="00646429" w:rsidP="00363C32">
      <w:pPr>
        <w:pStyle w:val="Lijstalinea"/>
        <w:numPr>
          <w:ilvl w:val="1"/>
          <w:numId w:val="54"/>
        </w:numPr>
        <w:spacing w:after="160"/>
        <w:jc w:val="left"/>
        <w:rPr>
          <w:u w:val="single"/>
        </w:rPr>
      </w:pPr>
      <w:r>
        <w:t xml:space="preserve">Halfjaarlijkse periodieke voortgangsrapportages zijn heel beperkt opgesteld. De raad wordt wel op andere wijze, dikwijls naar aanleiding van incidenten of vanwege de het budgetrecht van </w:t>
      </w:r>
      <w:r w:rsidRPr="00330F3E">
        <w:t>de raad, over het verloop van de projecten geïnformeerd.</w:t>
      </w:r>
    </w:p>
    <w:p w14:paraId="22B1D35E" w14:textId="77777777" w:rsidR="00646429" w:rsidRPr="00330F3E" w:rsidRDefault="00646429" w:rsidP="00363C32">
      <w:pPr>
        <w:pStyle w:val="Lijstalinea"/>
        <w:numPr>
          <w:ilvl w:val="1"/>
          <w:numId w:val="54"/>
        </w:numPr>
        <w:spacing w:after="160"/>
        <w:jc w:val="left"/>
        <w:rPr>
          <w:u w:val="single"/>
        </w:rPr>
      </w:pPr>
      <w:r w:rsidRPr="00330F3E">
        <w:t>Niet alle startnotities en voortgangsrapportages zijn via het raadsinformatiesysteem beschikbaar. De onderzoekers hebben een aantal daarvan onderhands op ambtelijk niveau verkregen.</w:t>
      </w:r>
    </w:p>
    <w:p w14:paraId="1B068ADA" w14:textId="77777777" w:rsidR="00646429" w:rsidRPr="00A529C9" w:rsidRDefault="00646429" w:rsidP="00363C32">
      <w:pPr>
        <w:pStyle w:val="Lijstalinea"/>
        <w:numPr>
          <w:ilvl w:val="1"/>
          <w:numId w:val="54"/>
        </w:numPr>
        <w:spacing w:after="160"/>
        <w:jc w:val="left"/>
        <w:rPr>
          <w:u w:val="single"/>
        </w:rPr>
      </w:pPr>
      <w:r>
        <w:t>Slechts voor één van de 3 projecten, het project Organisatieontwikkeling, is een eindevaluatie zeer recentelijk aan de raad aangeboden. Op ambtelijk en bestuurlijk niveau wordt aan het opstellen van een eindevaluatie geen hoge urgentie toegeschreven.</w:t>
      </w:r>
    </w:p>
    <w:p w14:paraId="65098E88" w14:textId="77777777" w:rsidR="00646429" w:rsidRDefault="00646429" w:rsidP="00646429">
      <w:pPr>
        <w:ind w:left="360"/>
        <w:rPr>
          <w:rFonts w:eastAsia="Calibri" w:cs="Arial"/>
          <w:lang w:eastAsia="nl-NL"/>
        </w:rPr>
      </w:pPr>
    </w:p>
    <w:p w14:paraId="3AADE03B" w14:textId="77777777" w:rsidR="00646429" w:rsidRPr="00330F3E" w:rsidRDefault="00646429" w:rsidP="002806E8">
      <w:pPr>
        <w:numPr>
          <w:ilvl w:val="0"/>
          <w:numId w:val="54"/>
        </w:numPr>
        <w:jc w:val="left"/>
        <w:rPr>
          <w:rFonts w:eastAsia="Calibri" w:cs="Arial"/>
          <w:b/>
          <w:bCs/>
          <w:lang w:eastAsia="nl-NL"/>
        </w:rPr>
      </w:pPr>
      <w:r w:rsidRPr="00330F3E">
        <w:rPr>
          <w:rFonts w:eastAsia="Calibri" w:cs="Arial"/>
          <w:b/>
          <w:bCs/>
          <w:lang w:eastAsia="nl-NL"/>
        </w:rPr>
        <w:t>Op welke wijze is het instrumentarium behorende bij de regeling grote projecten ingezet en heeft dat meerwaarde gegeven?</w:t>
      </w:r>
    </w:p>
    <w:p w14:paraId="3B8015B2" w14:textId="77777777" w:rsidR="00646429" w:rsidRPr="00011514" w:rsidRDefault="00646429" w:rsidP="00646429">
      <w:pPr>
        <w:pStyle w:val="Lijstalinea"/>
        <w:ind w:left="360"/>
        <w:rPr>
          <w:highlight w:val="yellow"/>
          <w:u w:val="single"/>
        </w:rPr>
      </w:pPr>
      <w:r>
        <w:t xml:space="preserve">De meerwaarde van het aanmerken van een project als groot project wordt door de ambtelijke organisatie </w:t>
      </w:r>
      <w:r w:rsidRPr="00330F3E">
        <w:t xml:space="preserve">niet </w:t>
      </w:r>
      <w:r>
        <w:t xml:space="preserve">voldoende </w:t>
      </w:r>
      <w:r w:rsidRPr="00330F3E">
        <w:t xml:space="preserve">herkend. Bij projecten met belangrijke investeringsbeslissingen moet de raad, vanwege het budgetrecht, ook zonder aangemerkt te zijn als groot project, betrokken worden. </w:t>
      </w:r>
      <w:r>
        <w:t xml:space="preserve">In de praktijk lijkt de </w:t>
      </w:r>
      <w:r w:rsidRPr="00330F3E">
        <w:t xml:space="preserve">voorkeur op ambtelijk </w:t>
      </w:r>
      <w:r>
        <w:t xml:space="preserve">en bestuurlijk </w:t>
      </w:r>
      <w:r w:rsidRPr="00330F3E">
        <w:t xml:space="preserve">niveau </w:t>
      </w:r>
      <w:r>
        <w:t xml:space="preserve">uit te gaan </w:t>
      </w:r>
      <w:r w:rsidRPr="00330F3E">
        <w:t xml:space="preserve">naar het informeren van de raad naar aanleiding van incidenten en ad-hoc beslissingen in </w:t>
      </w:r>
      <w:r>
        <w:t xml:space="preserve">een </w:t>
      </w:r>
      <w:r w:rsidRPr="00330F3E">
        <w:t xml:space="preserve">project en </w:t>
      </w:r>
      <w:r>
        <w:t xml:space="preserve">wordt het nut van  </w:t>
      </w:r>
      <w:r w:rsidRPr="00330F3E">
        <w:t>periodiek</w:t>
      </w:r>
      <w:r>
        <w:t>e</w:t>
      </w:r>
      <w:r w:rsidRPr="00330F3E">
        <w:t xml:space="preserve"> halfjaarlijks</w:t>
      </w:r>
      <w:r>
        <w:t>e (</w:t>
      </w:r>
      <w:proofErr w:type="spellStart"/>
      <w:r>
        <w:t>voortgangs</w:t>
      </w:r>
      <w:proofErr w:type="spellEnd"/>
      <w:r>
        <w:t>)rapportages betwijfeld</w:t>
      </w:r>
      <w:r w:rsidRPr="00330F3E">
        <w:t xml:space="preserve">. </w:t>
      </w:r>
    </w:p>
    <w:p w14:paraId="3BCD1479" w14:textId="77777777" w:rsidR="00646429" w:rsidRDefault="00646429" w:rsidP="00646429">
      <w:pPr>
        <w:rPr>
          <w:rFonts w:eastAsia="Calibri" w:cs="Arial"/>
          <w:lang w:eastAsia="nl-NL"/>
        </w:rPr>
      </w:pPr>
    </w:p>
    <w:p w14:paraId="45973262" w14:textId="77777777" w:rsidR="00646429" w:rsidRPr="003A2AB6" w:rsidRDefault="00646429" w:rsidP="002806E8">
      <w:pPr>
        <w:numPr>
          <w:ilvl w:val="0"/>
          <w:numId w:val="54"/>
        </w:numPr>
        <w:jc w:val="left"/>
        <w:rPr>
          <w:rFonts w:eastAsia="Calibri" w:cs="Arial"/>
          <w:b/>
          <w:bCs/>
          <w:lang w:eastAsia="nl-NL"/>
        </w:rPr>
      </w:pPr>
      <w:r w:rsidRPr="003A2AB6">
        <w:rPr>
          <w:rFonts w:eastAsia="Calibri" w:cs="Arial"/>
          <w:b/>
          <w:bCs/>
          <w:lang w:eastAsia="nl-NL"/>
        </w:rPr>
        <w:t>Welke opvolging is gegeven aan de aanbevelingen van het onderzoek uit 2020?</w:t>
      </w:r>
    </w:p>
    <w:p w14:paraId="5474BDEE" w14:textId="77777777" w:rsidR="00646429" w:rsidRPr="00B46340" w:rsidRDefault="00646429" w:rsidP="00646429">
      <w:pPr>
        <w:pStyle w:val="Lijstalinea"/>
        <w:ind w:left="360"/>
        <w:rPr>
          <w:u w:val="single"/>
        </w:rPr>
      </w:pPr>
      <w:r>
        <w:t>De aanbevelingen van de Rekenkamer Rijswijk naar aanleiding van het eerder uitgevoerde onderzoek Rijswijk buiten zijn niet uitgevoerd. Het college heeft hier geen uitvoering aan gegeven,  maar de raad heeft de uitvoering ervan ook niet bewaakt en hierop niet geïntervenieerd. Dit betreft:</w:t>
      </w:r>
    </w:p>
    <w:p w14:paraId="1DA7359F" w14:textId="77777777" w:rsidR="00646429" w:rsidRPr="00D70392" w:rsidRDefault="00646429" w:rsidP="00363C32">
      <w:pPr>
        <w:pStyle w:val="Lijstalinea"/>
        <w:numPr>
          <w:ilvl w:val="1"/>
          <w:numId w:val="54"/>
        </w:numPr>
        <w:spacing w:after="160"/>
        <w:jc w:val="left"/>
        <w:rPr>
          <w:u w:val="single"/>
        </w:rPr>
      </w:pPr>
      <w:r>
        <w:t>Het aanpassen van de procedureregeling grote projecten op het punt van de reflectiebijeenkomsten met de raad.</w:t>
      </w:r>
    </w:p>
    <w:p w14:paraId="32C0C64A" w14:textId="77777777" w:rsidR="00646429" w:rsidRPr="00362A16" w:rsidRDefault="00646429" w:rsidP="00363C32">
      <w:pPr>
        <w:pStyle w:val="Lijstalinea"/>
        <w:numPr>
          <w:ilvl w:val="1"/>
          <w:numId w:val="54"/>
        </w:numPr>
        <w:spacing w:after="160"/>
        <w:jc w:val="left"/>
        <w:rPr>
          <w:u w:val="single"/>
        </w:rPr>
      </w:pPr>
      <w:r>
        <w:t>Het organiseren van een specifieke reflectiebijeenkomst voor het project RijswijkBuiten.</w:t>
      </w:r>
    </w:p>
    <w:p w14:paraId="2883E132" w14:textId="77777777" w:rsidR="00646429" w:rsidRPr="00DC6460" w:rsidRDefault="00646429" w:rsidP="00363C32">
      <w:pPr>
        <w:pStyle w:val="Lijstalinea"/>
        <w:numPr>
          <w:ilvl w:val="1"/>
          <w:numId w:val="54"/>
        </w:numPr>
        <w:spacing w:after="160"/>
        <w:jc w:val="left"/>
        <w:rPr>
          <w:u w:val="single"/>
        </w:rPr>
      </w:pPr>
      <w:r>
        <w:t>Een brede (eind)evaluatie van het project Rijswijk Buiten.</w:t>
      </w:r>
    </w:p>
    <w:p w14:paraId="66630C9C" w14:textId="77777777" w:rsidR="00646429" w:rsidRDefault="00646429" w:rsidP="00363C32">
      <w:pPr>
        <w:rPr>
          <w:u w:val="single"/>
        </w:rPr>
      </w:pPr>
    </w:p>
    <w:p w14:paraId="58387054" w14:textId="77777777" w:rsidR="00363C32" w:rsidRPr="00B22171" w:rsidRDefault="00363C32" w:rsidP="00363C32">
      <w:pPr>
        <w:rPr>
          <w:rStyle w:val="Intensievebenadrukking"/>
        </w:rPr>
      </w:pPr>
      <w:r w:rsidRPr="00B22171">
        <w:rPr>
          <w:rStyle w:val="Intensievebenadrukking"/>
        </w:rPr>
        <w:t xml:space="preserve">Overige conclusies </w:t>
      </w:r>
    </w:p>
    <w:p w14:paraId="083A2527" w14:textId="77777777" w:rsidR="00363C32" w:rsidRPr="00DB083C" w:rsidRDefault="00363C32" w:rsidP="00363C32">
      <w:pPr>
        <w:pStyle w:val="Lijstalinea"/>
        <w:numPr>
          <w:ilvl w:val="0"/>
          <w:numId w:val="57"/>
        </w:numPr>
        <w:spacing w:after="160"/>
        <w:jc w:val="left"/>
        <w:rPr>
          <w:u w:val="single"/>
        </w:rPr>
      </w:pPr>
      <w:r>
        <w:t xml:space="preserve">Een aantal van de conclusies van project RijswijkBuiten zijn niet van toepassing op de beide andere projecten: </w:t>
      </w:r>
    </w:p>
    <w:p w14:paraId="39B00C74" w14:textId="77777777" w:rsidR="00363C32" w:rsidRPr="00DB083C" w:rsidRDefault="00363C32" w:rsidP="00363C32">
      <w:pPr>
        <w:pStyle w:val="Lijstalinea"/>
        <w:numPr>
          <w:ilvl w:val="1"/>
          <w:numId w:val="57"/>
        </w:numPr>
        <w:spacing w:after="160"/>
        <w:jc w:val="left"/>
        <w:rPr>
          <w:u w:val="single"/>
        </w:rPr>
      </w:pPr>
      <w:r>
        <w:t>Het ontbreken van verbinding met de lijnorganisatie.</w:t>
      </w:r>
    </w:p>
    <w:p w14:paraId="31DA9C54" w14:textId="77777777" w:rsidR="00363C32" w:rsidRPr="00011514" w:rsidRDefault="00363C32" w:rsidP="00363C32">
      <w:pPr>
        <w:pStyle w:val="Lijstalinea"/>
        <w:numPr>
          <w:ilvl w:val="1"/>
          <w:numId w:val="57"/>
        </w:numPr>
        <w:spacing w:after="160"/>
        <w:jc w:val="left"/>
        <w:rPr>
          <w:u w:val="single"/>
        </w:rPr>
      </w:pPr>
      <w:r w:rsidRPr="00011514">
        <w:t xml:space="preserve">De governance rond het project. </w:t>
      </w:r>
    </w:p>
    <w:p w14:paraId="2AAC025B" w14:textId="77777777" w:rsidR="00363C32" w:rsidRPr="00011514" w:rsidRDefault="00363C32" w:rsidP="00363C32">
      <w:pPr>
        <w:pStyle w:val="Lijstalinea"/>
        <w:numPr>
          <w:ilvl w:val="0"/>
          <w:numId w:val="57"/>
        </w:numPr>
        <w:spacing w:after="160"/>
        <w:jc w:val="left"/>
        <w:rPr>
          <w:u w:val="single"/>
        </w:rPr>
      </w:pPr>
      <w:r w:rsidRPr="00011514">
        <w:t xml:space="preserve">Vanwege de gekozen onderzoeksmethodiek, </w:t>
      </w:r>
      <w:r>
        <w:t xml:space="preserve">in het bijzonder het </w:t>
      </w:r>
      <w:r w:rsidRPr="00011514">
        <w:t xml:space="preserve">gebruik van secundair bronnenmateriaal (de eindevaluaties), is er beperkt zicht op de professionele beheersing van risico’s en de discussie hierover. Het raadsinformatiesysteem, waarbij raads- en commissievergadering niet schriftelijk worden vastgelegd (in de vorm van schriftelijke verslagen) maakt het moeilijk de behandeling van de voortgang van grote projecten te volgen.         </w:t>
      </w:r>
    </w:p>
    <w:p w14:paraId="71171D50" w14:textId="77777777" w:rsidR="00646429" w:rsidRPr="00D12FD9" w:rsidRDefault="00646429" w:rsidP="00646429">
      <w:pPr>
        <w:pStyle w:val="LosseKop2"/>
        <w:rPr>
          <w:rFonts w:ascii="Poppins" w:hAnsi="Poppins"/>
          <w:color w:val="FF0000"/>
          <w:kern w:val="2"/>
          <w:sz w:val="22"/>
          <w:szCs w:val="24"/>
          <w14:ligatures w14:val="standardContextual"/>
        </w:rPr>
      </w:pPr>
      <w:r w:rsidRPr="00D12FD9">
        <w:rPr>
          <w:rFonts w:ascii="Poppins" w:hAnsi="Poppins"/>
          <w:color w:val="FF0000"/>
          <w:kern w:val="2"/>
          <w:sz w:val="22"/>
          <w:szCs w:val="24"/>
          <w14:ligatures w14:val="standardContextual"/>
        </w:rPr>
        <w:t xml:space="preserve">Aanbevelingen </w:t>
      </w:r>
    </w:p>
    <w:p w14:paraId="21F47CD2" w14:textId="77777777" w:rsidR="00437363" w:rsidRPr="00B22171" w:rsidRDefault="00437363" w:rsidP="00437363">
      <w:pPr>
        <w:rPr>
          <w:rStyle w:val="Intensievebenadrukking"/>
        </w:rPr>
      </w:pPr>
      <w:r>
        <w:rPr>
          <w:rStyle w:val="Intensievebenadrukking"/>
        </w:rPr>
        <w:t>V</w:t>
      </w:r>
      <w:r w:rsidRPr="00B22171">
        <w:rPr>
          <w:rStyle w:val="Intensievebenadrukking"/>
        </w:rPr>
        <w:t>oor het college van B&amp;W</w:t>
      </w:r>
    </w:p>
    <w:p w14:paraId="3B655AE8" w14:textId="77777777" w:rsidR="00437363" w:rsidRPr="00CD7C3E" w:rsidRDefault="00437363" w:rsidP="00CD7C3E">
      <w:pPr>
        <w:pStyle w:val="Lijstalinea"/>
        <w:numPr>
          <w:ilvl w:val="0"/>
          <w:numId w:val="58"/>
        </w:numPr>
        <w:spacing w:after="160"/>
        <w:jc w:val="left"/>
        <w:rPr>
          <w:u w:val="single"/>
        </w:rPr>
      </w:pPr>
      <w:r>
        <w:t xml:space="preserve">Geef zorgvuldig uitvoering aan de vereisten van de procedureregeling grote projecten, indien deze door de raad als zodanig zijn aangewezen. Naast een startnotitie gaat de procedureregeling uit </w:t>
      </w:r>
      <w:r w:rsidRPr="005C5C96">
        <w:t xml:space="preserve">van halfjaarlijkse voortgangsrapportages (volgens een vast format) en een eindevaluatie. </w:t>
      </w:r>
    </w:p>
    <w:p w14:paraId="3A5D4F39" w14:textId="77777777" w:rsidR="00437363" w:rsidRDefault="00437363" w:rsidP="00437363"/>
    <w:p w14:paraId="28B5087D" w14:textId="77777777" w:rsidR="00437363" w:rsidRPr="00B22171" w:rsidRDefault="00437363" w:rsidP="00437363">
      <w:pPr>
        <w:rPr>
          <w:rStyle w:val="Intensievebenadrukking"/>
        </w:rPr>
      </w:pPr>
      <w:r w:rsidRPr="00B22171">
        <w:rPr>
          <w:rStyle w:val="Intensievebenadrukking"/>
        </w:rPr>
        <w:t>Voor de gemeenteraad</w:t>
      </w:r>
    </w:p>
    <w:p w14:paraId="44136187" w14:textId="77777777" w:rsidR="00437363" w:rsidRPr="00CD7C3E" w:rsidRDefault="00437363" w:rsidP="00CD7C3E">
      <w:pPr>
        <w:pStyle w:val="Lijstalinea"/>
        <w:numPr>
          <w:ilvl w:val="0"/>
          <w:numId w:val="58"/>
        </w:numPr>
        <w:spacing w:after="160"/>
        <w:jc w:val="left"/>
        <w:rPr>
          <w:u w:val="single"/>
        </w:rPr>
      </w:pPr>
      <w:r>
        <w:t>Ga met de Rekenkamer Rijswijk en het college na of de reflectiebijeenkomsten nog opportuun zijn. Indien dit het geval is, neem deze op in de procedureregeling.</w:t>
      </w:r>
    </w:p>
    <w:p w14:paraId="369141C6" w14:textId="77777777" w:rsidR="00437363" w:rsidRPr="00CD7C3E" w:rsidRDefault="00437363" w:rsidP="00CD7C3E">
      <w:pPr>
        <w:pStyle w:val="Lijstalinea"/>
        <w:numPr>
          <w:ilvl w:val="0"/>
          <w:numId w:val="58"/>
        </w:numPr>
        <w:spacing w:after="160"/>
        <w:jc w:val="left"/>
        <w:rPr>
          <w:u w:val="single"/>
        </w:rPr>
      </w:pPr>
      <w:r>
        <w:t xml:space="preserve">Ga zorgvuldig en selectief om met het aanwijzen van een uitvoeringsprogramma of -project als  project als groot project conform de procedureregeling. Indien projecten via de reguliere P&amp;C-cyclus worden bekostigd, kan de raad in dat kader worden geïnformeerd en beschikt het daarmee over mogelijkheden tot bijsturing. </w:t>
      </w:r>
    </w:p>
    <w:p w14:paraId="7D951893" w14:textId="77777777" w:rsidR="00437363" w:rsidRPr="00CD7C3E" w:rsidRDefault="00437363" w:rsidP="00CD7C3E">
      <w:pPr>
        <w:pStyle w:val="Lijstalinea"/>
        <w:numPr>
          <w:ilvl w:val="0"/>
          <w:numId w:val="58"/>
        </w:numPr>
        <w:spacing w:after="160"/>
        <w:jc w:val="left"/>
        <w:rPr>
          <w:u w:val="single"/>
        </w:rPr>
      </w:pPr>
      <w:r>
        <w:t xml:space="preserve">Ga met het college in discussie over de wijze de raad betrokken wordt bij vraagstukken over de gemeentelijke bedrijfsvoering, organisatieontwikkeling en dienstverlening, anders dan via het aanwijzen als groot project.   </w:t>
      </w:r>
    </w:p>
    <w:p w14:paraId="5BDCC2D3" w14:textId="77777777" w:rsidR="00437363" w:rsidRPr="00F0168A" w:rsidRDefault="00437363" w:rsidP="00F0168A">
      <w:pPr>
        <w:pStyle w:val="Lijstalinea"/>
        <w:numPr>
          <w:ilvl w:val="0"/>
          <w:numId w:val="58"/>
        </w:numPr>
        <w:spacing w:after="160"/>
        <w:jc w:val="left"/>
        <w:rPr>
          <w:u w:val="single"/>
        </w:rPr>
      </w:pPr>
      <w:r w:rsidRPr="005C5C96">
        <w:t xml:space="preserve">Verbeter de inzichtelijkheid en verslaglegging van de raads- en commissievergaderingen in het raadsinformatiesysteem.  </w:t>
      </w:r>
    </w:p>
    <w:p w14:paraId="2B553E9D" w14:textId="62AA7E2B" w:rsidR="00646429" w:rsidRPr="00437363" w:rsidRDefault="00646429" w:rsidP="00437363">
      <w:pPr>
        <w:spacing w:after="160" w:line="281" w:lineRule="auto"/>
        <w:jc w:val="left"/>
        <w:rPr>
          <w:u w:val="single"/>
        </w:rPr>
      </w:pPr>
      <w:r w:rsidRPr="005C5C96">
        <w:t xml:space="preserve">  </w:t>
      </w:r>
    </w:p>
    <w:p w14:paraId="0A90741D" w14:textId="106C1A6B" w:rsidR="002F1CAF" w:rsidRDefault="002F1CAF">
      <w:pPr>
        <w:jc w:val="left"/>
      </w:pPr>
    </w:p>
    <w:p w14:paraId="50DB7125" w14:textId="77777777" w:rsidR="002F1CAF" w:rsidRDefault="002F1CAF">
      <w:pPr>
        <w:jc w:val="left"/>
      </w:pPr>
    </w:p>
    <w:p w14:paraId="78D64D53" w14:textId="77777777" w:rsidR="002F1CAF" w:rsidRDefault="002F1CAF">
      <w:pPr>
        <w:jc w:val="left"/>
      </w:pPr>
    </w:p>
    <w:p w14:paraId="45558B52" w14:textId="77777777" w:rsidR="002F1CAF" w:rsidRDefault="002F1CAF">
      <w:pPr>
        <w:jc w:val="left"/>
      </w:pPr>
    </w:p>
    <w:p w14:paraId="7C0DE2FA" w14:textId="77777777" w:rsidR="002F1CAF" w:rsidRDefault="002F1CAF">
      <w:pPr>
        <w:jc w:val="left"/>
      </w:pPr>
    </w:p>
    <w:p w14:paraId="3B244F16" w14:textId="77777777" w:rsidR="002F1CAF" w:rsidRDefault="002F1CAF">
      <w:pPr>
        <w:jc w:val="left"/>
      </w:pPr>
    </w:p>
    <w:p w14:paraId="05740883" w14:textId="77777777" w:rsidR="002F1CAF" w:rsidRDefault="002F1CAF">
      <w:pPr>
        <w:jc w:val="left"/>
      </w:pPr>
    </w:p>
    <w:p w14:paraId="29F6234D" w14:textId="77777777" w:rsidR="002F1CAF" w:rsidRDefault="002F1CAF">
      <w:pPr>
        <w:jc w:val="left"/>
      </w:pPr>
    </w:p>
    <w:p w14:paraId="56A4C853" w14:textId="77777777" w:rsidR="002F1CAF" w:rsidRDefault="002F1CAF">
      <w:pPr>
        <w:jc w:val="left"/>
      </w:pPr>
    </w:p>
    <w:p w14:paraId="1A447A54" w14:textId="77777777" w:rsidR="002F1CAF" w:rsidRDefault="002F1CAF">
      <w:pPr>
        <w:jc w:val="left"/>
      </w:pPr>
    </w:p>
    <w:p w14:paraId="6A97D3B7" w14:textId="77777777" w:rsidR="002F1CAF" w:rsidRDefault="002F1CAF">
      <w:pPr>
        <w:jc w:val="left"/>
      </w:pPr>
    </w:p>
    <w:p w14:paraId="2C308563" w14:textId="77777777" w:rsidR="002F1CAF" w:rsidRDefault="002F1CAF">
      <w:pPr>
        <w:jc w:val="left"/>
      </w:pPr>
    </w:p>
    <w:p w14:paraId="4ED6F802" w14:textId="77777777" w:rsidR="002F1CAF" w:rsidRDefault="002F1CAF">
      <w:pPr>
        <w:jc w:val="left"/>
      </w:pPr>
    </w:p>
    <w:p w14:paraId="07B003DE" w14:textId="77777777" w:rsidR="002F1CAF" w:rsidRDefault="002F1CAF">
      <w:pPr>
        <w:jc w:val="left"/>
      </w:pPr>
    </w:p>
    <w:p w14:paraId="05BED325" w14:textId="77777777" w:rsidR="002F1CAF" w:rsidRDefault="002F1CAF">
      <w:pPr>
        <w:jc w:val="left"/>
      </w:pPr>
    </w:p>
    <w:p w14:paraId="79A4A2C3" w14:textId="77777777" w:rsidR="002F1CAF" w:rsidRDefault="002F1CAF">
      <w:pPr>
        <w:jc w:val="left"/>
      </w:pPr>
    </w:p>
    <w:p w14:paraId="27B8B5C4" w14:textId="77777777" w:rsidR="002F1CAF" w:rsidRDefault="002F1CAF">
      <w:pPr>
        <w:jc w:val="left"/>
      </w:pPr>
    </w:p>
    <w:p w14:paraId="526ED89D" w14:textId="77777777" w:rsidR="002F1CAF" w:rsidRDefault="002F1CAF">
      <w:pPr>
        <w:jc w:val="left"/>
      </w:pPr>
    </w:p>
    <w:p w14:paraId="140DDC16" w14:textId="77777777" w:rsidR="002F1CAF" w:rsidRDefault="002F1CAF">
      <w:pPr>
        <w:jc w:val="left"/>
      </w:pPr>
    </w:p>
    <w:p w14:paraId="6D3601DA" w14:textId="77777777" w:rsidR="002F1CAF" w:rsidRDefault="002F1CAF">
      <w:pPr>
        <w:jc w:val="left"/>
      </w:pPr>
    </w:p>
    <w:p w14:paraId="1DC9135C" w14:textId="77777777" w:rsidR="002F1CAF" w:rsidRDefault="002F1CAF">
      <w:pPr>
        <w:jc w:val="left"/>
      </w:pPr>
    </w:p>
    <w:p w14:paraId="64A76587" w14:textId="77777777" w:rsidR="002F1CAF" w:rsidRDefault="002F1CAF">
      <w:pPr>
        <w:jc w:val="left"/>
      </w:pPr>
    </w:p>
    <w:p w14:paraId="596C06C7" w14:textId="77777777" w:rsidR="002F1CAF" w:rsidRDefault="002F1CAF">
      <w:pPr>
        <w:jc w:val="left"/>
      </w:pPr>
    </w:p>
    <w:p w14:paraId="41A0A1C5" w14:textId="77777777" w:rsidR="002F1CAF" w:rsidRDefault="002F1CAF">
      <w:pPr>
        <w:jc w:val="left"/>
      </w:pPr>
    </w:p>
    <w:p w14:paraId="01A1A76E" w14:textId="77777777" w:rsidR="002F1CAF" w:rsidRDefault="002F1CAF">
      <w:pPr>
        <w:jc w:val="left"/>
      </w:pPr>
    </w:p>
    <w:p w14:paraId="02E5EC7E" w14:textId="77777777" w:rsidR="002F1CAF" w:rsidRDefault="002F1CAF">
      <w:pPr>
        <w:jc w:val="left"/>
      </w:pPr>
    </w:p>
    <w:p w14:paraId="41B5EBBC" w14:textId="77777777" w:rsidR="002F1CAF" w:rsidRDefault="002F1CAF">
      <w:pPr>
        <w:jc w:val="left"/>
      </w:pPr>
    </w:p>
    <w:p w14:paraId="4D1D4B46" w14:textId="77777777" w:rsidR="002F1CAF" w:rsidRDefault="002F1CAF">
      <w:pPr>
        <w:jc w:val="left"/>
      </w:pPr>
    </w:p>
    <w:p w14:paraId="71A62C0A" w14:textId="09EC0E58" w:rsidR="00F47D77" w:rsidRPr="00520743" w:rsidRDefault="004E0875" w:rsidP="004E0875">
      <w:pPr>
        <w:pStyle w:val="Kop1"/>
        <w:jc w:val="left"/>
        <w:rPr>
          <w:bCs/>
        </w:rPr>
      </w:pPr>
      <w:bookmarkStart w:id="52" w:name="_Toc193118805"/>
      <w:r w:rsidRPr="004E0875">
        <w:t>7</w:t>
      </w:r>
      <w:r w:rsidRPr="004E0875">
        <w:rPr>
          <w:b w:val="0"/>
          <w:bCs/>
        </w:rPr>
        <w:t>.</w:t>
      </w:r>
      <w:r>
        <w:rPr>
          <w:bCs/>
        </w:rPr>
        <w:t xml:space="preserve"> </w:t>
      </w:r>
      <w:r w:rsidR="00F47D77">
        <w:rPr>
          <w:bCs/>
        </w:rPr>
        <w:t>Bestuurlijke reactie</w:t>
      </w:r>
      <w:r w:rsidR="00FA163F">
        <w:rPr>
          <w:bCs/>
        </w:rPr>
        <w:t xml:space="preserve"> en nawoord rekenkamer</w:t>
      </w:r>
      <w:bookmarkEnd w:id="52"/>
    </w:p>
    <w:p w14:paraId="455F87FE" w14:textId="12E8D2DD" w:rsidR="00520743" w:rsidRDefault="00520743" w:rsidP="00520743">
      <w:pPr>
        <w:pStyle w:val="Kop2"/>
        <w:sectPr w:rsidR="00520743" w:rsidSect="00CA0CF7">
          <w:headerReference w:type="even" r:id="rId17"/>
          <w:headerReference w:type="default" r:id="rId18"/>
          <w:footerReference w:type="even" r:id="rId19"/>
          <w:footerReference w:type="default" r:id="rId20"/>
          <w:headerReference w:type="first" r:id="rId21"/>
          <w:footerReference w:type="first" r:id="rId22"/>
          <w:pgSz w:w="11900" w:h="16840"/>
          <w:pgMar w:top="1417" w:right="1417" w:bottom="1417" w:left="1417" w:header="708" w:footer="708" w:gutter="0"/>
          <w:pgNumType w:start="0"/>
          <w:cols w:space="708"/>
          <w:titlePg/>
          <w:docGrid w:linePitch="360"/>
        </w:sectPr>
      </w:pPr>
      <w:bookmarkStart w:id="53" w:name="_Toc193118806"/>
      <w:r w:rsidRPr="002F1CAF">
        <w:rPr>
          <w:noProof/>
        </w:rPr>
        <w:drawing>
          <wp:anchor distT="0" distB="0" distL="114300" distR="114300" simplePos="0" relativeHeight="251659267" behindDoc="1" locked="0" layoutInCell="1" allowOverlap="1" wp14:anchorId="64183802" wp14:editId="04F8DDE7">
            <wp:simplePos x="0" y="0"/>
            <wp:positionH relativeFrom="margin">
              <wp:posOffset>-470830</wp:posOffset>
            </wp:positionH>
            <wp:positionV relativeFrom="paragraph">
              <wp:posOffset>436716</wp:posOffset>
            </wp:positionV>
            <wp:extent cx="6174463" cy="8512054"/>
            <wp:effectExtent l="0" t="0" r="0" b="0"/>
            <wp:wrapNone/>
            <wp:docPr id="1723711141" name="Afbeelding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23">
                      <a:extLst>
                        <a:ext uri="{28A0092B-C50C-407E-A947-70E740481C1C}">
                          <a14:useLocalDpi xmlns:a14="http://schemas.microsoft.com/office/drawing/2010/main" val="0"/>
                        </a:ext>
                      </a:extLst>
                    </a:blip>
                    <a:srcRect/>
                    <a:stretch>
                      <a:fillRect/>
                    </a:stretch>
                  </pic:blipFill>
                  <pic:spPr bwMode="auto">
                    <a:xfrm>
                      <a:off x="0" y="0"/>
                      <a:ext cx="6174463" cy="8512054"/>
                    </a:xfrm>
                    <a:prstGeom prst="rect">
                      <a:avLst/>
                    </a:prstGeom>
                    <a:noFill/>
                    <a:ln>
                      <a:noFill/>
                    </a:ln>
                  </pic:spPr>
                </pic:pic>
              </a:graphicData>
            </a:graphic>
            <wp14:sizeRelH relativeFrom="page">
              <wp14:pctWidth>0</wp14:pctWidth>
            </wp14:sizeRelH>
            <wp14:sizeRelV relativeFrom="page">
              <wp14:pctHeight>0</wp14:pctHeight>
            </wp14:sizeRelV>
          </wp:anchor>
        </w:drawing>
      </w:r>
      <w:r w:rsidR="004A3874">
        <w:t xml:space="preserve">7.1 </w:t>
      </w:r>
      <w:r>
        <w:t>Bestuurlijke reactie</w:t>
      </w:r>
      <w:bookmarkEnd w:id="53"/>
    </w:p>
    <w:p w14:paraId="65E9F2F0" w14:textId="113F5CA1" w:rsidR="00646429" w:rsidRPr="007113AA" w:rsidRDefault="00520743" w:rsidP="00646429">
      <w:pPr>
        <w:spacing w:line="259" w:lineRule="auto"/>
      </w:pPr>
      <w:r w:rsidRPr="00810889">
        <w:rPr>
          <w:noProof/>
        </w:rPr>
        <w:drawing>
          <wp:anchor distT="0" distB="0" distL="114300" distR="114300" simplePos="0" relativeHeight="251660291" behindDoc="1" locked="0" layoutInCell="1" allowOverlap="1" wp14:anchorId="22FAB5D9" wp14:editId="6F49811D">
            <wp:simplePos x="0" y="0"/>
            <wp:positionH relativeFrom="margin">
              <wp:posOffset>-538467</wp:posOffset>
            </wp:positionH>
            <wp:positionV relativeFrom="paragraph">
              <wp:posOffset>-148301</wp:posOffset>
            </wp:positionV>
            <wp:extent cx="6271814" cy="2154725"/>
            <wp:effectExtent l="0" t="0" r="0" b="0"/>
            <wp:wrapNone/>
            <wp:docPr id="533897147" name="Afbeelding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24">
                      <a:extLst>
                        <a:ext uri="{28A0092B-C50C-407E-A947-70E740481C1C}">
                          <a14:useLocalDpi xmlns:a14="http://schemas.microsoft.com/office/drawing/2010/main" val="0"/>
                        </a:ext>
                      </a:extLst>
                    </a:blip>
                    <a:srcRect/>
                    <a:stretch>
                      <a:fillRect/>
                    </a:stretch>
                  </pic:blipFill>
                  <pic:spPr bwMode="auto">
                    <a:xfrm>
                      <a:off x="0" y="0"/>
                      <a:ext cx="6271814" cy="2154725"/>
                    </a:xfrm>
                    <a:prstGeom prst="rect">
                      <a:avLst/>
                    </a:prstGeom>
                    <a:noFill/>
                    <a:ln>
                      <a:noFill/>
                    </a:ln>
                  </pic:spPr>
                </pic:pic>
              </a:graphicData>
            </a:graphic>
            <wp14:sizeRelH relativeFrom="page">
              <wp14:pctWidth>0</wp14:pctWidth>
            </wp14:sizeRelH>
            <wp14:sizeRelV relativeFrom="page">
              <wp14:pctHeight>0</wp14:pctHeight>
            </wp14:sizeRelV>
          </wp:anchor>
        </w:drawing>
      </w:r>
    </w:p>
    <w:p w14:paraId="29B87B2A" w14:textId="77777777" w:rsidR="00520743" w:rsidRDefault="00520743" w:rsidP="00FA163F">
      <w:pPr>
        <w:jc w:val="left"/>
      </w:pPr>
    </w:p>
    <w:p w14:paraId="642D6B5D" w14:textId="77777777" w:rsidR="00520743" w:rsidRDefault="00520743" w:rsidP="00FA163F">
      <w:pPr>
        <w:jc w:val="left"/>
      </w:pPr>
    </w:p>
    <w:p w14:paraId="766B9092" w14:textId="77777777" w:rsidR="00520743" w:rsidRDefault="00520743" w:rsidP="00FA163F">
      <w:pPr>
        <w:jc w:val="left"/>
      </w:pPr>
    </w:p>
    <w:p w14:paraId="77EBE944" w14:textId="77777777" w:rsidR="00520743" w:rsidRDefault="00520743" w:rsidP="00FA163F">
      <w:pPr>
        <w:jc w:val="left"/>
      </w:pPr>
    </w:p>
    <w:p w14:paraId="0EF50BDB" w14:textId="77777777" w:rsidR="00520743" w:rsidRDefault="00520743" w:rsidP="00FA163F">
      <w:pPr>
        <w:jc w:val="left"/>
      </w:pPr>
    </w:p>
    <w:p w14:paraId="18E2BE8E" w14:textId="77777777" w:rsidR="00520743" w:rsidRDefault="00520743" w:rsidP="00FA163F">
      <w:pPr>
        <w:jc w:val="left"/>
      </w:pPr>
    </w:p>
    <w:p w14:paraId="37CAC863" w14:textId="77777777" w:rsidR="00520743" w:rsidRDefault="00520743" w:rsidP="00FA163F">
      <w:pPr>
        <w:jc w:val="left"/>
      </w:pPr>
    </w:p>
    <w:p w14:paraId="4861960E" w14:textId="77777777" w:rsidR="00520743" w:rsidRDefault="00520743" w:rsidP="00FA163F">
      <w:pPr>
        <w:jc w:val="left"/>
      </w:pPr>
    </w:p>
    <w:p w14:paraId="73CFAFC8" w14:textId="77777777" w:rsidR="00520743" w:rsidRDefault="00520743" w:rsidP="00FA163F">
      <w:pPr>
        <w:jc w:val="left"/>
      </w:pPr>
    </w:p>
    <w:p w14:paraId="2C4ADAC7" w14:textId="77777777" w:rsidR="00520743" w:rsidRDefault="00520743" w:rsidP="00FA163F">
      <w:pPr>
        <w:jc w:val="left"/>
      </w:pPr>
    </w:p>
    <w:p w14:paraId="4743FF09" w14:textId="77777777" w:rsidR="00520743" w:rsidRDefault="00520743" w:rsidP="00FA163F">
      <w:pPr>
        <w:jc w:val="left"/>
      </w:pPr>
    </w:p>
    <w:p w14:paraId="74CEBA64" w14:textId="2DF7D09F" w:rsidR="00CD1671" w:rsidRDefault="004A3874" w:rsidP="00520743">
      <w:pPr>
        <w:pStyle w:val="Kop2"/>
      </w:pPr>
      <w:bookmarkStart w:id="54" w:name="_Toc193118807"/>
      <w:r>
        <w:t xml:space="preserve">7.2 </w:t>
      </w:r>
      <w:r w:rsidR="00520743">
        <w:t>Nawoord Rekenkamer</w:t>
      </w:r>
      <w:bookmarkEnd w:id="54"/>
    </w:p>
    <w:p w14:paraId="10D1C394" w14:textId="77777777" w:rsidR="00CD1671" w:rsidRDefault="00CD1671" w:rsidP="00CD1671">
      <w:r>
        <w:t xml:space="preserve">De Rekenkamer dankt het college voor de bestuurlijke reactie. De Rekenkamer erkent dat het college binnen de geest van de verordening Grote Projecten de Raad informeert over de voortgang, knelpunten en risico's. </w:t>
      </w:r>
    </w:p>
    <w:p w14:paraId="5A48B099" w14:textId="77777777" w:rsidR="00CD1671" w:rsidRDefault="00CD1671" w:rsidP="00CD1671">
      <w:r>
        <w:t xml:space="preserve">Uit de reactie blijkt dat de verordening knellend werkt. Het doel van de verordening raakt uit zicht wanneer termijnen en formats belangrijker zijn dan goede en tijdige informatievoorziening aan de Raad. </w:t>
      </w:r>
    </w:p>
    <w:p w14:paraId="31ABC163" w14:textId="77777777" w:rsidR="00CD1671" w:rsidRDefault="00CD1671" w:rsidP="00CD1671"/>
    <w:p w14:paraId="2526CAB5" w14:textId="77777777" w:rsidR="00CD1671" w:rsidRDefault="00CD1671" w:rsidP="00CD1671">
      <w:r>
        <w:t xml:space="preserve">Wanneer de verordening te star is, kan de Raad ervoor kiezen om binnen de verordening ruimte te creëren om te sturen naar de omvang en soort van een project. Het risico van een ruimere verordening is dat de disciplinerende werking van termijnen en voor afgesproken kaders verdwijnt, waardoor het moeilijker wordt voor de Raad om te sturen. </w:t>
      </w:r>
    </w:p>
    <w:p w14:paraId="5C3B5021" w14:textId="77777777" w:rsidR="00CD1671" w:rsidRDefault="00CD1671" w:rsidP="00CD1671"/>
    <w:p w14:paraId="6A7DDBAD" w14:textId="77777777" w:rsidR="00CD1671" w:rsidRDefault="00CD1671" w:rsidP="00CD1671">
      <w:r>
        <w:t>Het is daarom belangrijker volgens de Rekenkamer dat de Raad bewust kiest welk onderwerp extra aandacht van de Raad vereist en op welke voorwaarden/ijkpunten de Raad wil sturen. Om daar vervolgens consequent naar te handelen en het college aan te spreken wanneer nodig. Moet iets de titel 'Groot Project' hebben om nauwer te willen sturen?</w:t>
      </w:r>
    </w:p>
    <w:p w14:paraId="796165F1" w14:textId="77777777" w:rsidR="00CD1671" w:rsidRDefault="00CD1671" w:rsidP="00CD1671"/>
    <w:p w14:paraId="2890D68C" w14:textId="77777777" w:rsidR="00CD1671" w:rsidRDefault="00CD1671" w:rsidP="00CD1671">
      <w:r>
        <w:t xml:space="preserve">In het vooruitzicht van de verkiezingen van 2026 is het een aanvullende aanbeveling aan de Raad om de griffie te vragen een analyse te maken van de afgelopen vier jaar van de momenten dat extra inzet van de Raad noodzakelijk werd ervaren zonder dat het een groot project betrof. Welke lessen zijn hier uit te trekken? Bij welke seinen bij niet grote projecten heeft de Raad tussentijds extra aandacht besteed aan een onderwerp en waar richtte deze zich op? </w:t>
      </w:r>
    </w:p>
    <w:p w14:paraId="57838669" w14:textId="77777777" w:rsidR="00CD1671" w:rsidRDefault="00CD1671" w:rsidP="00CD1671"/>
    <w:p w14:paraId="664C8A63" w14:textId="6BC843E8" w:rsidR="00520743" w:rsidRDefault="00CD1671" w:rsidP="00CD1671">
      <w:r>
        <w:t>Dit kan handvatten geven aan de volgende Raad om gericht te agenderen zonder het college in het keurslijf van de verordening Grote Projecten te dwingen.</w:t>
      </w:r>
      <w:r w:rsidR="00520743">
        <w:br w:type="page"/>
      </w:r>
    </w:p>
    <w:p w14:paraId="0574DE03" w14:textId="77777777" w:rsidR="006C1921" w:rsidRDefault="00F50513" w:rsidP="00BB14C9">
      <w:pPr>
        <w:pStyle w:val="Kop1"/>
      </w:pPr>
      <w:bookmarkStart w:id="55" w:name="_Toc193118808"/>
      <w:r>
        <w:t>Bijlage 1 Procedureregeling grote projecten</w:t>
      </w:r>
      <w:bookmarkEnd w:id="55"/>
      <w:r w:rsidR="00656829">
        <w:t xml:space="preserve"> </w:t>
      </w:r>
    </w:p>
    <w:p w14:paraId="15C841C1" w14:textId="64E6AF98" w:rsidR="006C1921" w:rsidRPr="006C1921" w:rsidRDefault="006C1921" w:rsidP="006C1921">
      <w:r>
        <w:t>Vastgesteld door de gemeenteraad op 10 juni 2008</w:t>
      </w:r>
    </w:p>
    <w:p w14:paraId="20909D83" w14:textId="631364C7" w:rsidR="00F50513" w:rsidRDefault="00F50513" w:rsidP="006C1921">
      <w:r>
        <w:t xml:space="preserve"> </w:t>
      </w:r>
    </w:p>
    <w:p w14:paraId="005210FC" w14:textId="77777777" w:rsidR="00F50513" w:rsidRDefault="00F50513" w:rsidP="00F50513">
      <w:r>
        <w:t>Geldend van 20-06-2008 t/m heden</w:t>
      </w:r>
    </w:p>
    <w:p w14:paraId="7003EF0C" w14:textId="77777777" w:rsidR="006C1921" w:rsidRDefault="006C1921" w:rsidP="00F50513"/>
    <w:p w14:paraId="5DE75870" w14:textId="77777777" w:rsidR="00F50513" w:rsidRPr="004D37A6" w:rsidRDefault="00F50513" w:rsidP="00F50513">
      <w:pPr>
        <w:rPr>
          <w:b/>
          <w:bCs/>
        </w:rPr>
      </w:pPr>
      <w:r w:rsidRPr="004D37A6">
        <w:rPr>
          <w:b/>
          <w:bCs/>
        </w:rPr>
        <w:t>Artikel 1. Aanwijzing groot project</w:t>
      </w:r>
    </w:p>
    <w:p w14:paraId="09BDDC85" w14:textId="63B5FE33" w:rsidR="00F50513" w:rsidRDefault="00F50513" w:rsidP="00F50513">
      <w:r>
        <w:t>1.</w:t>
      </w:r>
      <w:r w:rsidR="004D37A6">
        <w:t xml:space="preserve"> </w:t>
      </w:r>
      <w:r>
        <w:t>De raad kan – gehoord het college van burgemeester en wethouders - besluiten een</w:t>
      </w:r>
      <w:r w:rsidR="004D37A6">
        <w:t xml:space="preserve"> </w:t>
      </w:r>
      <w:r>
        <w:t>activiteit aan te wijzen tot groot project, indien hij van mening is dat zijn</w:t>
      </w:r>
    </w:p>
    <w:p w14:paraId="53C19403" w14:textId="77777777" w:rsidR="00F50513" w:rsidRDefault="00F50513" w:rsidP="00F50513">
      <w:r>
        <w:t>kaderstellende en controlerende taak vereist dat meer toegesneden informatie</w:t>
      </w:r>
    </w:p>
    <w:p w14:paraId="44580BAF" w14:textId="77777777" w:rsidR="00F50513" w:rsidRDefault="00F50513" w:rsidP="00F50513">
      <w:r>
        <w:t>noodzakelijk is.</w:t>
      </w:r>
    </w:p>
    <w:p w14:paraId="00C51531" w14:textId="0FA7F4F9" w:rsidR="00F50513" w:rsidRDefault="00F50513" w:rsidP="00F50513">
      <w:r>
        <w:t>2.</w:t>
      </w:r>
      <w:r w:rsidR="004D37A6">
        <w:t xml:space="preserve"> </w:t>
      </w:r>
      <w:r>
        <w:t>Deze aanwijzing vindt plaats op grond van een of meer van de volgende overwegingen:</w:t>
      </w:r>
    </w:p>
    <w:p w14:paraId="23CA9966" w14:textId="77777777" w:rsidR="00F50513" w:rsidRDefault="00F50513" w:rsidP="00F50513">
      <w:r>
        <w:t>a. er is sprake van een niet routinematige, grootschalige en in de tijd begrensde activiteit;</w:t>
      </w:r>
    </w:p>
    <w:p w14:paraId="2E6B920F" w14:textId="77777777" w:rsidR="00F50513" w:rsidRDefault="00F50513" w:rsidP="00F50513">
      <w:r>
        <w:t>b. het project is politiek zeer relevant;</w:t>
      </w:r>
    </w:p>
    <w:p w14:paraId="6FCF0AAC" w14:textId="77777777" w:rsidR="00F50513" w:rsidRDefault="00F50513" w:rsidP="00F50513">
      <w:r>
        <w:t>c. er is sprake van aanmerkelijke risico’s;</w:t>
      </w:r>
    </w:p>
    <w:p w14:paraId="74D95A09" w14:textId="77777777" w:rsidR="00F50513" w:rsidRDefault="00F50513" w:rsidP="00F50513">
      <w:r>
        <w:t>d. er zijn substantiële financiële gevolgen aan verbonden;</w:t>
      </w:r>
    </w:p>
    <w:p w14:paraId="516002EE" w14:textId="77777777" w:rsidR="00F50513" w:rsidRDefault="00F50513" w:rsidP="00F50513">
      <w:r>
        <w:t>e. er is sprake van een in organisatorisch opzicht complex besturings- en</w:t>
      </w:r>
    </w:p>
    <w:p w14:paraId="47A7C3B2" w14:textId="77777777" w:rsidR="00F50513" w:rsidRDefault="00F50513" w:rsidP="00F50513">
      <w:r>
        <w:t>uitvoeringsproces.</w:t>
      </w:r>
    </w:p>
    <w:p w14:paraId="6A7C3BD3" w14:textId="77777777" w:rsidR="00DB638E" w:rsidRDefault="00DB638E" w:rsidP="00F50513"/>
    <w:p w14:paraId="0A0B5BEF" w14:textId="03A4F5F4" w:rsidR="00F50513" w:rsidRPr="00DB638E" w:rsidRDefault="00F50513" w:rsidP="00F50513">
      <w:pPr>
        <w:rPr>
          <w:b/>
          <w:bCs/>
        </w:rPr>
      </w:pPr>
      <w:r w:rsidRPr="00DB638E">
        <w:rPr>
          <w:b/>
          <w:bCs/>
        </w:rPr>
        <w:t>Artikel 2. Startdocument</w:t>
      </w:r>
    </w:p>
    <w:p w14:paraId="418342DD" w14:textId="3FA524D0" w:rsidR="00F50513" w:rsidRDefault="00F50513" w:rsidP="00F50513">
      <w:r>
        <w:t>1.</w:t>
      </w:r>
      <w:r w:rsidR="00DB638E">
        <w:t xml:space="preserve"> </w:t>
      </w:r>
      <w:r>
        <w:t>Het college zendt binnen vier weken na een besluit ingevolge artikel 1, 1e lid, van deze</w:t>
      </w:r>
      <w:r w:rsidR="00DB638E">
        <w:t xml:space="preserve"> </w:t>
      </w:r>
      <w:r>
        <w:t>regeling aan de raad een startdocument betreffende het project waarin tenminste de</w:t>
      </w:r>
      <w:r w:rsidR="00DB638E">
        <w:t xml:space="preserve"> </w:t>
      </w:r>
      <w:r>
        <w:t>volgende elementen worden besproken:</w:t>
      </w:r>
    </w:p>
    <w:p w14:paraId="63A8E143" w14:textId="77777777" w:rsidR="00F50513" w:rsidRDefault="00F50513" w:rsidP="00F50513">
      <w:r>
        <w:t>a. de probleemanalyse die aan het project ten grondslag ligt;</w:t>
      </w:r>
    </w:p>
    <w:p w14:paraId="2A39369A" w14:textId="24AB4A34" w:rsidR="00F50513" w:rsidRDefault="00F50513" w:rsidP="00F50513">
      <w:r>
        <w:t>b.de specifiek, meetbaar, realistisch en tijdgebonden geformuleerde doelstelling(en) van</w:t>
      </w:r>
      <w:r w:rsidR="00DB638E">
        <w:t xml:space="preserve"> </w:t>
      </w:r>
      <w:r>
        <w:t>het project;</w:t>
      </w:r>
    </w:p>
    <w:p w14:paraId="6FF0789A" w14:textId="77777777" w:rsidR="00F50513" w:rsidRDefault="00F50513" w:rsidP="00F50513">
      <w:r>
        <w:t>c. een weergave van de geldende beleidskaders en de beleidsruimte;</w:t>
      </w:r>
    </w:p>
    <w:p w14:paraId="3D4CA1FC" w14:textId="1F6707C0" w:rsidR="00F50513" w:rsidRDefault="00F50513" w:rsidP="00F50513">
      <w:r>
        <w:t>d. een schets van de diverse beleidsalternatieven; de verwachte maatschappelijke of</w:t>
      </w:r>
      <w:r w:rsidR="00A92F97">
        <w:t xml:space="preserve"> </w:t>
      </w:r>
      <w:r>
        <w:t>bestuurlijke consequenties van de alternatieven; financiële consequenties van de</w:t>
      </w:r>
      <w:r w:rsidR="00A92F97">
        <w:t xml:space="preserve"> </w:t>
      </w:r>
      <w:r>
        <w:t>alternatieven; de motivering waarom wordt gekozen voor het voorgestelde project en</w:t>
      </w:r>
      <w:r w:rsidR="00A92F97">
        <w:t xml:space="preserve"> </w:t>
      </w:r>
      <w:r>
        <w:t>waarom de alternatieven zijn afgevallen;</w:t>
      </w:r>
    </w:p>
    <w:p w14:paraId="3FEF1C56" w14:textId="77777777" w:rsidR="00F50513" w:rsidRDefault="00F50513" w:rsidP="00F50513">
      <w:r>
        <w:t>e. de rol van de gemeente bij dit project; betrokkenheid van andere publieke of private</w:t>
      </w:r>
    </w:p>
    <w:p w14:paraId="531ED646" w14:textId="77777777" w:rsidR="00F50513" w:rsidRDefault="00F50513" w:rsidP="00F50513">
      <w:r>
        <w:t>partijen;</w:t>
      </w:r>
    </w:p>
    <w:p w14:paraId="610F1CC3" w14:textId="77777777" w:rsidR="00F50513" w:rsidRDefault="00F50513" w:rsidP="00F50513">
      <w:r>
        <w:t>f. een globale kostenraming, de wijze van financiering, de inpassing van de</w:t>
      </w:r>
    </w:p>
    <w:p w14:paraId="1BCF3CCF" w14:textId="77777777" w:rsidR="00F50513" w:rsidRDefault="00F50513" w:rsidP="00F50513">
      <w:r>
        <w:t>exploitatielasten in de begroting;</w:t>
      </w:r>
    </w:p>
    <w:p w14:paraId="785C8E1D" w14:textId="77777777" w:rsidR="00F50513" w:rsidRDefault="00F50513" w:rsidP="00F50513">
      <w:r>
        <w:t>g. een risicoanalyse en de maatregelen die zijn genomen om de risico’s te beheersen;</w:t>
      </w:r>
    </w:p>
    <w:p w14:paraId="11C4E23A" w14:textId="77777777" w:rsidR="00F50513" w:rsidRDefault="00F50513" w:rsidP="00F50513">
      <w:r>
        <w:t>h. de voorziene planning van de te nemen beslissingen en de rol van de raad daarin;</w:t>
      </w:r>
    </w:p>
    <w:p w14:paraId="49278FEE" w14:textId="77777777" w:rsidR="00F50513" w:rsidRDefault="00F50513" w:rsidP="00F50513">
      <w:r>
        <w:t>i. de hoofdlijnen van de organisatie van het project alsmede de aansturing en de</w:t>
      </w:r>
    </w:p>
    <w:p w14:paraId="0DC97488" w14:textId="77777777" w:rsidR="00F50513" w:rsidRDefault="00F50513" w:rsidP="00F50513">
      <w:r>
        <w:t>beheersing daarvan;</w:t>
      </w:r>
    </w:p>
    <w:p w14:paraId="04883B6F" w14:textId="77777777" w:rsidR="00F50513" w:rsidRDefault="00F50513" w:rsidP="00F50513">
      <w:r>
        <w:t>j. een communicatieparagraaf.</w:t>
      </w:r>
    </w:p>
    <w:p w14:paraId="43AF8EFC" w14:textId="5132AF19" w:rsidR="00F50513" w:rsidRDefault="00F50513" w:rsidP="00F50513">
      <w:r>
        <w:t>2. De raad kan desgewenst aanvullende eisen stellen aan de te verstrekken informatie.</w:t>
      </w:r>
    </w:p>
    <w:p w14:paraId="03EDCE19" w14:textId="77777777" w:rsidR="00A92F97" w:rsidRDefault="00A92F97" w:rsidP="00F50513"/>
    <w:p w14:paraId="410D27B3" w14:textId="43FE0AB6" w:rsidR="00F50513" w:rsidRPr="00A92F97" w:rsidRDefault="00F50513" w:rsidP="00F50513">
      <w:pPr>
        <w:rPr>
          <w:b/>
          <w:bCs/>
        </w:rPr>
      </w:pPr>
      <w:r w:rsidRPr="00A92F97">
        <w:rPr>
          <w:b/>
          <w:bCs/>
        </w:rPr>
        <w:t>Artikel 3. Voortgangsrapportages</w:t>
      </w:r>
    </w:p>
    <w:p w14:paraId="67ACB4E6" w14:textId="42B71F1F" w:rsidR="00F50513" w:rsidRDefault="00F50513" w:rsidP="00F50513">
      <w:r>
        <w:t>In de tenminste eenmaal per halfjaar uit te brengen voortgangsrapportage is de door het</w:t>
      </w:r>
      <w:r w:rsidR="00A92F97">
        <w:t xml:space="preserve"> </w:t>
      </w:r>
      <w:r>
        <w:t xml:space="preserve">college aan de raad te verstrekken informatie – indien en </w:t>
      </w:r>
      <w:proofErr w:type="spellStart"/>
      <w:r>
        <w:t>voorzover</w:t>
      </w:r>
      <w:proofErr w:type="spellEnd"/>
      <w:r>
        <w:t xml:space="preserve"> van toepassing -gericht op:</w:t>
      </w:r>
    </w:p>
    <w:p w14:paraId="67A4D9F5" w14:textId="77777777" w:rsidR="00F50513" w:rsidRDefault="00F50513" w:rsidP="00F50513">
      <w:r>
        <w:t>a. de voortgang en de resultaten van de doelstellingen ten opzichte van de startnotitie;</w:t>
      </w:r>
    </w:p>
    <w:p w14:paraId="3A4A7641" w14:textId="77777777" w:rsidR="00F50513" w:rsidRDefault="00F50513" w:rsidP="00F50513">
      <w:r>
        <w:t>b. de politieke keuzevraagstukken, mede gelet op wat er leeft in de samenleving, inclusief de</w:t>
      </w:r>
    </w:p>
    <w:p w14:paraId="55A764D1" w14:textId="77777777" w:rsidR="00F50513" w:rsidRDefault="00F50513" w:rsidP="00F50513">
      <w:r>
        <w:t>rol van de gemeenteraad daarin;</w:t>
      </w:r>
    </w:p>
    <w:p w14:paraId="11D39187" w14:textId="77777777" w:rsidR="00F50513" w:rsidRDefault="00F50513" w:rsidP="00F50513">
      <w:r>
        <w:t>c. de eventuele wijzigingen in de reikwijdte van het project;</w:t>
      </w:r>
    </w:p>
    <w:p w14:paraId="7C829539" w14:textId="77777777" w:rsidR="00F50513" w:rsidRDefault="00F50513" w:rsidP="00F50513">
      <w:r>
        <w:t>d. de ontwikkeling van de planning van het project;</w:t>
      </w:r>
    </w:p>
    <w:p w14:paraId="38A399DA" w14:textId="77777777" w:rsidR="00F50513" w:rsidRDefault="00F50513" w:rsidP="00F50513">
      <w:r>
        <w:t>e. de ontwikkeling van de financiën van het project (waaronder dreigende</w:t>
      </w:r>
    </w:p>
    <w:p w14:paraId="77521AA1" w14:textId="77777777" w:rsidR="00F50513" w:rsidRDefault="00F50513" w:rsidP="00F50513">
      <w:r>
        <w:t>kostenoverschrijdingen en het opvangen daarvan);</w:t>
      </w:r>
    </w:p>
    <w:p w14:paraId="2E6DF237" w14:textId="1F4E8788" w:rsidR="00F50513" w:rsidRDefault="00F50513" w:rsidP="00F50513">
      <w:r>
        <w:t>f.de ontwikkelingen met betrekking tot de aan het project verbonden risico’s, zowel eerder</w:t>
      </w:r>
      <w:r w:rsidR="00A92F97">
        <w:t xml:space="preserve"> </w:t>
      </w:r>
      <w:r>
        <w:t>genoemde als nieuwe risico’s;</w:t>
      </w:r>
    </w:p>
    <w:p w14:paraId="4AF20724" w14:textId="77777777" w:rsidR="00F50513" w:rsidRDefault="00F50513" w:rsidP="00F50513">
      <w:r>
        <w:t>g. de wijze waarop het project wordt aangestuurd en beheerst;</w:t>
      </w:r>
    </w:p>
    <w:p w14:paraId="4208BDC7" w14:textId="77777777" w:rsidR="00F50513" w:rsidRDefault="00F50513" w:rsidP="00F50513">
      <w:r>
        <w:t>h. de voorgenomen acties;</w:t>
      </w:r>
    </w:p>
    <w:p w14:paraId="646562FE" w14:textId="77777777" w:rsidR="00F50513" w:rsidRDefault="00F50513" w:rsidP="00F50513">
      <w:r>
        <w:t>i. alle door de raad daarnaast gevraagde informatie;</w:t>
      </w:r>
    </w:p>
    <w:p w14:paraId="2093931A" w14:textId="77777777" w:rsidR="00F50513" w:rsidRDefault="00F50513" w:rsidP="00F50513">
      <w:r>
        <w:t>j. alle overige informatie betreffende het project waarvan redelijkerwijs kan worden</w:t>
      </w:r>
    </w:p>
    <w:p w14:paraId="587F0457" w14:textId="77777777" w:rsidR="00F50513" w:rsidRDefault="00F50513" w:rsidP="00F50513">
      <w:r>
        <w:t>verondersteld dat deze informatie noodzakelijk is voor de uitoefening van de</w:t>
      </w:r>
    </w:p>
    <w:p w14:paraId="1BD66AC7" w14:textId="77777777" w:rsidR="00F50513" w:rsidRDefault="00F50513" w:rsidP="00F50513">
      <w:r>
        <w:t>controlerende taak van de raad.</w:t>
      </w:r>
    </w:p>
    <w:p w14:paraId="266F936C" w14:textId="77777777" w:rsidR="00A92F97" w:rsidRDefault="00A92F97" w:rsidP="00F50513"/>
    <w:p w14:paraId="0BCB20B9" w14:textId="22B21F82" w:rsidR="00F50513" w:rsidRPr="00A92F97" w:rsidRDefault="00F50513" w:rsidP="00F50513">
      <w:pPr>
        <w:rPr>
          <w:b/>
          <w:bCs/>
        </w:rPr>
      </w:pPr>
      <w:r w:rsidRPr="00A92F97">
        <w:rPr>
          <w:b/>
          <w:bCs/>
        </w:rPr>
        <w:t>Artikel 4. Eindevaluatie</w:t>
      </w:r>
    </w:p>
    <w:p w14:paraId="0AB3172D" w14:textId="77777777" w:rsidR="00F50513" w:rsidRDefault="00F50513" w:rsidP="00F50513">
      <w:r>
        <w:t>Het college zendt ter afronding van het project een evaluatienotitie aan de raad. Daarin wordt tenminste aandacht besteed aan de volgende elementen:</w:t>
      </w:r>
    </w:p>
    <w:p w14:paraId="5BF1DA3A" w14:textId="32BF9A2C" w:rsidR="00F50513" w:rsidRDefault="00F50513" w:rsidP="00F50513">
      <w:proofErr w:type="spellStart"/>
      <w:r>
        <w:t>a.informatie</w:t>
      </w:r>
      <w:proofErr w:type="spellEnd"/>
      <w:r>
        <w:t xml:space="preserve"> over de vraag in welke mate de oorspronkelijke doelstellingen van het project</w:t>
      </w:r>
      <w:r w:rsidR="00A92F97">
        <w:t xml:space="preserve"> </w:t>
      </w:r>
      <w:r>
        <w:t>zijn verwezenlijkt;</w:t>
      </w:r>
    </w:p>
    <w:p w14:paraId="684DCDEA" w14:textId="77777777" w:rsidR="00F50513" w:rsidRDefault="00F50513" w:rsidP="00F50513">
      <w:r>
        <w:t>b. informatie over de kosten van het project;</w:t>
      </w:r>
    </w:p>
    <w:p w14:paraId="0BE18AF7" w14:textId="77777777" w:rsidR="00F50513" w:rsidRDefault="00F50513" w:rsidP="00F50513">
      <w:r>
        <w:t>c. informatie over de wijze waarop de risico’s zijn onderkend en beheerst;</w:t>
      </w:r>
    </w:p>
    <w:p w14:paraId="669CC9FE" w14:textId="77777777" w:rsidR="00F50513" w:rsidRDefault="00F50513" w:rsidP="00F50513">
      <w:r>
        <w:t>d. informatie over de wijze waarop het project is aangestuurd en beheerst;</w:t>
      </w:r>
    </w:p>
    <w:p w14:paraId="590C40AE" w14:textId="3BD97AC7" w:rsidR="00F50513" w:rsidRDefault="00F50513" w:rsidP="00F50513">
      <w:r>
        <w:t>e. informatie over de vraag hoe de samenwerking tussen college en raad is verlopen en hoe</w:t>
      </w:r>
      <w:r w:rsidR="00A92F97">
        <w:t xml:space="preserve"> </w:t>
      </w:r>
      <w:r>
        <w:t>de informatievoorziening heeft gefunctioneerd.</w:t>
      </w:r>
    </w:p>
    <w:p w14:paraId="5FA88A25" w14:textId="77777777" w:rsidR="00A92F97" w:rsidRDefault="00A92F97" w:rsidP="00F50513"/>
    <w:p w14:paraId="461A4879" w14:textId="2147EF00" w:rsidR="00F50513" w:rsidRPr="00A92F97" w:rsidRDefault="00F50513" w:rsidP="00F50513">
      <w:pPr>
        <w:rPr>
          <w:b/>
          <w:bCs/>
        </w:rPr>
      </w:pPr>
      <w:r w:rsidRPr="00A92F97">
        <w:rPr>
          <w:b/>
          <w:bCs/>
        </w:rPr>
        <w:t>Artikel 5. Slotbepaling</w:t>
      </w:r>
    </w:p>
    <w:p w14:paraId="795B2E0F" w14:textId="77777777" w:rsidR="00F50513" w:rsidRDefault="00F50513" w:rsidP="00F50513">
      <w:r>
        <w:t>Deze regeling wordt aangehaald als “Procedureregeling grote projecten gemeente Rijswijk”.</w:t>
      </w:r>
    </w:p>
    <w:p w14:paraId="6B1E5ABC" w14:textId="77777777" w:rsidR="00BB14C9" w:rsidRDefault="00BB14C9" w:rsidP="009369E4"/>
    <w:p w14:paraId="3C48C440" w14:textId="1A783CD5" w:rsidR="00804554" w:rsidRDefault="00804554">
      <w:pPr>
        <w:jc w:val="left"/>
      </w:pPr>
      <w:r>
        <w:br w:type="page"/>
      </w:r>
    </w:p>
    <w:p w14:paraId="115A4EF4" w14:textId="17623846" w:rsidR="00BB14C9" w:rsidRDefault="009B1890" w:rsidP="00935DB4">
      <w:pPr>
        <w:pStyle w:val="Kop1"/>
      </w:pPr>
      <w:bookmarkStart w:id="56" w:name="_Toc193118809"/>
      <w:r>
        <w:t>Bijlage 2: Geïnterviewde personen</w:t>
      </w:r>
      <w:bookmarkEnd w:id="56"/>
      <w:r>
        <w:t xml:space="preserve"> </w:t>
      </w:r>
    </w:p>
    <w:p w14:paraId="0B62DBC2" w14:textId="77777777" w:rsidR="009B1890" w:rsidRDefault="009B1890" w:rsidP="009369E4"/>
    <w:p w14:paraId="60CEDB3C" w14:textId="19D93785" w:rsidR="00C974C2" w:rsidRDefault="00C974C2" w:rsidP="009369E4">
      <w:r>
        <w:t>Groot project RijswijkBuiten:</w:t>
      </w:r>
    </w:p>
    <w:p w14:paraId="03D01E5B" w14:textId="7B406BA0" w:rsidR="00C974C2" w:rsidRDefault="00313DE0" w:rsidP="00C974C2">
      <w:pPr>
        <w:pStyle w:val="Lijstalinea"/>
        <w:numPr>
          <w:ilvl w:val="0"/>
          <w:numId w:val="22"/>
        </w:numPr>
      </w:pPr>
      <w:r>
        <w:t>Directeur programmabureau RijswijkBuiten</w:t>
      </w:r>
    </w:p>
    <w:p w14:paraId="50A126A2" w14:textId="77777777" w:rsidR="00C974C2" w:rsidRDefault="00C974C2" w:rsidP="009369E4"/>
    <w:p w14:paraId="7ED77B93" w14:textId="7ABD70E6" w:rsidR="009B1890" w:rsidRDefault="00935DB4" w:rsidP="009369E4">
      <w:r>
        <w:t xml:space="preserve">Groot project </w:t>
      </w:r>
      <w:r w:rsidR="00C974C2">
        <w:t>Organisatieontwikkeling</w:t>
      </w:r>
      <w:r>
        <w:t>:</w:t>
      </w:r>
    </w:p>
    <w:p w14:paraId="15E559A9" w14:textId="1A92EF71" w:rsidR="00935DB4" w:rsidRDefault="00935DB4" w:rsidP="009D5F0A">
      <w:pPr>
        <w:pStyle w:val="Lijstalinea"/>
        <w:numPr>
          <w:ilvl w:val="0"/>
          <w:numId w:val="22"/>
        </w:numPr>
      </w:pPr>
      <w:r>
        <w:t>Secretaris Gemeentelijk Managementteam</w:t>
      </w:r>
    </w:p>
    <w:p w14:paraId="59ABF59C" w14:textId="44FF11F2" w:rsidR="009D5F0A" w:rsidRDefault="009D5F0A" w:rsidP="009D5F0A">
      <w:pPr>
        <w:pStyle w:val="Lijstalinea"/>
        <w:numPr>
          <w:ilvl w:val="0"/>
          <w:numId w:val="22"/>
        </w:numPr>
      </w:pPr>
      <w:r>
        <w:t>Domeinmanager Bedrijfsvoering</w:t>
      </w:r>
    </w:p>
    <w:p w14:paraId="2B917B22" w14:textId="77777777" w:rsidR="004575C1" w:rsidRDefault="004575C1" w:rsidP="00313DE0"/>
    <w:p w14:paraId="1FD80A70" w14:textId="0DB1641B" w:rsidR="00313DE0" w:rsidRDefault="004575C1" w:rsidP="00313DE0">
      <w:r>
        <w:t>Groot project Huis van de Stad</w:t>
      </w:r>
    </w:p>
    <w:p w14:paraId="3F1B8F45" w14:textId="4359035E" w:rsidR="004575C1" w:rsidRDefault="004575C1" w:rsidP="004575C1">
      <w:pPr>
        <w:pStyle w:val="Lijstalinea"/>
        <w:numPr>
          <w:ilvl w:val="0"/>
          <w:numId w:val="22"/>
        </w:numPr>
      </w:pPr>
      <w:r>
        <w:t>Domeinmanager Maatschappelijke Ontwikkelingen</w:t>
      </w:r>
    </w:p>
    <w:p w14:paraId="4A95524E" w14:textId="6091A3C4" w:rsidR="004575C1" w:rsidRDefault="00F13F22" w:rsidP="004575C1">
      <w:pPr>
        <w:pStyle w:val="Lijstalinea"/>
        <w:numPr>
          <w:ilvl w:val="0"/>
          <w:numId w:val="22"/>
        </w:numPr>
      </w:pPr>
      <w:r>
        <w:t xml:space="preserve">Senior projectleider herstructurering woningbouw </w:t>
      </w:r>
    </w:p>
    <w:p w14:paraId="059AA034" w14:textId="4EA04894" w:rsidR="00706107" w:rsidRDefault="00706107" w:rsidP="004575C1">
      <w:pPr>
        <w:pStyle w:val="Lijstalinea"/>
        <w:numPr>
          <w:ilvl w:val="0"/>
          <w:numId w:val="22"/>
        </w:numPr>
      </w:pPr>
      <w:r>
        <w:t xml:space="preserve">Projectsecretaris </w:t>
      </w:r>
    </w:p>
    <w:p w14:paraId="12190040" w14:textId="77777777" w:rsidR="009D5F0A" w:rsidRDefault="009D5F0A" w:rsidP="009D5F0A"/>
    <w:sectPr w:rsidR="009D5F0A" w:rsidSect="00F754D6">
      <w:headerReference w:type="first" r:id="rId25"/>
      <w:pgSz w:w="11900" w:h="16840"/>
      <w:pgMar w:top="1418" w:right="1418" w:bottom="284" w:left="1418" w:header="709" w:footer="709"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0C2DD9BC" w14:textId="77777777" w:rsidR="00BD2024" w:rsidRDefault="00BD2024" w:rsidP="00EB2330">
      <w:r>
        <w:separator/>
      </w:r>
    </w:p>
  </w:endnote>
  <w:endnote w:type="continuationSeparator" w:id="0">
    <w:p w14:paraId="5C0F6D8E" w14:textId="77777777" w:rsidR="00BD2024" w:rsidRDefault="00BD2024" w:rsidP="00EB2330">
      <w:r>
        <w:continuationSeparator/>
      </w:r>
    </w:p>
  </w:endnote>
  <w:endnote w:type="continuationNotice" w:id="1">
    <w:p w14:paraId="07F002E6" w14:textId="77777777" w:rsidR="00BD2024" w:rsidRDefault="00BD2024"/>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Poppins">
    <w:charset w:val="00"/>
    <w:family w:val="auto"/>
    <w:pitch w:val="variable"/>
    <w:sig w:usb0="00008007" w:usb1="00000000" w:usb2="00000000" w:usb3="00000000" w:csb0="00000093" w:csb1="00000000"/>
  </w:font>
  <w:font w:name="Source Sans Pro">
    <w:charset w:val="00"/>
    <w:family w:val="swiss"/>
    <w:pitch w:val="variable"/>
    <w:sig w:usb0="600002F7" w:usb1="02000001" w:usb2="00000000" w:usb3="00000000" w:csb0="0000019F" w:csb1="00000000"/>
  </w:font>
  <w:font w:name="Courier New">
    <w:panose1 w:val="02070309020205020404"/>
    <w:charset w:val="00"/>
    <w:family w:val="modern"/>
    <w:pitch w:val="fixed"/>
    <w:sig w:usb0="E0002EFF" w:usb1="C0007843" w:usb2="00000009" w:usb3="00000000" w:csb0="000001FF" w:csb1="00000000"/>
  </w:font>
  <w:font w:name="Times New Roman">
    <w:panose1 w:val="02020603050405020304"/>
    <w:charset w:val="00"/>
    <w:family w:val="roman"/>
    <w:pitch w:val="variable"/>
    <w:sig w:usb0="E0002EFF" w:usb1="C000785B"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Aptos">
    <w:charset w:val="00"/>
    <w:family w:val="swiss"/>
    <w:pitch w:val="variable"/>
    <w:sig w:usb0="20000287" w:usb1="00000003" w:usb2="00000000" w:usb3="00000000" w:csb0="0000019F" w:csb1="00000000"/>
  </w:font>
  <w:font w:name="Poppins SemiBold">
    <w:charset w:val="00"/>
    <w:family w:val="auto"/>
    <w:pitch w:val="variable"/>
    <w:sig w:usb0="00008007" w:usb1="00000000" w:usb2="00000000" w:usb3="00000000" w:csb0="00000093" w:csb1="00000000"/>
  </w:font>
  <w:font w:name="Poppins Light">
    <w:charset w:val="00"/>
    <w:family w:val="auto"/>
    <w:pitch w:val="variable"/>
    <w:sig w:usb0="00008007" w:usb1="00000000" w:usb2="00000000" w:usb3="00000000" w:csb0="00000093" w:csb1="00000000"/>
  </w:font>
  <w:font w:name="Poppins ExtraBold">
    <w:charset w:val="00"/>
    <w:family w:val="auto"/>
    <w:pitch w:val="variable"/>
    <w:sig w:usb0="00008007" w:usb1="00000000" w:usb2="00000000" w:usb3="00000000" w:csb0="00000093" w:csb1="00000000"/>
  </w:font>
  <w:font w:name="Calibri">
    <w:panose1 w:val="020F0502020204030204"/>
    <w:charset w:val="00"/>
    <w:family w:val="swiss"/>
    <w:pitch w:val="variable"/>
    <w:sig w:usb0="E4002EFF" w:usb1="C000247B" w:usb2="00000009" w:usb3="00000000" w:csb0="000001FF" w:csb1="00000000"/>
  </w:font>
  <w:font w:name="Arial Unicode MS">
    <w:panose1 w:val="020B0604020202020204"/>
    <w:charset w:val="80"/>
    <w:family w:val="swiss"/>
    <w:pitch w:val="variable"/>
    <w:sig w:usb0="F7FFAFFF" w:usb1="E9DFFFFF" w:usb2="0000003F" w:usb3="00000000" w:csb0="003F01FF" w:csb1="00000000"/>
  </w:font>
  <w:font w:name="Aptos Display">
    <w:charset w:val="00"/>
    <w:family w:val="swiss"/>
    <w:pitch w:val="variable"/>
    <w:sig w:usb0="20000287" w:usb1="00000003" w:usb2="00000000" w:usb3="00000000" w:csb0="0000019F" w:csb1="00000000"/>
  </w:font>
  <w:font w:name="Arial">
    <w:panose1 w:val="020B0604020202020204"/>
    <w:charset w:val="00"/>
    <w:family w:val="swiss"/>
    <w:pitch w:val="variable"/>
    <w:sig w:usb0="E0002EFF" w:usb1="C000785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rPr>
        <w:rStyle w:val="Paginanummer"/>
      </w:rPr>
      <w:id w:val="-1380162506"/>
      <w:docPartObj>
        <w:docPartGallery w:val="Page Numbers (Bottom of Page)"/>
        <w:docPartUnique/>
      </w:docPartObj>
    </w:sdtPr>
    <w:sdtEndPr>
      <w:rPr>
        <w:rStyle w:val="Paginanummer"/>
      </w:rPr>
    </w:sdtEndPr>
    <w:sdtContent>
      <w:p w14:paraId="68E64DBE" w14:textId="77777777" w:rsidR="00EB2330" w:rsidRDefault="00EB2330" w:rsidP="004F6C67">
        <w:pPr>
          <w:pStyle w:val="Voettekst"/>
          <w:framePr w:wrap="none" w:vAnchor="text" w:hAnchor="margin" w:xAlign="right" w:y="1"/>
          <w:rPr>
            <w:rStyle w:val="Paginanummer"/>
          </w:rPr>
        </w:pPr>
        <w:r>
          <w:rPr>
            <w:rStyle w:val="Paginanummer"/>
          </w:rPr>
          <w:fldChar w:fldCharType="begin"/>
        </w:r>
        <w:r>
          <w:rPr>
            <w:rStyle w:val="Paginanummer"/>
          </w:rPr>
          <w:instrText xml:space="preserve"> PAGE </w:instrText>
        </w:r>
        <w:r>
          <w:rPr>
            <w:rStyle w:val="Paginanummer"/>
          </w:rPr>
          <w:fldChar w:fldCharType="end"/>
        </w:r>
      </w:p>
    </w:sdtContent>
  </w:sdt>
  <w:p w14:paraId="664163EA" w14:textId="77777777" w:rsidR="00EB2330" w:rsidRDefault="00EB2330" w:rsidP="00EB2330">
    <w:pPr>
      <w:pStyle w:val="Voettekst"/>
      <w:ind w:right="360"/>
    </w:pPr>
  </w:p>
  <w:p w14:paraId="367C3ABF" w14:textId="77777777" w:rsidR="00111AF0" w:rsidRDefault="00111AF0"/>
  <w:p w14:paraId="668B245F" w14:textId="77777777" w:rsidR="00111AF0" w:rsidRDefault="00111AF0"/>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rPr>
        <w:rStyle w:val="Paginanummer"/>
      </w:rPr>
      <w:id w:val="-1927877990"/>
      <w:docPartObj>
        <w:docPartGallery w:val="Page Numbers (Bottom of Page)"/>
        <w:docPartUnique/>
      </w:docPartObj>
    </w:sdtPr>
    <w:sdtEndPr>
      <w:rPr>
        <w:rStyle w:val="Paginanummer"/>
      </w:rPr>
    </w:sdtEndPr>
    <w:sdtContent>
      <w:p w14:paraId="05490D4D" w14:textId="77777777" w:rsidR="00EB2330" w:rsidRDefault="00EB2330" w:rsidP="004F6C67">
        <w:pPr>
          <w:pStyle w:val="Voettekst"/>
          <w:framePr w:wrap="none" w:vAnchor="text" w:hAnchor="margin" w:xAlign="right" w:y="1"/>
          <w:rPr>
            <w:rStyle w:val="Paginanummer"/>
          </w:rPr>
        </w:pPr>
        <w:r>
          <w:rPr>
            <w:rStyle w:val="Paginanummer"/>
          </w:rPr>
          <w:fldChar w:fldCharType="begin"/>
        </w:r>
        <w:r>
          <w:rPr>
            <w:rStyle w:val="Paginanummer"/>
          </w:rPr>
          <w:instrText xml:space="preserve"> PAGE </w:instrText>
        </w:r>
        <w:r>
          <w:rPr>
            <w:rStyle w:val="Paginanummer"/>
          </w:rPr>
          <w:fldChar w:fldCharType="separate"/>
        </w:r>
        <w:r>
          <w:rPr>
            <w:rStyle w:val="Paginanummer"/>
            <w:noProof/>
          </w:rPr>
          <w:t>2</w:t>
        </w:r>
        <w:r>
          <w:rPr>
            <w:rStyle w:val="Paginanummer"/>
          </w:rPr>
          <w:fldChar w:fldCharType="end"/>
        </w:r>
      </w:p>
    </w:sdtContent>
  </w:sdt>
  <w:p w14:paraId="5E8FF027" w14:textId="5C9C3C10" w:rsidR="00EB2330" w:rsidRDefault="00EB2330" w:rsidP="00EB2330">
    <w:pPr>
      <w:pStyle w:val="Voettekst"/>
      <w:ind w:right="360"/>
    </w:pPr>
  </w:p>
  <w:p w14:paraId="093B01C9" w14:textId="77777777" w:rsidR="00111AF0" w:rsidRDefault="00111AF0"/>
  <w:p w14:paraId="42508F7A" w14:textId="77777777" w:rsidR="00111AF0" w:rsidRDefault="00111AF0"/>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id w:val="-1551601063"/>
      <w:docPartObj>
        <w:docPartGallery w:val="Page Numbers (Bottom of Page)"/>
        <w:docPartUnique/>
      </w:docPartObj>
    </w:sdtPr>
    <w:sdtEndPr/>
    <w:sdtContent>
      <w:p w14:paraId="4A82FC15" w14:textId="5C23500C" w:rsidR="00F754D6" w:rsidRDefault="00F754D6">
        <w:pPr>
          <w:pStyle w:val="Voettekst"/>
          <w:jc w:val="right"/>
        </w:pPr>
        <w:r>
          <w:fldChar w:fldCharType="begin"/>
        </w:r>
        <w:r>
          <w:instrText>PAGE   \* MERGEFORMAT</w:instrText>
        </w:r>
        <w:r>
          <w:fldChar w:fldCharType="separate"/>
        </w:r>
        <w:r>
          <w:t>2</w:t>
        </w:r>
        <w:r>
          <w:fldChar w:fldCharType="end"/>
        </w:r>
      </w:p>
    </w:sdtContent>
  </w:sdt>
  <w:p w14:paraId="4EC13AD9" w14:textId="77777777" w:rsidR="00DF24B6" w:rsidRDefault="00DF24B6">
    <w:pPr>
      <w:pStyle w:val="Voettekst"/>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2E9C943A" w14:textId="77777777" w:rsidR="00BD2024" w:rsidRDefault="00BD2024" w:rsidP="00EB2330">
      <w:r>
        <w:separator/>
      </w:r>
    </w:p>
  </w:footnote>
  <w:footnote w:type="continuationSeparator" w:id="0">
    <w:p w14:paraId="3F773790" w14:textId="77777777" w:rsidR="00BD2024" w:rsidRDefault="00BD2024" w:rsidP="00EB2330">
      <w:r>
        <w:continuationSeparator/>
      </w:r>
    </w:p>
  </w:footnote>
  <w:footnote w:type="continuationNotice" w:id="1">
    <w:p w14:paraId="73B093C0" w14:textId="77777777" w:rsidR="00BD2024" w:rsidRDefault="00BD2024"/>
  </w:footnote>
  <w:footnote w:id="2">
    <w:p w14:paraId="45C917E0" w14:textId="1B9B7077" w:rsidR="00AA3BAB" w:rsidRDefault="00AA3BAB">
      <w:pPr>
        <w:pStyle w:val="Voetnoottekst"/>
      </w:pPr>
      <w:r>
        <w:rPr>
          <w:rStyle w:val="Voetnootmarkering"/>
        </w:rPr>
        <w:footnoteRef/>
      </w:r>
      <w:r>
        <w:t xml:space="preserve"> </w:t>
      </w:r>
      <w:r w:rsidR="002C7F32" w:rsidRPr="002C7F32">
        <w:rPr>
          <w:sz w:val="16"/>
          <w:szCs w:val="16"/>
        </w:rPr>
        <w:t>Rekenkamer Rijswijk, Beheersing grote projecten gemeente Rijswijk, 2020.</w:t>
      </w:r>
    </w:p>
  </w:footnote>
  <w:footnote w:id="3">
    <w:p w14:paraId="2543B655" w14:textId="02CA8EE4" w:rsidR="0086445D" w:rsidRPr="00C039AE" w:rsidRDefault="0086445D">
      <w:pPr>
        <w:pStyle w:val="Voetnoottekst"/>
        <w:rPr>
          <w:sz w:val="16"/>
          <w:szCs w:val="16"/>
        </w:rPr>
      </w:pPr>
      <w:r>
        <w:rPr>
          <w:rStyle w:val="Voetnootmarkering"/>
        </w:rPr>
        <w:footnoteRef/>
      </w:r>
      <w:r>
        <w:t xml:space="preserve"> </w:t>
      </w:r>
      <w:r w:rsidRPr="00C039AE">
        <w:rPr>
          <w:sz w:val="16"/>
          <w:szCs w:val="16"/>
        </w:rPr>
        <w:t>De procedureregeling grote projecten van de gemeente Rijswijk (is als bij</w:t>
      </w:r>
      <w:r w:rsidR="00C039AE">
        <w:rPr>
          <w:sz w:val="16"/>
          <w:szCs w:val="16"/>
        </w:rPr>
        <w:t>lage 1) opgenomen.</w:t>
      </w:r>
    </w:p>
  </w:footnote>
  <w:footnote w:id="4">
    <w:p w14:paraId="1B9406D3" w14:textId="59FDCFB7" w:rsidR="000C5DDE" w:rsidRDefault="000C5DDE">
      <w:pPr>
        <w:pStyle w:val="Voetnoottekst"/>
      </w:pPr>
      <w:r>
        <w:rPr>
          <w:rStyle w:val="Voetnootmarkering"/>
        </w:rPr>
        <w:footnoteRef/>
      </w:r>
      <w:r>
        <w:t xml:space="preserve"> </w:t>
      </w:r>
      <w:r w:rsidRPr="00C039AE">
        <w:rPr>
          <w:i/>
          <w:iCs/>
          <w:sz w:val="16"/>
          <w:szCs w:val="16"/>
        </w:rPr>
        <w:t>Reflectiebijeenkomsten</w:t>
      </w:r>
      <w:r>
        <w:rPr>
          <w:i/>
          <w:iCs/>
          <w:sz w:val="16"/>
          <w:szCs w:val="16"/>
        </w:rPr>
        <w:t xml:space="preserve"> </w:t>
      </w:r>
      <w:r>
        <w:rPr>
          <w:sz w:val="16"/>
          <w:szCs w:val="16"/>
        </w:rPr>
        <w:t xml:space="preserve">zoals bedoeld </w:t>
      </w:r>
      <w:r w:rsidR="005A08DC">
        <w:rPr>
          <w:sz w:val="16"/>
          <w:szCs w:val="16"/>
        </w:rPr>
        <w:t xml:space="preserve">in het </w:t>
      </w:r>
      <w:r w:rsidR="00A5075F">
        <w:rPr>
          <w:sz w:val="16"/>
          <w:szCs w:val="16"/>
        </w:rPr>
        <w:t xml:space="preserve">rapport </w:t>
      </w:r>
      <w:r w:rsidR="00C45094">
        <w:rPr>
          <w:sz w:val="16"/>
          <w:szCs w:val="16"/>
        </w:rPr>
        <w:t xml:space="preserve">Beheersing grote projecten </w:t>
      </w:r>
      <w:r w:rsidR="003D7C61">
        <w:rPr>
          <w:sz w:val="16"/>
          <w:szCs w:val="16"/>
        </w:rPr>
        <w:t>gemeente Rijswijk (Rekenkamer Rijswijk</w:t>
      </w:r>
      <w:r w:rsidR="00BD7F7E">
        <w:rPr>
          <w:sz w:val="16"/>
          <w:szCs w:val="16"/>
        </w:rPr>
        <w:t xml:space="preserve">, 2020, p. </w:t>
      </w:r>
      <w:r w:rsidR="00FE1B17">
        <w:rPr>
          <w:sz w:val="16"/>
          <w:szCs w:val="16"/>
        </w:rPr>
        <w:t xml:space="preserve">3). </w:t>
      </w:r>
      <w:r w:rsidR="000746A4">
        <w:rPr>
          <w:sz w:val="16"/>
          <w:szCs w:val="16"/>
        </w:rPr>
        <w:t xml:space="preserve">Het gaat hier om jaarlijkse bijeenkomsten </w:t>
      </w:r>
      <w:r w:rsidR="00C8065E">
        <w:rPr>
          <w:sz w:val="16"/>
          <w:szCs w:val="16"/>
        </w:rPr>
        <w:t>van de raad en de verantwoordelijk wethouder</w:t>
      </w:r>
      <w:r w:rsidR="00A109B0">
        <w:rPr>
          <w:sz w:val="16"/>
          <w:szCs w:val="16"/>
        </w:rPr>
        <w:t>(s)</w:t>
      </w:r>
      <w:r w:rsidR="00C8065E">
        <w:rPr>
          <w:sz w:val="16"/>
          <w:szCs w:val="16"/>
        </w:rPr>
        <w:t xml:space="preserve"> over 1) de inhoud van het project</w:t>
      </w:r>
      <w:r w:rsidR="0081666D">
        <w:rPr>
          <w:sz w:val="16"/>
          <w:szCs w:val="16"/>
        </w:rPr>
        <w:t xml:space="preserve">, waarbij aandacht wordt besteed aan onder meer de kaders en </w:t>
      </w:r>
      <w:r w:rsidR="00453827">
        <w:rPr>
          <w:sz w:val="16"/>
          <w:szCs w:val="16"/>
        </w:rPr>
        <w:t xml:space="preserve">het expliciteren van politieke keuzen en afwegingen en 2) </w:t>
      </w:r>
      <w:r w:rsidR="00B7355E">
        <w:rPr>
          <w:sz w:val="16"/>
          <w:szCs w:val="16"/>
        </w:rPr>
        <w:t>de wijze waarop de raad de controlerende en kaderstellende rol invult</w:t>
      </w:r>
      <w:r w:rsidR="006B3E74">
        <w:rPr>
          <w:sz w:val="16"/>
          <w:szCs w:val="16"/>
        </w:rPr>
        <w:t xml:space="preserve">, de </w:t>
      </w:r>
      <w:r w:rsidR="00A109B0">
        <w:rPr>
          <w:sz w:val="16"/>
          <w:szCs w:val="16"/>
        </w:rPr>
        <w:t xml:space="preserve">kaders die de wethouder(s) van de raad vragen en de </w:t>
      </w:r>
      <w:r w:rsidR="00687228">
        <w:rPr>
          <w:sz w:val="16"/>
          <w:szCs w:val="16"/>
        </w:rPr>
        <w:t xml:space="preserve">wijze waarop de raad wil worden geïnformeerd. </w:t>
      </w:r>
      <w:r w:rsidR="00A109B0">
        <w:rPr>
          <w:sz w:val="16"/>
          <w:szCs w:val="16"/>
        </w:rPr>
        <w:t xml:space="preserve"> </w:t>
      </w:r>
      <w:r w:rsidR="00B7355E">
        <w:rPr>
          <w:sz w:val="16"/>
          <w:szCs w:val="16"/>
        </w:rPr>
        <w:t xml:space="preserve"> </w:t>
      </w:r>
      <w:r w:rsidR="003D7C61">
        <w:rPr>
          <w:sz w:val="16"/>
          <w:szCs w:val="16"/>
        </w:rPr>
        <w:t xml:space="preserve">  </w:t>
      </w:r>
      <w:r w:rsidRPr="00C039AE">
        <w:rPr>
          <w:i/>
          <w:iCs/>
          <w:sz w:val="16"/>
          <w:szCs w:val="16"/>
        </w:rPr>
        <w:t xml:space="preserve"> </w:t>
      </w:r>
    </w:p>
  </w:footnote>
  <w:footnote w:id="5">
    <w:p w14:paraId="628E8AFC" w14:textId="372846D7" w:rsidR="00C1071A" w:rsidRPr="005C0A30" w:rsidRDefault="00C1071A">
      <w:pPr>
        <w:pStyle w:val="Voetnoottekst"/>
        <w:rPr>
          <w:sz w:val="16"/>
          <w:szCs w:val="16"/>
        </w:rPr>
      </w:pPr>
      <w:r>
        <w:rPr>
          <w:rStyle w:val="Voetnootmarkering"/>
        </w:rPr>
        <w:footnoteRef/>
      </w:r>
      <w:r>
        <w:t xml:space="preserve"> </w:t>
      </w:r>
      <w:r w:rsidRPr="005C0A30">
        <w:rPr>
          <w:sz w:val="16"/>
          <w:szCs w:val="16"/>
        </w:rPr>
        <w:t>Raadsvoorstel</w:t>
      </w:r>
      <w:r w:rsidR="00500371" w:rsidRPr="005C0A30">
        <w:rPr>
          <w:sz w:val="16"/>
          <w:szCs w:val="16"/>
        </w:rPr>
        <w:t xml:space="preserve">, </w:t>
      </w:r>
      <w:r w:rsidR="00500371" w:rsidRPr="005C0A30">
        <w:rPr>
          <w:i/>
          <w:iCs/>
          <w:sz w:val="16"/>
          <w:szCs w:val="16"/>
        </w:rPr>
        <w:t>De Grondexploitatie Sion - 't Haantje Elfde herziening</w:t>
      </w:r>
      <w:r w:rsidR="00500371" w:rsidRPr="005C0A30">
        <w:rPr>
          <w:sz w:val="16"/>
          <w:szCs w:val="16"/>
        </w:rPr>
        <w:t>, 2023, 14-03-2023.</w:t>
      </w:r>
    </w:p>
  </w:footnote>
  <w:footnote w:id="6">
    <w:p w14:paraId="18D16330" w14:textId="48EB6113" w:rsidR="00A8475A" w:rsidRDefault="00A8475A">
      <w:pPr>
        <w:pStyle w:val="Voetnoottekst"/>
      </w:pPr>
      <w:r>
        <w:rPr>
          <w:rStyle w:val="Voetnootmarkering"/>
        </w:rPr>
        <w:footnoteRef/>
      </w:r>
      <w:r>
        <w:t xml:space="preserve"> Art. 169 GW.</w:t>
      </w:r>
    </w:p>
  </w:footnote>
  <w:footnote w:id="7">
    <w:p w14:paraId="21362C92" w14:textId="39046030" w:rsidR="007F28BC" w:rsidRPr="009E50BD" w:rsidRDefault="007F28BC">
      <w:pPr>
        <w:pStyle w:val="Voetnoottekst"/>
        <w:rPr>
          <w:sz w:val="16"/>
          <w:szCs w:val="16"/>
        </w:rPr>
      </w:pPr>
      <w:r>
        <w:rPr>
          <w:rStyle w:val="Voetnootmarkering"/>
        </w:rPr>
        <w:footnoteRef/>
      </w:r>
      <w:r>
        <w:t xml:space="preserve"> </w:t>
      </w:r>
      <w:r w:rsidRPr="009E50BD">
        <w:rPr>
          <w:sz w:val="16"/>
          <w:szCs w:val="16"/>
        </w:rPr>
        <w:t xml:space="preserve">Accountantsverslag 2023, Bakertilly, </w:t>
      </w:r>
      <w:r w:rsidR="006A5986" w:rsidRPr="009E50BD">
        <w:rPr>
          <w:sz w:val="16"/>
          <w:szCs w:val="16"/>
        </w:rPr>
        <w:t>09-07-2024.</w:t>
      </w:r>
    </w:p>
  </w:footnote>
  <w:footnote w:id="8">
    <w:p w14:paraId="45A01E83" w14:textId="31A507DA" w:rsidR="001F58D0" w:rsidRDefault="001F58D0">
      <w:pPr>
        <w:pStyle w:val="Voetnoottekst"/>
      </w:pPr>
      <w:r>
        <w:rPr>
          <w:rStyle w:val="Voetnootmarkering"/>
        </w:rPr>
        <w:footnoteRef/>
      </w:r>
      <w:r>
        <w:t xml:space="preserve"> </w:t>
      </w:r>
      <w:r w:rsidRPr="00BE42E5">
        <w:rPr>
          <w:sz w:val="16"/>
          <w:szCs w:val="16"/>
        </w:rPr>
        <w:t>18</w:t>
      </w:r>
      <w:r w:rsidRPr="00BE42E5">
        <w:rPr>
          <w:sz w:val="16"/>
          <w:szCs w:val="16"/>
          <w:vertAlign w:val="superscript"/>
        </w:rPr>
        <w:t>e</w:t>
      </w:r>
      <w:r w:rsidRPr="00BE42E5">
        <w:rPr>
          <w:sz w:val="16"/>
          <w:szCs w:val="16"/>
        </w:rPr>
        <w:t xml:space="preserve"> Voortgangsrapportage RijswijkBuiten</w:t>
      </w:r>
      <w:r w:rsidR="00C62C6A" w:rsidRPr="00BE42E5">
        <w:rPr>
          <w:sz w:val="16"/>
          <w:szCs w:val="16"/>
        </w:rPr>
        <w:t>, 2023.</w:t>
      </w:r>
    </w:p>
  </w:footnote>
  <w:footnote w:id="9">
    <w:p w14:paraId="098A8B3A" w14:textId="77777777" w:rsidR="00393BA0" w:rsidRPr="00BE42E5" w:rsidRDefault="00393BA0" w:rsidP="00393BA0">
      <w:pPr>
        <w:pStyle w:val="Voetnoottekst"/>
        <w:rPr>
          <w:sz w:val="16"/>
          <w:szCs w:val="16"/>
        </w:rPr>
      </w:pPr>
      <w:r>
        <w:rPr>
          <w:rStyle w:val="Voetnootmarkering"/>
        </w:rPr>
        <w:footnoteRef/>
      </w:r>
      <w:r>
        <w:t xml:space="preserve"> </w:t>
      </w:r>
      <w:r w:rsidRPr="00BE42E5">
        <w:rPr>
          <w:sz w:val="16"/>
          <w:szCs w:val="16"/>
        </w:rPr>
        <w:t>Raadsvoorstel De herziening 2024 van de Grondexploitatie Sion - ’t Haantje, 2023, 19-03-2024.</w:t>
      </w:r>
    </w:p>
  </w:footnote>
  <w:footnote w:id="10">
    <w:p w14:paraId="07A32ABE" w14:textId="4EB4E8E8" w:rsidR="00646E5C" w:rsidRDefault="00646E5C">
      <w:pPr>
        <w:pStyle w:val="Voetnoottekst"/>
      </w:pPr>
      <w:r>
        <w:rPr>
          <w:rStyle w:val="Voetnootmarkering"/>
        </w:rPr>
        <w:footnoteRef/>
      </w:r>
      <w:r>
        <w:t xml:space="preserve"> </w:t>
      </w:r>
      <w:r w:rsidR="007C7FDB" w:rsidRPr="00CF50B4">
        <w:rPr>
          <w:sz w:val="16"/>
          <w:szCs w:val="16"/>
        </w:rPr>
        <w:t>Overzicht met toezeggingen met voorstel tot afdoening, 26-04-2024.</w:t>
      </w:r>
    </w:p>
  </w:footnote>
  <w:footnote w:id="11">
    <w:p w14:paraId="6362FE68" w14:textId="008FF912" w:rsidR="00BE62BD" w:rsidRDefault="00BE62BD">
      <w:pPr>
        <w:pStyle w:val="Voetnoottekst"/>
      </w:pPr>
      <w:r>
        <w:rPr>
          <w:rStyle w:val="Voetnootmarkering"/>
        </w:rPr>
        <w:footnoteRef/>
      </w:r>
      <w:r>
        <w:t xml:space="preserve"> </w:t>
      </w:r>
      <w:r w:rsidR="000769D1" w:rsidRPr="00BD24E5">
        <w:rPr>
          <w:sz w:val="16"/>
          <w:szCs w:val="16"/>
        </w:rPr>
        <w:t xml:space="preserve">Beschrijving ontleend aan </w:t>
      </w:r>
      <w:r w:rsidRPr="00BD24E5">
        <w:rPr>
          <w:sz w:val="16"/>
          <w:szCs w:val="16"/>
        </w:rPr>
        <w:t xml:space="preserve">Memo van de </w:t>
      </w:r>
      <w:r w:rsidR="000769D1" w:rsidRPr="00BD24E5">
        <w:rPr>
          <w:sz w:val="16"/>
          <w:szCs w:val="16"/>
        </w:rPr>
        <w:t xml:space="preserve">projectleider aan de secretaris van de Rekenkamer </w:t>
      </w:r>
      <w:r w:rsidR="00BD24E5" w:rsidRPr="00BD24E5">
        <w:rPr>
          <w:sz w:val="16"/>
          <w:szCs w:val="16"/>
        </w:rPr>
        <w:t>29-06-2023.</w:t>
      </w:r>
      <w:r w:rsidR="00BD24E5">
        <w:t xml:space="preserve"> </w:t>
      </w:r>
      <w:r w:rsidR="000769D1">
        <w:t xml:space="preserve"> </w:t>
      </w:r>
    </w:p>
  </w:footnote>
  <w:footnote w:id="12">
    <w:p w14:paraId="1A3C3FD5" w14:textId="69780285" w:rsidR="005F780F" w:rsidRPr="00C039AE" w:rsidRDefault="005F780F">
      <w:pPr>
        <w:pStyle w:val="Voetnoottekst"/>
        <w:rPr>
          <w:sz w:val="16"/>
          <w:szCs w:val="16"/>
        </w:rPr>
      </w:pPr>
      <w:r>
        <w:rPr>
          <w:rStyle w:val="Voetnootmarkering"/>
        </w:rPr>
        <w:footnoteRef/>
      </w:r>
      <w:r>
        <w:t xml:space="preserve"> </w:t>
      </w:r>
      <w:r w:rsidR="00B16F56" w:rsidRPr="00C039AE">
        <w:rPr>
          <w:sz w:val="16"/>
          <w:szCs w:val="16"/>
        </w:rPr>
        <w:t>De eindevaluatie was tijdens de uitvoering van dit onderzoek ‘in wording’</w:t>
      </w:r>
      <w:r w:rsidR="00EB199C">
        <w:rPr>
          <w:sz w:val="16"/>
          <w:szCs w:val="16"/>
        </w:rPr>
        <w:t xml:space="preserve"> en kon nog niet met de onderzoekers worden gedeeld.</w:t>
      </w:r>
    </w:p>
  </w:footnote>
  <w:footnote w:id="13">
    <w:p w14:paraId="43F82613" w14:textId="76A98867" w:rsidR="00413D66" w:rsidRDefault="00413D66">
      <w:pPr>
        <w:pStyle w:val="Voetnoottekst"/>
      </w:pPr>
      <w:r>
        <w:rPr>
          <w:rStyle w:val="Voetnootmarkering"/>
        </w:rPr>
        <w:footnoteRef/>
      </w:r>
      <w:r>
        <w:t xml:space="preserve"> </w:t>
      </w:r>
      <w:r w:rsidRPr="00B94202">
        <w:rPr>
          <w:sz w:val="16"/>
          <w:szCs w:val="16"/>
        </w:rPr>
        <w:t xml:space="preserve">Wel </w:t>
      </w:r>
      <w:r>
        <w:rPr>
          <w:sz w:val="16"/>
          <w:szCs w:val="16"/>
        </w:rPr>
        <w:t xml:space="preserve">is aan de onderzoekers op ambtelijk niveau een concept verstrekt van informatie- en besluitvormingsmomenten over het Huis van de Stad, maar dit is nog niet volledig. Hierin is onder meer informatie opgenomen over </w:t>
      </w:r>
      <w:r w:rsidR="004526C7">
        <w:rPr>
          <w:sz w:val="16"/>
          <w:szCs w:val="16"/>
        </w:rPr>
        <w:t xml:space="preserve">de halfjaarrapportage 2022, waarin onder meer wordt ingegaan op onttrekkingen aan de reserves voor het Huis van de Stad en </w:t>
      </w:r>
      <w:r w:rsidR="00B278FA">
        <w:rPr>
          <w:sz w:val="16"/>
          <w:szCs w:val="16"/>
        </w:rPr>
        <w:t xml:space="preserve">de </w:t>
      </w:r>
      <w:r w:rsidR="00CB7239">
        <w:rPr>
          <w:sz w:val="16"/>
          <w:szCs w:val="16"/>
        </w:rPr>
        <w:t xml:space="preserve">financiering van het aanvullend krediet </w:t>
      </w:r>
      <w:r w:rsidR="009252AF">
        <w:rPr>
          <w:sz w:val="16"/>
          <w:szCs w:val="16"/>
        </w:rPr>
        <w:t>conform het raadsbesluit van 12 ok</w:t>
      </w:r>
      <w:r w:rsidR="00642B42">
        <w:rPr>
          <w:sz w:val="16"/>
          <w:szCs w:val="16"/>
        </w:rPr>
        <w:t>t</w:t>
      </w:r>
      <w:r w:rsidR="009252AF">
        <w:rPr>
          <w:sz w:val="16"/>
          <w:szCs w:val="16"/>
        </w:rPr>
        <w:t>ober 202</w:t>
      </w:r>
      <w:r w:rsidR="003B654B">
        <w:rPr>
          <w:sz w:val="16"/>
          <w:szCs w:val="16"/>
        </w:rPr>
        <w:t>1</w:t>
      </w:r>
      <w:r w:rsidR="00642B42">
        <w:rPr>
          <w:sz w:val="16"/>
          <w:szCs w:val="16"/>
        </w:rPr>
        <w:t>.</w:t>
      </w:r>
      <w:r w:rsidR="004526C7">
        <w:rPr>
          <w:sz w:val="16"/>
          <w:szCs w:val="16"/>
        </w:rPr>
        <w:t xml:space="preserve"> </w:t>
      </w:r>
      <w:r>
        <w:rPr>
          <w:sz w:val="16"/>
          <w:szCs w:val="16"/>
        </w:rPr>
        <w:t xml:space="preserve">   </w:t>
      </w:r>
    </w:p>
  </w:footnote>
  <w:footnote w:id="14">
    <w:p w14:paraId="0AAC7874" w14:textId="3C7083A8" w:rsidR="00720401" w:rsidRPr="00CF50B4" w:rsidRDefault="00720401">
      <w:pPr>
        <w:pStyle w:val="Voetnoottekst"/>
        <w:rPr>
          <w:sz w:val="16"/>
          <w:szCs w:val="16"/>
        </w:rPr>
      </w:pPr>
      <w:r>
        <w:rPr>
          <w:rStyle w:val="Voetnootmarkering"/>
        </w:rPr>
        <w:footnoteRef/>
      </w:r>
      <w:r>
        <w:t xml:space="preserve"> </w:t>
      </w:r>
      <w:r w:rsidRPr="00CF50B4">
        <w:rPr>
          <w:sz w:val="16"/>
          <w:szCs w:val="16"/>
        </w:rPr>
        <w:t xml:space="preserve">Alle hiernavolgende informatie over het project is </w:t>
      </w:r>
      <w:r w:rsidR="00F26297">
        <w:rPr>
          <w:sz w:val="16"/>
          <w:szCs w:val="16"/>
        </w:rPr>
        <w:t xml:space="preserve">gebaseerd op de </w:t>
      </w:r>
      <w:r w:rsidR="00535D98" w:rsidRPr="00CF50B4">
        <w:rPr>
          <w:sz w:val="16"/>
          <w:szCs w:val="16"/>
        </w:rPr>
        <w:t>projectopdracht</w:t>
      </w:r>
      <w:r w:rsidRPr="00CF50B4">
        <w:rPr>
          <w:sz w:val="16"/>
          <w:szCs w:val="16"/>
        </w:rPr>
        <w:t>:</w:t>
      </w:r>
      <w:r w:rsidR="00535D98" w:rsidRPr="00CF50B4">
        <w:rPr>
          <w:sz w:val="16"/>
          <w:szCs w:val="16"/>
        </w:rPr>
        <w:t xml:space="preserve"> </w:t>
      </w:r>
      <w:r w:rsidRPr="00CF50B4">
        <w:rPr>
          <w:sz w:val="16"/>
          <w:szCs w:val="16"/>
        </w:rPr>
        <w:t xml:space="preserve"> </w:t>
      </w:r>
      <w:hyperlink r:id="rId1" w:history="1">
        <w:r w:rsidR="006B43A0" w:rsidRPr="00CF50B4">
          <w:rPr>
            <w:rStyle w:val="Hyperlink"/>
            <w:sz w:val="16"/>
            <w:szCs w:val="16"/>
          </w:rPr>
          <w:t>Projectopdracht groot project organisatie.pdf</w:t>
        </w:r>
      </w:hyperlink>
      <w:r w:rsidR="006B43A0" w:rsidRPr="00CF50B4">
        <w:rPr>
          <w:sz w:val="16"/>
          <w:szCs w:val="16"/>
        </w:rPr>
        <w:t xml:space="preserve"> </w:t>
      </w:r>
    </w:p>
  </w:footnote>
  <w:footnote w:id="15">
    <w:p w14:paraId="1F96E872" w14:textId="20D5A360" w:rsidR="00282100" w:rsidRDefault="00282100">
      <w:pPr>
        <w:pStyle w:val="Voetnoottekst"/>
      </w:pPr>
      <w:r w:rsidRPr="008F40D7">
        <w:rPr>
          <w:rStyle w:val="Voetnootmarkering"/>
          <w:sz w:val="16"/>
          <w:szCs w:val="16"/>
        </w:rPr>
        <w:footnoteRef/>
      </w:r>
      <w:r w:rsidRPr="008F40D7">
        <w:rPr>
          <w:sz w:val="16"/>
          <w:szCs w:val="16"/>
        </w:rPr>
        <w:t xml:space="preserve"> </w:t>
      </w:r>
      <w:hyperlink r:id="rId2" w:history="1">
        <w:r w:rsidR="00D7510C" w:rsidRPr="008F40D7">
          <w:rPr>
            <w:rStyle w:val="Hyperlink"/>
            <w:sz w:val="16"/>
            <w:szCs w:val="16"/>
          </w:rPr>
          <w:t>Projectopdracht groot project organisatie.pdf</w:t>
        </w:r>
      </w:hyperlink>
    </w:p>
  </w:footnote>
  <w:footnote w:id="16">
    <w:p w14:paraId="61661F06" w14:textId="6FCCA2C0" w:rsidR="00F113F2" w:rsidRDefault="00F113F2">
      <w:pPr>
        <w:pStyle w:val="Voetnoottekst"/>
      </w:pPr>
      <w:r>
        <w:rPr>
          <w:rStyle w:val="Voetnootmarkering"/>
        </w:rPr>
        <w:footnoteRef/>
      </w:r>
      <w:r>
        <w:t xml:space="preserve"> </w:t>
      </w:r>
      <w:r w:rsidRPr="00F47A9E">
        <w:rPr>
          <w:sz w:val="16"/>
          <w:szCs w:val="16"/>
        </w:rPr>
        <w:t xml:space="preserve">Zie ambtelijke eindevaluatie, </w:t>
      </w:r>
      <w:r w:rsidR="00F47A9E" w:rsidRPr="00F47A9E">
        <w:rPr>
          <w:sz w:val="16"/>
          <w:szCs w:val="16"/>
        </w:rPr>
        <w:t>3-12-2024.</w:t>
      </w:r>
    </w:p>
  </w:footnote>
  <w:footnote w:id="17">
    <w:p w14:paraId="09608369" w14:textId="38C87A96" w:rsidR="00D04DE5" w:rsidRDefault="00D04DE5">
      <w:pPr>
        <w:pStyle w:val="Voetnoottekst"/>
      </w:pPr>
      <w:r>
        <w:rPr>
          <w:rStyle w:val="Voetnootmarkering"/>
        </w:rPr>
        <w:footnoteRef/>
      </w:r>
      <w:r>
        <w:t xml:space="preserve"> </w:t>
      </w:r>
      <w:r w:rsidR="00551474">
        <w:t>Aan</w:t>
      </w:r>
      <w:r w:rsidR="00B84539">
        <w:t>geboden aan Forum Samenleving 03-12-2024</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26B22F0" w14:textId="02866D05" w:rsidR="00DF24B6" w:rsidRDefault="00DF7B81">
    <w:pPr>
      <w:pStyle w:val="Koptekst"/>
    </w:pPr>
    <w:r>
      <w:rPr>
        <w:noProof/>
      </w:rPr>
      <w:pict w14:anchorId="7A11095E">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WordPictureWatermark2075215821" o:spid="_x0000_s1027" type="#_x0000_t75" style="position:absolute;left:0;text-align:left;margin-left:0;margin-top:0;width:620.25pt;height:877pt;z-index:-251658238;mso-wrap-edited:f;mso-position-horizontal:center;mso-position-horizontal-relative:margin;mso-position-vertical:center;mso-position-vertical-relative:margin" o:allowincell="f">
          <v:imagedata r:id="rId1" o:title="Watermerk"/>
          <w10:wrap anchorx="margin" anchory="margin"/>
        </v:shape>
      </w:pict>
    </w:r>
  </w:p>
  <w:p w14:paraId="7C537E45" w14:textId="77777777" w:rsidR="00111AF0" w:rsidRDefault="00111AF0"/>
  <w:p w14:paraId="6A23E138" w14:textId="77777777" w:rsidR="00111AF0" w:rsidRDefault="00111AF0"/>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289E801" w14:textId="30BF49AC" w:rsidR="00DF24B6" w:rsidRDefault="00DF7B81">
    <w:pPr>
      <w:pStyle w:val="Koptekst"/>
    </w:pPr>
    <w:r>
      <w:rPr>
        <w:noProof/>
      </w:rPr>
      <w:pict w14:anchorId="357A18A9">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WordPictureWatermark2075215822" o:spid="_x0000_s1026" type="#_x0000_t75" style="position:absolute;left:0;text-align:left;margin-left:0;margin-top:0;width:620.25pt;height:877pt;z-index:-251658237;mso-wrap-edited:f;mso-position-horizontal:center;mso-position-horizontal-relative:margin;mso-position-vertical:center;mso-position-vertical-relative:margin" o:allowincell="f">
          <v:imagedata r:id="rId1" o:title="Watermerk"/>
          <w10:wrap anchorx="margin" anchory="margin"/>
        </v:shape>
      </w:pict>
    </w:r>
    <w:r w:rsidR="00DF24B6">
      <w:rPr>
        <w:noProof/>
      </w:rPr>
      <w:drawing>
        <wp:anchor distT="0" distB="0" distL="114300" distR="114300" simplePos="0" relativeHeight="251658240" behindDoc="1" locked="0" layoutInCell="1" allowOverlap="1" wp14:anchorId="056E072B" wp14:editId="13D2B2D4">
          <wp:simplePos x="0" y="0"/>
          <wp:positionH relativeFrom="column">
            <wp:posOffset>4567524</wp:posOffset>
          </wp:positionH>
          <wp:positionV relativeFrom="paragraph">
            <wp:posOffset>-175895</wp:posOffset>
          </wp:positionV>
          <wp:extent cx="1581150" cy="384810"/>
          <wp:effectExtent l="0" t="0" r="6350" b="0"/>
          <wp:wrapTight wrapText="bothSides">
            <wp:wrapPolygon edited="0">
              <wp:start x="19431" y="0"/>
              <wp:lineTo x="0" y="10693"/>
              <wp:lineTo x="0" y="19248"/>
              <wp:lineTo x="18217" y="20673"/>
              <wp:lineTo x="19084" y="20673"/>
              <wp:lineTo x="19431" y="20673"/>
              <wp:lineTo x="20646" y="11406"/>
              <wp:lineTo x="21513" y="7842"/>
              <wp:lineTo x="21513" y="713"/>
              <wp:lineTo x="20299" y="0"/>
              <wp:lineTo x="19431" y="0"/>
            </wp:wrapPolygon>
          </wp:wrapTight>
          <wp:docPr id="1994072740" name="Afbeelding 1" descr="Afbeelding met Graphics, grafische vormgeving, ontwerp&#10;&#10;Automatisch gegenereerde beschrijv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83279782" name="Afbeelding 1" descr="Afbeelding met Graphics, grafische vormgeving, ontwerp&#10;&#10;Automatisch gegenereerde beschrijving"/>
                  <pic:cNvPicPr/>
                </pic:nvPicPr>
                <pic:blipFill>
                  <a:blip r:embed="rId2" cstate="print">
                    <a:extLst>
                      <a:ext uri="{28A0092B-C50C-407E-A947-70E740481C1C}">
                        <a14:useLocalDpi xmlns:a14="http://schemas.microsoft.com/office/drawing/2010/main" val="0"/>
                      </a:ext>
                    </a:extLst>
                  </a:blip>
                  <a:stretch>
                    <a:fillRect/>
                  </a:stretch>
                </pic:blipFill>
                <pic:spPr>
                  <a:xfrm>
                    <a:off x="0" y="0"/>
                    <a:ext cx="1581150" cy="384810"/>
                  </a:xfrm>
                  <a:prstGeom prst="rect">
                    <a:avLst/>
                  </a:prstGeom>
                </pic:spPr>
              </pic:pic>
            </a:graphicData>
          </a:graphic>
          <wp14:sizeRelH relativeFrom="page">
            <wp14:pctWidth>0</wp14:pctWidth>
          </wp14:sizeRelH>
          <wp14:sizeRelV relativeFrom="page">
            <wp14:pctHeight>0</wp14:pctHeight>
          </wp14:sizeRelV>
        </wp:anchor>
      </w:drawing>
    </w:r>
  </w:p>
  <w:p w14:paraId="5BD13E5A" w14:textId="77777777" w:rsidR="00111AF0" w:rsidRDefault="00111AF0"/>
  <w:p w14:paraId="642E17CF" w14:textId="77777777" w:rsidR="00111AF0" w:rsidRDefault="00111AF0"/>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8D088A6" w14:textId="7740EDA1" w:rsidR="00DF24B6" w:rsidRDefault="00DF7B81">
    <w:pPr>
      <w:pStyle w:val="Koptekst"/>
    </w:pPr>
    <w:r>
      <w:rPr>
        <w:noProof/>
      </w:rPr>
      <w:pict w14:anchorId="10E92683">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WordPictureWatermark2075215820" o:spid="_x0000_s1025" type="#_x0000_t75" style="position:absolute;left:0;text-align:left;margin-left:0;margin-top:0;width:620.25pt;height:877pt;z-index:-251658239;mso-wrap-edited:f;mso-position-horizontal:center;mso-position-horizontal-relative:margin;mso-position-vertical:center;mso-position-vertical-relative:margin" o:allowincell="f">
          <v:imagedata r:id="rId1" o:title="Watermerk"/>
          <w10:wrap anchorx="margin" anchory="margin"/>
        </v:shape>
      </w:pic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4A3FCC1" w14:textId="77777777" w:rsidR="00F26166" w:rsidRDefault="00DF7B81">
    <w:pPr>
      <w:pStyle w:val="Koptekst"/>
    </w:pPr>
    <w:r>
      <w:rPr>
        <w:noProof/>
      </w:rPr>
      <w:pict w14:anchorId="1670E8E9">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s1028" type="#_x0000_t75" style="position:absolute;left:0;text-align:left;margin-left:0;margin-top:0;width:620.25pt;height:877pt;z-index:-251656189;mso-wrap-edited:f;mso-position-horizontal:center;mso-position-horizontal-relative:margin;mso-position-vertical:center;mso-position-vertical-relative:margin" o:allowincell="f">
          <v:imagedata r:id="rId1" o:title="Watermerk"/>
          <w10:wrap anchorx="margin" anchory="margin"/>
        </v:shape>
      </w:pic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08B66EC3"/>
    <w:multiLevelType w:val="hybridMultilevel"/>
    <w:tmpl w:val="F9A2628C"/>
    <w:lvl w:ilvl="0" w:tplc="0413000F">
      <w:start w:val="1"/>
      <w:numFmt w:val="decimal"/>
      <w:lvlText w:val="%1."/>
      <w:lvlJc w:val="left"/>
      <w:pPr>
        <w:ind w:left="1428" w:hanging="360"/>
      </w:pPr>
    </w:lvl>
    <w:lvl w:ilvl="1" w:tplc="04130019" w:tentative="1">
      <w:start w:val="1"/>
      <w:numFmt w:val="lowerLetter"/>
      <w:lvlText w:val="%2."/>
      <w:lvlJc w:val="left"/>
      <w:pPr>
        <w:ind w:left="2148" w:hanging="360"/>
      </w:pPr>
    </w:lvl>
    <w:lvl w:ilvl="2" w:tplc="0413001B" w:tentative="1">
      <w:start w:val="1"/>
      <w:numFmt w:val="lowerRoman"/>
      <w:lvlText w:val="%3."/>
      <w:lvlJc w:val="right"/>
      <w:pPr>
        <w:ind w:left="2868" w:hanging="180"/>
      </w:pPr>
    </w:lvl>
    <w:lvl w:ilvl="3" w:tplc="0413000F" w:tentative="1">
      <w:start w:val="1"/>
      <w:numFmt w:val="decimal"/>
      <w:lvlText w:val="%4."/>
      <w:lvlJc w:val="left"/>
      <w:pPr>
        <w:ind w:left="3588" w:hanging="360"/>
      </w:pPr>
    </w:lvl>
    <w:lvl w:ilvl="4" w:tplc="04130019" w:tentative="1">
      <w:start w:val="1"/>
      <w:numFmt w:val="lowerLetter"/>
      <w:lvlText w:val="%5."/>
      <w:lvlJc w:val="left"/>
      <w:pPr>
        <w:ind w:left="4308" w:hanging="360"/>
      </w:pPr>
    </w:lvl>
    <w:lvl w:ilvl="5" w:tplc="0413001B" w:tentative="1">
      <w:start w:val="1"/>
      <w:numFmt w:val="lowerRoman"/>
      <w:lvlText w:val="%6."/>
      <w:lvlJc w:val="right"/>
      <w:pPr>
        <w:ind w:left="5028" w:hanging="180"/>
      </w:pPr>
    </w:lvl>
    <w:lvl w:ilvl="6" w:tplc="0413000F" w:tentative="1">
      <w:start w:val="1"/>
      <w:numFmt w:val="decimal"/>
      <w:lvlText w:val="%7."/>
      <w:lvlJc w:val="left"/>
      <w:pPr>
        <w:ind w:left="5748" w:hanging="360"/>
      </w:pPr>
    </w:lvl>
    <w:lvl w:ilvl="7" w:tplc="04130019" w:tentative="1">
      <w:start w:val="1"/>
      <w:numFmt w:val="lowerLetter"/>
      <w:lvlText w:val="%8."/>
      <w:lvlJc w:val="left"/>
      <w:pPr>
        <w:ind w:left="6468" w:hanging="360"/>
      </w:pPr>
    </w:lvl>
    <w:lvl w:ilvl="8" w:tplc="0413001B" w:tentative="1">
      <w:start w:val="1"/>
      <w:numFmt w:val="lowerRoman"/>
      <w:lvlText w:val="%9."/>
      <w:lvlJc w:val="right"/>
      <w:pPr>
        <w:ind w:left="7188" w:hanging="180"/>
      </w:pPr>
    </w:lvl>
  </w:abstractNum>
  <w:abstractNum w:abstractNumId="1" w15:restartNumberingAfterBreak="0">
    <w:nsid w:val="09220FB7"/>
    <w:multiLevelType w:val="multilevel"/>
    <w:tmpl w:val="048603D2"/>
    <w:lvl w:ilvl="0">
      <w:start w:val="1"/>
      <w:numFmt w:val="lowerLetter"/>
      <w:lvlText w:val="%1."/>
      <w:lvlJc w:val="left"/>
      <w:pPr>
        <w:tabs>
          <w:tab w:val="num" w:pos="720"/>
        </w:tabs>
        <w:ind w:left="720" w:hanging="360"/>
      </w:pPr>
    </w:lvl>
    <w:lvl w:ilvl="1" w:tentative="1">
      <w:start w:val="1"/>
      <w:numFmt w:val="lowerLetter"/>
      <w:lvlText w:val="%2."/>
      <w:lvlJc w:val="left"/>
      <w:pPr>
        <w:tabs>
          <w:tab w:val="num" w:pos="1440"/>
        </w:tabs>
        <w:ind w:left="1440" w:hanging="360"/>
      </w:pPr>
    </w:lvl>
    <w:lvl w:ilvl="2" w:tentative="1">
      <w:start w:val="1"/>
      <w:numFmt w:val="lowerLetter"/>
      <w:lvlText w:val="%3."/>
      <w:lvlJc w:val="left"/>
      <w:pPr>
        <w:tabs>
          <w:tab w:val="num" w:pos="2160"/>
        </w:tabs>
        <w:ind w:left="2160" w:hanging="360"/>
      </w:pPr>
    </w:lvl>
    <w:lvl w:ilvl="3" w:tentative="1">
      <w:start w:val="1"/>
      <w:numFmt w:val="lowerLetter"/>
      <w:lvlText w:val="%4."/>
      <w:lvlJc w:val="left"/>
      <w:pPr>
        <w:tabs>
          <w:tab w:val="num" w:pos="2880"/>
        </w:tabs>
        <w:ind w:left="2880" w:hanging="360"/>
      </w:pPr>
    </w:lvl>
    <w:lvl w:ilvl="4" w:tentative="1">
      <w:start w:val="1"/>
      <w:numFmt w:val="lowerLetter"/>
      <w:lvlText w:val="%5."/>
      <w:lvlJc w:val="left"/>
      <w:pPr>
        <w:tabs>
          <w:tab w:val="num" w:pos="3600"/>
        </w:tabs>
        <w:ind w:left="3600" w:hanging="360"/>
      </w:pPr>
    </w:lvl>
    <w:lvl w:ilvl="5" w:tentative="1">
      <w:start w:val="1"/>
      <w:numFmt w:val="lowerLetter"/>
      <w:lvlText w:val="%6."/>
      <w:lvlJc w:val="left"/>
      <w:pPr>
        <w:tabs>
          <w:tab w:val="num" w:pos="4320"/>
        </w:tabs>
        <w:ind w:left="4320" w:hanging="360"/>
      </w:pPr>
    </w:lvl>
    <w:lvl w:ilvl="6" w:tentative="1">
      <w:start w:val="1"/>
      <w:numFmt w:val="lowerLetter"/>
      <w:lvlText w:val="%7."/>
      <w:lvlJc w:val="left"/>
      <w:pPr>
        <w:tabs>
          <w:tab w:val="num" w:pos="5040"/>
        </w:tabs>
        <w:ind w:left="5040" w:hanging="360"/>
      </w:pPr>
    </w:lvl>
    <w:lvl w:ilvl="7" w:tentative="1">
      <w:start w:val="1"/>
      <w:numFmt w:val="lowerLetter"/>
      <w:lvlText w:val="%8."/>
      <w:lvlJc w:val="left"/>
      <w:pPr>
        <w:tabs>
          <w:tab w:val="num" w:pos="5760"/>
        </w:tabs>
        <w:ind w:left="5760" w:hanging="360"/>
      </w:pPr>
    </w:lvl>
    <w:lvl w:ilvl="8" w:tentative="1">
      <w:start w:val="1"/>
      <w:numFmt w:val="lowerLetter"/>
      <w:lvlText w:val="%9."/>
      <w:lvlJc w:val="left"/>
      <w:pPr>
        <w:tabs>
          <w:tab w:val="num" w:pos="6480"/>
        </w:tabs>
        <w:ind w:left="6480" w:hanging="360"/>
      </w:pPr>
    </w:lvl>
  </w:abstractNum>
  <w:abstractNum w:abstractNumId="2" w15:restartNumberingAfterBreak="0">
    <w:nsid w:val="0ABE40A9"/>
    <w:multiLevelType w:val="hybridMultilevel"/>
    <w:tmpl w:val="95822806"/>
    <w:lvl w:ilvl="0" w:tplc="105852FA">
      <w:numFmt w:val="bullet"/>
      <w:lvlText w:val="•"/>
      <w:lvlJc w:val="left"/>
      <w:pPr>
        <w:ind w:left="1065" w:hanging="705"/>
      </w:pPr>
      <w:rPr>
        <w:rFonts w:ascii="Poppins" w:eastAsia="Source Sans Pro" w:hAnsi="Poppins" w:cs="Poppins"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3" w15:restartNumberingAfterBreak="0">
    <w:nsid w:val="0B5F7FA5"/>
    <w:multiLevelType w:val="hybridMultilevel"/>
    <w:tmpl w:val="55588D42"/>
    <w:lvl w:ilvl="0" w:tplc="0413000F">
      <w:start w:val="1"/>
      <w:numFmt w:val="decimal"/>
      <w:lvlText w:val="%1."/>
      <w:lvlJc w:val="left"/>
      <w:pPr>
        <w:ind w:left="720" w:hanging="360"/>
      </w:p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4" w15:restartNumberingAfterBreak="0">
    <w:nsid w:val="0DD133FB"/>
    <w:multiLevelType w:val="hybridMultilevel"/>
    <w:tmpl w:val="FEB64178"/>
    <w:lvl w:ilvl="0" w:tplc="C7AA7564">
      <w:start w:val="1"/>
      <w:numFmt w:val="decimal"/>
      <w:lvlText w:val="%1."/>
      <w:lvlJc w:val="left"/>
      <w:pPr>
        <w:ind w:left="1080" w:hanging="360"/>
      </w:pPr>
      <w:rPr>
        <w:rFonts w:hint="default"/>
      </w:rPr>
    </w:lvl>
    <w:lvl w:ilvl="1" w:tplc="04130019" w:tentative="1">
      <w:start w:val="1"/>
      <w:numFmt w:val="lowerLetter"/>
      <w:lvlText w:val="%2."/>
      <w:lvlJc w:val="left"/>
      <w:pPr>
        <w:ind w:left="1800" w:hanging="360"/>
      </w:pPr>
    </w:lvl>
    <w:lvl w:ilvl="2" w:tplc="0413001B" w:tentative="1">
      <w:start w:val="1"/>
      <w:numFmt w:val="lowerRoman"/>
      <w:lvlText w:val="%3."/>
      <w:lvlJc w:val="right"/>
      <w:pPr>
        <w:ind w:left="2520" w:hanging="180"/>
      </w:pPr>
    </w:lvl>
    <w:lvl w:ilvl="3" w:tplc="0413000F" w:tentative="1">
      <w:start w:val="1"/>
      <w:numFmt w:val="decimal"/>
      <w:lvlText w:val="%4."/>
      <w:lvlJc w:val="left"/>
      <w:pPr>
        <w:ind w:left="3240" w:hanging="360"/>
      </w:pPr>
    </w:lvl>
    <w:lvl w:ilvl="4" w:tplc="04130019" w:tentative="1">
      <w:start w:val="1"/>
      <w:numFmt w:val="lowerLetter"/>
      <w:lvlText w:val="%5."/>
      <w:lvlJc w:val="left"/>
      <w:pPr>
        <w:ind w:left="3960" w:hanging="360"/>
      </w:pPr>
    </w:lvl>
    <w:lvl w:ilvl="5" w:tplc="0413001B" w:tentative="1">
      <w:start w:val="1"/>
      <w:numFmt w:val="lowerRoman"/>
      <w:lvlText w:val="%6."/>
      <w:lvlJc w:val="right"/>
      <w:pPr>
        <w:ind w:left="4680" w:hanging="180"/>
      </w:pPr>
    </w:lvl>
    <w:lvl w:ilvl="6" w:tplc="0413000F" w:tentative="1">
      <w:start w:val="1"/>
      <w:numFmt w:val="decimal"/>
      <w:lvlText w:val="%7."/>
      <w:lvlJc w:val="left"/>
      <w:pPr>
        <w:ind w:left="5400" w:hanging="360"/>
      </w:pPr>
    </w:lvl>
    <w:lvl w:ilvl="7" w:tplc="04130019" w:tentative="1">
      <w:start w:val="1"/>
      <w:numFmt w:val="lowerLetter"/>
      <w:lvlText w:val="%8."/>
      <w:lvlJc w:val="left"/>
      <w:pPr>
        <w:ind w:left="6120" w:hanging="360"/>
      </w:pPr>
    </w:lvl>
    <w:lvl w:ilvl="8" w:tplc="0413001B" w:tentative="1">
      <w:start w:val="1"/>
      <w:numFmt w:val="lowerRoman"/>
      <w:lvlText w:val="%9."/>
      <w:lvlJc w:val="right"/>
      <w:pPr>
        <w:ind w:left="6840" w:hanging="180"/>
      </w:pPr>
    </w:lvl>
  </w:abstractNum>
  <w:abstractNum w:abstractNumId="5" w15:restartNumberingAfterBreak="0">
    <w:nsid w:val="11B62FCC"/>
    <w:multiLevelType w:val="hybridMultilevel"/>
    <w:tmpl w:val="F7E49D26"/>
    <w:lvl w:ilvl="0" w:tplc="3DC870C6">
      <w:numFmt w:val="bullet"/>
      <w:lvlText w:val="•"/>
      <w:lvlJc w:val="left"/>
      <w:pPr>
        <w:ind w:left="1065" w:hanging="705"/>
      </w:pPr>
      <w:rPr>
        <w:rFonts w:ascii="Poppins" w:eastAsia="Source Sans Pro" w:hAnsi="Poppins" w:cs="Poppins"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6" w15:restartNumberingAfterBreak="0">
    <w:nsid w:val="227C2341"/>
    <w:multiLevelType w:val="hybridMultilevel"/>
    <w:tmpl w:val="C634717A"/>
    <w:lvl w:ilvl="0" w:tplc="FFFFFFFF">
      <w:start w:val="1"/>
      <w:numFmt w:val="decimal"/>
      <w:lvlText w:val="%1."/>
      <w:lvlJc w:val="left"/>
      <w:pPr>
        <w:ind w:left="360" w:hanging="360"/>
      </w:pPr>
    </w:lvl>
    <w:lvl w:ilvl="1" w:tplc="04130019">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7" w15:restartNumberingAfterBreak="0">
    <w:nsid w:val="22914918"/>
    <w:multiLevelType w:val="multilevel"/>
    <w:tmpl w:val="D1BCB5D4"/>
    <w:lvl w:ilvl="0">
      <w:start w:val="5"/>
      <w:numFmt w:val="lowerLetter"/>
      <w:lvlText w:val="%1."/>
      <w:lvlJc w:val="left"/>
      <w:pPr>
        <w:tabs>
          <w:tab w:val="num" w:pos="720"/>
        </w:tabs>
        <w:ind w:left="720" w:hanging="360"/>
      </w:pPr>
    </w:lvl>
    <w:lvl w:ilvl="1" w:tentative="1">
      <w:start w:val="1"/>
      <w:numFmt w:val="lowerLetter"/>
      <w:lvlText w:val="%2."/>
      <w:lvlJc w:val="left"/>
      <w:pPr>
        <w:tabs>
          <w:tab w:val="num" w:pos="1440"/>
        </w:tabs>
        <w:ind w:left="1440" w:hanging="360"/>
      </w:pPr>
    </w:lvl>
    <w:lvl w:ilvl="2" w:tentative="1">
      <w:start w:val="1"/>
      <w:numFmt w:val="lowerLetter"/>
      <w:lvlText w:val="%3."/>
      <w:lvlJc w:val="left"/>
      <w:pPr>
        <w:tabs>
          <w:tab w:val="num" w:pos="2160"/>
        </w:tabs>
        <w:ind w:left="2160" w:hanging="360"/>
      </w:pPr>
    </w:lvl>
    <w:lvl w:ilvl="3" w:tentative="1">
      <w:start w:val="1"/>
      <w:numFmt w:val="lowerLetter"/>
      <w:lvlText w:val="%4."/>
      <w:lvlJc w:val="left"/>
      <w:pPr>
        <w:tabs>
          <w:tab w:val="num" w:pos="2880"/>
        </w:tabs>
        <w:ind w:left="2880" w:hanging="360"/>
      </w:pPr>
    </w:lvl>
    <w:lvl w:ilvl="4" w:tentative="1">
      <w:start w:val="1"/>
      <w:numFmt w:val="lowerLetter"/>
      <w:lvlText w:val="%5."/>
      <w:lvlJc w:val="left"/>
      <w:pPr>
        <w:tabs>
          <w:tab w:val="num" w:pos="3600"/>
        </w:tabs>
        <w:ind w:left="3600" w:hanging="360"/>
      </w:pPr>
    </w:lvl>
    <w:lvl w:ilvl="5" w:tentative="1">
      <w:start w:val="1"/>
      <w:numFmt w:val="lowerLetter"/>
      <w:lvlText w:val="%6."/>
      <w:lvlJc w:val="left"/>
      <w:pPr>
        <w:tabs>
          <w:tab w:val="num" w:pos="4320"/>
        </w:tabs>
        <w:ind w:left="4320" w:hanging="360"/>
      </w:pPr>
    </w:lvl>
    <w:lvl w:ilvl="6" w:tentative="1">
      <w:start w:val="1"/>
      <w:numFmt w:val="lowerLetter"/>
      <w:lvlText w:val="%7."/>
      <w:lvlJc w:val="left"/>
      <w:pPr>
        <w:tabs>
          <w:tab w:val="num" w:pos="5040"/>
        </w:tabs>
        <w:ind w:left="5040" w:hanging="360"/>
      </w:pPr>
    </w:lvl>
    <w:lvl w:ilvl="7" w:tentative="1">
      <w:start w:val="1"/>
      <w:numFmt w:val="lowerLetter"/>
      <w:lvlText w:val="%8."/>
      <w:lvlJc w:val="left"/>
      <w:pPr>
        <w:tabs>
          <w:tab w:val="num" w:pos="5760"/>
        </w:tabs>
        <w:ind w:left="5760" w:hanging="360"/>
      </w:pPr>
    </w:lvl>
    <w:lvl w:ilvl="8" w:tentative="1">
      <w:start w:val="1"/>
      <w:numFmt w:val="lowerLetter"/>
      <w:lvlText w:val="%9."/>
      <w:lvlJc w:val="left"/>
      <w:pPr>
        <w:tabs>
          <w:tab w:val="num" w:pos="6480"/>
        </w:tabs>
        <w:ind w:left="6480" w:hanging="360"/>
      </w:pPr>
    </w:lvl>
  </w:abstractNum>
  <w:abstractNum w:abstractNumId="8" w15:restartNumberingAfterBreak="0">
    <w:nsid w:val="24F45D19"/>
    <w:multiLevelType w:val="multilevel"/>
    <w:tmpl w:val="A416835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9" w15:restartNumberingAfterBreak="0">
    <w:nsid w:val="25450FA7"/>
    <w:multiLevelType w:val="multilevel"/>
    <w:tmpl w:val="44EC7B62"/>
    <w:lvl w:ilvl="0">
      <w:start w:val="4"/>
      <w:numFmt w:val="lowerLetter"/>
      <w:lvlText w:val="%1."/>
      <w:lvlJc w:val="left"/>
      <w:pPr>
        <w:tabs>
          <w:tab w:val="num" w:pos="720"/>
        </w:tabs>
        <w:ind w:left="720" w:hanging="360"/>
      </w:pPr>
    </w:lvl>
    <w:lvl w:ilvl="1" w:tentative="1">
      <w:start w:val="1"/>
      <w:numFmt w:val="lowerLetter"/>
      <w:lvlText w:val="%2."/>
      <w:lvlJc w:val="left"/>
      <w:pPr>
        <w:tabs>
          <w:tab w:val="num" w:pos="1440"/>
        </w:tabs>
        <w:ind w:left="1440" w:hanging="360"/>
      </w:pPr>
    </w:lvl>
    <w:lvl w:ilvl="2" w:tentative="1">
      <w:start w:val="1"/>
      <w:numFmt w:val="lowerLetter"/>
      <w:lvlText w:val="%3."/>
      <w:lvlJc w:val="left"/>
      <w:pPr>
        <w:tabs>
          <w:tab w:val="num" w:pos="2160"/>
        </w:tabs>
        <w:ind w:left="2160" w:hanging="360"/>
      </w:pPr>
    </w:lvl>
    <w:lvl w:ilvl="3" w:tentative="1">
      <w:start w:val="1"/>
      <w:numFmt w:val="lowerLetter"/>
      <w:lvlText w:val="%4."/>
      <w:lvlJc w:val="left"/>
      <w:pPr>
        <w:tabs>
          <w:tab w:val="num" w:pos="2880"/>
        </w:tabs>
        <w:ind w:left="2880" w:hanging="360"/>
      </w:pPr>
    </w:lvl>
    <w:lvl w:ilvl="4" w:tentative="1">
      <w:start w:val="1"/>
      <w:numFmt w:val="lowerLetter"/>
      <w:lvlText w:val="%5."/>
      <w:lvlJc w:val="left"/>
      <w:pPr>
        <w:tabs>
          <w:tab w:val="num" w:pos="3600"/>
        </w:tabs>
        <w:ind w:left="3600" w:hanging="360"/>
      </w:pPr>
    </w:lvl>
    <w:lvl w:ilvl="5" w:tentative="1">
      <w:start w:val="1"/>
      <w:numFmt w:val="lowerLetter"/>
      <w:lvlText w:val="%6."/>
      <w:lvlJc w:val="left"/>
      <w:pPr>
        <w:tabs>
          <w:tab w:val="num" w:pos="4320"/>
        </w:tabs>
        <w:ind w:left="4320" w:hanging="360"/>
      </w:pPr>
    </w:lvl>
    <w:lvl w:ilvl="6" w:tentative="1">
      <w:start w:val="1"/>
      <w:numFmt w:val="lowerLetter"/>
      <w:lvlText w:val="%7."/>
      <w:lvlJc w:val="left"/>
      <w:pPr>
        <w:tabs>
          <w:tab w:val="num" w:pos="5040"/>
        </w:tabs>
        <w:ind w:left="5040" w:hanging="360"/>
      </w:pPr>
    </w:lvl>
    <w:lvl w:ilvl="7" w:tentative="1">
      <w:start w:val="1"/>
      <w:numFmt w:val="lowerLetter"/>
      <w:lvlText w:val="%8."/>
      <w:lvlJc w:val="left"/>
      <w:pPr>
        <w:tabs>
          <w:tab w:val="num" w:pos="5760"/>
        </w:tabs>
        <w:ind w:left="5760" w:hanging="360"/>
      </w:pPr>
    </w:lvl>
    <w:lvl w:ilvl="8" w:tentative="1">
      <w:start w:val="1"/>
      <w:numFmt w:val="lowerLetter"/>
      <w:lvlText w:val="%9."/>
      <w:lvlJc w:val="left"/>
      <w:pPr>
        <w:tabs>
          <w:tab w:val="num" w:pos="6480"/>
        </w:tabs>
        <w:ind w:left="6480" w:hanging="360"/>
      </w:pPr>
    </w:lvl>
  </w:abstractNum>
  <w:abstractNum w:abstractNumId="10" w15:restartNumberingAfterBreak="0">
    <w:nsid w:val="259E5068"/>
    <w:multiLevelType w:val="hybridMultilevel"/>
    <w:tmpl w:val="9B9AF9D0"/>
    <w:lvl w:ilvl="0" w:tplc="04130001">
      <w:start w:val="1"/>
      <w:numFmt w:val="bullet"/>
      <w:lvlText w:val=""/>
      <w:lvlJc w:val="left"/>
      <w:pPr>
        <w:ind w:left="720" w:hanging="360"/>
      </w:pPr>
      <w:rPr>
        <w:rFonts w:ascii="Symbol" w:hAnsi="Symbol" w:hint="default"/>
        <w:b/>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11" w15:restartNumberingAfterBreak="0">
    <w:nsid w:val="25BB41EF"/>
    <w:multiLevelType w:val="hybridMultilevel"/>
    <w:tmpl w:val="81F64C36"/>
    <w:lvl w:ilvl="0" w:tplc="ECBED9A8">
      <w:numFmt w:val="bullet"/>
      <w:lvlText w:val="•"/>
      <w:lvlJc w:val="left"/>
      <w:pPr>
        <w:ind w:left="1065" w:hanging="705"/>
      </w:pPr>
      <w:rPr>
        <w:rFonts w:ascii="Poppins" w:eastAsia="Source Sans Pro" w:hAnsi="Poppins" w:cs="Poppins"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12" w15:restartNumberingAfterBreak="0">
    <w:nsid w:val="27DB3BCF"/>
    <w:multiLevelType w:val="hybridMultilevel"/>
    <w:tmpl w:val="586A5E32"/>
    <w:lvl w:ilvl="0" w:tplc="0413000F">
      <w:start w:val="1"/>
      <w:numFmt w:val="decimal"/>
      <w:lvlText w:val="%1."/>
      <w:lvlJc w:val="left"/>
      <w:pPr>
        <w:ind w:left="360" w:hanging="360"/>
      </w:pPr>
    </w:lvl>
    <w:lvl w:ilvl="1" w:tplc="04130019" w:tentative="1">
      <w:start w:val="1"/>
      <w:numFmt w:val="lowerLetter"/>
      <w:lvlText w:val="%2."/>
      <w:lvlJc w:val="left"/>
      <w:pPr>
        <w:ind w:left="1080" w:hanging="360"/>
      </w:pPr>
    </w:lvl>
    <w:lvl w:ilvl="2" w:tplc="0413001B" w:tentative="1">
      <w:start w:val="1"/>
      <w:numFmt w:val="lowerRoman"/>
      <w:lvlText w:val="%3."/>
      <w:lvlJc w:val="right"/>
      <w:pPr>
        <w:ind w:left="1800" w:hanging="180"/>
      </w:pPr>
    </w:lvl>
    <w:lvl w:ilvl="3" w:tplc="0413000F" w:tentative="1">
      <w:start w:val="1"/>
      <w:numFmt w:val="decimal"/>
      <w:lvlText w:val="%4."/>
      <w:lvlJc w:val="left"/>
      <w:pPr>
        <w:ind w:left="2520" w:hanging="360"/>
      </w:pPr>
    </w:lvl>
    <w:lvl w:ilvl="4" w:tplc="04130019" w:tentative="1">
      <w:start w:val="1"/>
      <w:numFmt w:val="lowerLetter"/>
      <w:lvlText w:val="%5."/>
      <w:lvlJc w:val="left"/>
      <w:pPr>
        <w:ind w:left="3240" w:hanging="360"/>
      </w:pPr>
    </w:lvl>
    <w:lvl w:ilvl="5" w:tplc="0413001B" w:tentative="1">
      <w:start w:val="1"/>
      <w:numFmt w:val="lowerRoman"/>
      <w:lvlText w:val="%6."/>
      <w:lvlJc w:val="right"/>
      <w:pPr>
        <w:ind w:left="3960" w:hanging="180"/>
      </w:pPr>
    </w:lvl>
    <w:lvl w:ilvl="6" w:tplc="0413000F" w:tentative="1">
      <w:start w:val="1"/>
      <w:numFmt w:val="decimal"/>
      <w:lvlText w:val="%7."/>
      <w:lvlJc w:val="left"/>
      <w:pPr>
        <w:ind w:left="4680" w:hanging="360"/>
      </w:pPr>
    </w:lvl>
    <w:lvl w:ilvl="7" w:tplc="04130019" w:tentative="1">
      <w:start w:val="1"/>
      <w:numFmt w:val="lowerLetter"/>
      <w:lvlText w:val="%8."/>
      <w:lvlJc w:val="left"/>
      <w:pPr>
        <w:ind w:left="5400" w:hanging="360"/>
      </w:pPr>
    </w:lvl>
    <w:lvl w:ilvl="8" w:tplc="0413001B" w:tentative="1">
      <w:start w:val="1"/>
      <w:numFmt w:val="lowerRoman"/>
      <w:lvlText w:val="%9."/>
      <w:lvlJc w:val="right"/>
      <w:pPr>
        <w:ind w:left="6120" w:hanging="180"/>
      </w:pPr>
    </w:lvl>
  </w:abstractNum>
  <w:abstractNum w:abstractNumId="13" w15:restartNumberingAfterBreak="0">
    <w:nsid w:val="2A0F3C46"/>
    <w:multiLevelType w:val="hybridMultilevel"/>
    <w:tmpl w:val="679433E2"/>
    <w:lvl w:ilvl="0" w:tplc="0413000F">
      <w:start w:val="1"/>
      <w:numFmt w:val="decimal"/>
      <w:lvlText w:val="%1."/>
      <w:lvlJc w:val="left"/>
      <w:pPr>
        <w:ind w:left="720" w:hanging="360"/>
      </w:pPr>
      <w:rPr>
        <w:rFonts w:hint="default"/>
      </w:r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14" w15:restartNumberingAfterBreak="0">
    <w:nsid w:val="2FAD3340"/>
    <w:multiLevelType w:val="multilevel"/>
    <w:tmpl w:val="CF00F38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 w15:restartNumberingAfterBreak="0">
    <w:nsid w:val="30305D10"/>
    <w:multiLevelType w:val="multilevel"/>
    <w:tmpl w:val="FF2E308E"/>
    <w:lvl w:ilvl="0">
      <w:start w:val="2"/>
      <w:numFmt w:val="lowerLetter"/>
      <w:lvlText w:val="%1."/>
      <w:lvlJc w:val="left"/>
      <w:pPr>
        <w:tabs>
          <w:tab w:val="num" w:pos="720"/>
        </w:tabs>
        <w:ind w:left="720" w:hanging="360"/>
      </w:pPr>
    </w:lvl>
    <w:lvl w:ilvl="1" w:tentative="1">
      <w:start w:val="1"/>
      <w:numFmt w:val="lowerLetter"/>
      <w:lvlText w:val="%2."/>
      <w:lvlJc w:val="left"/>
      <w:pPr>
        <w:tabs>
          <w:tab w:val="num" w:pos="1440"/>
        </w:tabs>
        <w:ind w:left="1440" w:hanging="360"/>
      </w:pPr>
    </w:lvl>
    <w:lvl w:ilvl="2" w:tentative="1">
      <w:start w:val="1"/>
      <w:numFmt w:val="lowerLetter"/>
      <w:lvlText w:val="%3."/>
      <w:lvlJc w:val="left"/>
      <w:pPr>
        <w:tabs>
          <w:tab w:val="num" w:pos="2160"/>
        </w:tabs>
        <w:ind w:left="2160" w:hanging="360"/>
      </w:pPr>
    </w:lvl>
    <w:lvl w:ilvl="3" w:tentative="1">
      <w:start w:val="1"/>
      <w:numFmt w:val="lowerLetter"/>
      <w:lvlText w:val="%4."/>
      <w:lvlJc w:val="left"/>
      <w:pPr>
        <w:tabs>
          <w:tab w:val="num" w:pos="2880"/>
        </w:tabs>
        <w:ind w:left="2880" w:hanging="360"/>
      </w:pPr>
    </w:lvl>
    <w:lvl w:ilvl="4" w:tentative="1">
      <w:start w:val="1"/>
      <w:numFmt w:val="lowerLetter"/>
      <w:lvlText w:val="%5."/>
      <w:lvlJc w:val="left"/>
      <w:pPr>
        <w:tabs>
          <w:tab w:val="num" w:pos="3600"/>
        </w:tabs>
        <w:ind w:left="3600" w:hanging="360"/>
      </w:pPr>
    </w:lvl>
    <w:lvl w:ilvl="5" w:tentative="1">
      <w:start w:val="1"/>
      <w:numFmt w:val="lowerLetter"/>
      <w:lvlText w:val="%6."/>
      <w:lvlJc w:val="left"/>
      <w:pPr>
        <w:tabs>
          <w:tab w:val="num" w:pos="4320"/>
        </w:tabs>
        <w:ind w:left="4320" w:hanging="360"/>
      </w:pPr>
    </w:lvl>
    <w:lvl w:ilvl="6" w:tentative="1">
      <w:start w:val="1"/>
      <w:numFmt w:val="lowerLetter"/>
      <w:lvlText w:val="%7."/>
      <w:lvlJc w:val="left"/>
      <w:pPr>
        <w:tabs>
          <w:tab w:val="num" w:pos="5040"/>
        </w:tabs>
        <w:ind w:left="5040" w:hanging="360"/>
      </w:pPr>
    </w:lvl>
    <w:lvl w:ilvl="7" w:tentative="1">
      <w:start w:val="1"/>
      <w:numFmt w:val="lowerLetter"/>
      <w:lvlText w:val="%8."/>
      <w:lvlJc w:val="left"/>
      <w:pPr>
        <w:tabs>
          <w:tab w:val="num" w:pos="5760"/>
        </w:tabs>
        <w:ind w:left="5760" w:hanging="360"/>
      </w:pPr>
    </w:lvl>
    <w:lvl w:ilvl="8" w:tentative="1">
      <w:start w:val="1"/>
      <w:numFmt w:val="lowerLetter"/>
      <w:lvlText w:val="%9."/>
      <w:lvlJc w:val="left"/>
      <w:pPr>
        <w:tabs>
          <w:tab w:val="num" w:pos="6480"/>
        </w:tabs>
        <w:ind w:left="6480" w:hanging="360"/>
      </w:pPr>
    </w:lvl>
  </w:abstractNum>
  <w:abstractNum w:abstractNumId="16" w15:restartNumberingAfterBreak="0">
    <w:nsid w:val="310846D5"/>
    <w:multiLevelType w:val="hybridMultilevel"/>
    <w:tmpl w:val="0756B6D2"/>
    <w:lvl w:ilvl="0" w:tplc="205607D0">
      <w:numFmt w:val="bullet"/>
      <w:lvlText w:val="•"/>
      <w:lvlJc w:val="left"/>
      <w:pPr>
        <w:ind w:left="1065" w:hanging="705"/>
      </w:pPr>
      <w:rPr>
        <w:rFonts w:ascii="Poppins" w:eastAsia="Source Sans Pro" w:hAnsi="Poppins" w:cs="Poppins"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17" w15:restartNumberingAfterBreak="0">
    <w:nsid w:val="312B07D0"/>
    <w:multiLevelType w:val="multilevel"/>
    <w:tmpl w:val="BB925196"/>
    <w:lvl w:ilvl="0">
      <w:start w:val="2"/>
      <w:numFmt w:val="lowerLetter"/>
      <w:lvlText w:val="%1."/>
      <w:lvlJc w:val="left"/>
      <w:pPr>
        <w:tabs>
          <w:tab w:val="num" w:pos="720"/>
        </w:tabs>
        <w:ind w:left="720" w:hanging="360"/>
      </w:pPr>
    </w:lvl>
    <w:lvl w:ilvl="1" w:tentative="1">
      <w:start w:val="1"/>
      <w:numFmt w:val="lowerLetter"/>
      <w:lvlText w:val="%2."/>
      <w:lvlJc w:val="left"/>
      <w:pPr>
        <w:tabs>
          <w:tab w:val="num" w:pos="1440"/>
        </w:tabs>
        <w:ind w:left="1440" w:hanging="360"/>
      </w:pPr>
    </w:lvl>
    <w:lvl w:ilvl="2" w:tentative="1">
      <w:start w:val="1"/>
      <w:numFmt w:val="lowerLetter"/>
      <w:lvlText w:val="%3."/>
      <w:lvlJc w:val="left"/>
      <w:pPr>
        <w:tabs>
          <w:tab w:val="num" w:pos="2160"/>
        </w:tabs>
        <w:ind w:left="2160" w:hanging="360"/>
      </w:pPr>
    </w:lvl>
    <w:lvl w:ilvl="3" w:tentative="1">
      <w:start w:val="1"/>
      <w:numFmt w:val="lowerLetter"/>
      <w:lvlText w:val="%4."/>
      <w:lvlJc w:val="left"/>
      <w:pPr>
        <w:tabs>
          <w:tab w:val="num" w:pos="2880"/>
        </w:tabs>
        <w:ind w:left="2880" w:hanging="360"/>
      </w:pPr>
    </w:lvl>
    <w:lvl w:ilvl="4" w:tentative="1">
      <w:start w:val="1"/>
      <w:numFmt w:val="lowerLetter"/>
      <w:lvlText w:val="%5."/>
      <w:lvlJc w:val="left"/>
      <w:pPr>
        <w:tabs>
          <w:tab w:val="num" w:pos="3600"/>
        </w:tabs>
        <w:ind w:left="3600" w:hanging="360"/>
      </w:pPr>
    </w:lvl>
    <w:lvl w:ilvl="5" w:tentative="1">
      <w:start w:val="1"/>
      <w:numFmt w:val="lowerLetter"/>
      <w:lvlText w:val="%6."/>
      <w:lvlJc w:val="left"/>
      <w:pPr>
        <w:tabs>
          <w:tab w:val="num" w:pos="4320"/>
        </w:tabs>
        <w:ind w:left="4320" w:hanging="360"/>
      </w:pPr>
    </w:lvl>
    <w:lvl w:ilvl="6" w:tentative="1">
      <w:start w:val="1"/>
      <w:numFmt w:val="lowerLetter"/>
      <w:lvlText w:val="%7."/>
      <w:lvlJc w:val="left"/>
      <w:pPr>
        <w:tabs>
          <w:tab w:val="num" w:pos="5040"/>
        </w:tabs>
        <w:ind w:left="5040" w:hanging="360"/>
      </w:pPr>
    </w:lvl>
    <w:lvl w:ilvl="7" w:tentative="1">
      <w:start w:val="1"/>
      <w:numFmt w:val="lowerLetter"/>
      <w:lvlText w:val="%8."/>
      <w:lvlJc w:val="left"/>
      <w:pPr>
        <w:tabs>
          <w:tab w:val="num" w:pos="5760"/>
        </w:tabs>
        <w:ind w:left="5760" w:hanging="360"/>
      </w:pPr>
    </w:lvl>
    <w:lvl w:ilvl="8" w:tentative="1">
      <w:start w:val="1"/>
      <w:numFmt w:val="lowerLetter"/>
      <w:lvlText w:val="%9."/>
      <w:lvlJc w:val="left"/>
      <w:pPr>
        <w:tabs>
          <w:tab w:val="num" w:pos="6480"/>
        </w:tabs>
        <w:ind w:left="6480" w:hanging="360"/>
      </w:pPr>
    </w:lvl>
  </w:abstractNum>
  <w:abstractNum w:abstractNumId="18" w15:restartNumberingAfterBreak="0">
    <w:nsid w:val="316F1AD8"/>
    <w:multiLevelType w:val="hybridMultilevel"/>
    <w:tmpl w:val="13F6217E"/>
    <w:lvl w:ilvl="0" w:tplc="0413000F">
      <w:start w:val="1"/>
      <w:numFmt w:val="decimal"/>
      <w:lvlText w:val="%1."/>
      <w:lvlJc w:val="left"/>
      <w:pPr>
        <w:ind w:left="720" w:hanging="360"/>
      </w:pPr>
      <w:rPr>
        <w:rFonts w:hint="default"/>
      </w:rPr>
    </w:lvl>
    <w:lvl w:ilvl="1" w:tplc="04130019">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19" w15:restartNumberingAfterBreak="0">
    <w:nsid w:val="3330799C"/>
    <w:multiLevelType w:val="multilevel"/>
    <w:tmpl w:val="3CF261A0"/>
    <w:lvl w:ilvl="0">
      <w:numFmt w:val="bullet"/>
      <w:lvlText w:val="-"/>
      <w:lvlJc w:val="left"/>
      <w:pPr>
        <w:tabs>
          <w:tab w:val="num" w:pos="720"/>
        </w:tabs>
        <w:ind w:left="720" w:hanging="360"/>
      </w:pPr>
      <w:rPr>
        <w:rFonts w:ascii="Poppins" w:eastAsiaTheme="minorHAnsi" w:hAnsi="Poppins" w:cs="Poppins" w:hint="default"/>
      </w:rPr>
    </w:lvl>
    <w:lvl w:ilvl="1">
      <w:start w:val="1"/>
      <w:numFmt w:val="bullet"/>
      <w:lvlText w:val="-"/>
      <w:lvlJc w:val="left"/>
      <w:pPr>
        <w:ind w:left="1440" w:hanging="360"/>
      </w:pPr>
      <w:rPr>
        <w:rFonts w:ascii="Poppins" w:eastAsiaTheme="minorHAnsi" w:hAnsi="Poppins" w:cs="Poppins" w:hint="default"/>
      </w:rPr>
    </w:lvl>
    <w:lvl w:ilvl="2" w:tentative="1">
      <w:start w:val="1"/>
      <w:numFmt w:val="lowerLetter"/>
      <w:lvlText w:val="%3."/>
      <w:lvlJc w:val="left"/>
      <w:pPr>
        <w:tabs>
          <w:tab w:val="num" w:pos="2160"/>
        </w:tabs>
        <w:ind w:left="2160" w:hanging="360"/>
      </w:pPr>
    </w:lvl>
    <w:lvl w:ilvl="3" w:tentative="1">
      <w:start w:val="1"/>
      <w:numFmt w:val="lowerLetter"/>
      <w:lvlText w:val="%4."/>
      <w:lvlJc w:val="left"/>
      <w:pPr>
        <w:tabs>
          <w:tab w:val="num" w:pos="2880"/>
        </w:tabs>
        <w:ind w:left="2880" w:hanging="360"/>
      </w:pPr>
    </w:lvl>
    <w:lvl w:ilvl="4" w:tentative="1">
      <w:start w:val="1"/>
      <w:numFmt w:val="lowerLetter"/>
      <w:lvlText w:val="%5."/>
      <w:lvlJc w:val="left"/>
      <w:pPr>
        <w:tabs>
          <w:tab w:val="num" w:pos="3600"/>
        </w:tabs>
        <w:ind w:left="3600" w:hanging="360"/>
      </w:pPr>
    </w:lvl>
    <w:lvl w:ilvl="5" w:tentative="1">
      <w:start w:val="1"/>
      <w:numFmt w:val="lowerLetter"/>
      <w:lvlText w:val="%6."/>
      <w:lvlJc w:val="left"/>
      <w:pPr>
        <w:tabs>
          <w:tab w:val="num" w:pos="4320"/>
        </w:tabs>
        <w:ind w:left="4320" w:hanging="360"/>
      </w:pPr>
    </w:lvl>
    <w:lvl w:ilvl="6" w:tentative="1">
      <w:start w:val="1"/>
      <w:numFmt w:val="lowerLetter"/>
      <w:lvlText w:val="%7."/>
      <w:lvlJc w:val="left"/>
      <w:pPr>
        <w:tabs>
          <w:tab w:val="num" w:pos="5040"/>
        </w:tabs>
        <w:ind w:left="5040" w:hanging="360"/>
      </w:pPr>
    </w:lvl>
    <w:lvl w:ilvl="7" w:tentative="1">
      <w:start w:val="1"/>
      <w:numFmt w:val="lowerLetter"/>
      <w:lvlText w:val="%8."/>
      <w:lvlJc w:val="left"/>
      <w:pPr>
        <w:tabs>
          <w:tab w:val="num" w:pos="5760"/>
        </w:tabs>
        <w:ind w:left="5760" w:hanging="360"/>
      </w:pPr>
    </w:lvl>
    <w:lvl w:ilvl="8" w:tentative="1">
      <w:start w:val="1"/>
      <w:numFmt w:val="lowerLetter"/>
      <w:lvlText w:val="%9."/>
      <w:lvlJc w:val="left"/>
      <w:pPr>
        <w:tabs>
          <w:tab w:val="num" w:pos="6480"/>
        </w:tabs>
        <w:ind w:left="6480" w:hanging="360"/>
      </w:pPr>
    </w:lvl>
  </w:abstractNum>
  <w:abstractNum w:abstractNumId="20" w15:restartNumberingAfterBreak="0">
    <w:nsid w:val="358736DD"/>
    <w:multiLevelType w:val="hybridMultilevel"/>
    <w:tmpl w:val="CBD8CF2A"/>
    <w:lvl w:ilvl="0" w:tplc="CC821FFE">
      <w:numFmt w:val="bullet"/>
      <w:lvlText w:val="•"/>
      <w:lvlJc w:val="left"/>
      <w:pPr>
        <w:ind w:left="1065" w:hanging="705"/>
      </w:pPr>
      <w:rPr>
        <w:rFonts w:ascii="Poppins" w:eastAsia="Source Sans Pro" w:hAnsi="Poppins" w:cs="Poppins"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21" w15:restartNumberingAfterBreak="0">
    <w:nsid w:val="3638431F"/>
    <w:multiLevelType w:val="hybridMultilevel"/>
    <w:tmpl w:val="8EF039BA"/>
    <w:lvl w:ilvl="0" w:tplc="0413000F">
      <w:start w:val="1"/>
      <w:numFmt w:val="decimal"/>
      <w:lvlText w:val="%1."/>
      <w:lvlJc w:val="left"/>
      <w:pPr>
        <w:ind w:left="360" w:hanging="360"/>
      </w:pPr>
      <w:rPr>
        <w:rFonts w:hint="default"/>
      </w:r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22" w15:restartNumberingAfterBreak="0">
    <w:nsid w:val="38071216"/>
    <w:multiLevelType w:val="multilevel"/>
    <w:tmpl w:val="23EA42C8"/>
    <w:lvl w:ilvl="0">
      <w:start w:val="3"/>
      <w:numFmt w:val="lowerLetter"/>
      <w:lvlText w:val="%1."/>
      <w:lvlJc w:val="left"/>
      <w:pPr>
        <w:tabs>
          <w:tab w:val="num" w:pos="720"/>
        </w:tabs>
        <w:ind w:left="720" w:hanging="360"/>
      </w:pPr>
    </w:lvl>
    <w:lvl w:ilvl="1" w:tentative="1">
      <w:start w:val="1"/>
      <w:numFmt w:val="lowerLetter"/>
      <w:lvlText w:val="%2."/>
      <w:lvlJc w:val="left"/>
      <w:pPr>
        <w:tabs>
          <w:tab w:val="num" w:pos="1440"/>
        </w:tabs>
        <w:ind w:left="1440" w:hanging="360"/>
      </w:pPr>
    </w:lvl>
    <w:lvl w:ilvl="2" w:tentative="1">
      <w:start w:val="1"/>
      <w:numFmt w:val="lowerLetter"/>
      <w:lvlText w:val="%3."/>
      <w:lvlJc w:val="left"/>
      <w:pPr>
        <w:tabs>
          <w:tab w:val="num" w:pos="2160"/>
        </w:tabs>
        <w:ind w:left="2160" w:hanging="360"/>
      </w:pPr>
    </w:lvl>
    <w:lvl w:ilvl="3" w:tentative="1">
      <w:start w:val="1"/>
      <w:numFmt w:val="lowerLetter"/>
      <w:lvlText w:val="%4."/>
      <w:lvlJc w:val="left"/>
      <w:pPr>
        <w:tabs>
          <w:tab w:val="num" w:pos="2880"/>
        </w:tabs>
        <w:ind w:left="2880" w:hanging="360"/>
      </w:pPr>
    </w:lvl>
    <w:lvl w:ilvl="4" w:tentative="1">
      <w:start w:val="1"/>
      <w:numFmt w:val="lowerLetter"/>
      <w:lvlText w:val="%5."/>
      <w:lvlJc w:val="left"/>
      <w:pPr>
        <w:tabs>
          <w:tab w:val="num" w:pos="3600"/>
        </w:tabs>
        <w:ind w:left="3600" w:hanging="360"/>
      </w:pPr>
    </w:lvl>
    <w:lvl w:ilvl="5" w:tentative="1">
      <w:start w:val="1"/>
      <w:numFmt w:val="lowerLetter"/>
      <w:lvlText w:val="%6."/>
      <w:lvlJc w:val="left"/>
      <w:pPr>
        <w:tabs>
          <w:tab w:val="num" w:pos="4320"/>
        </w:tabs>
        <w:ind w:left="4320" w:hanging="360"/>
      </w:pPr>
    </w:lvl>
    <w:lvl w:ilvl="6" w:tentative="1">
      <w:start w:val="1"/>
      <w:numFmt w:val="lowerLetter"/>
      <w:lvlText w:val="%7."/>
      <w:lvlJc w:val="left"/>
      <w:pPr>
        <w:tabs>
          <w:tab w:val="num" w:pos="5040"/>
        </w:tabs>
        <w:ind w:left="5040" w:hanging="360"/>
      </w:pPr>
    </w:lvl>
    <w:lvl w:ilvl="7" w:tentative="1">
      <w:start w:val="1"/>
      <w:numFmt w:val="lowerLetter"/>
      <w:lvlText w:val="%8."/>
      <w:lvlJc w:val="left"/>
      <w:pPr>
        <w:tabs>
          <w:tab w:val="num" w:pos="5760"/>
        </w:tabs>
        <w:ind w:left="5760" w:hanging="360"/>
      </w:pPr>
    </w:lvl>
    <w:lvl w:ilvl="8" w:tentative="1">
      <w:start w:val="1"/>
      <w:numFmt w:val="lowerLetter"/>
      <w:lvlText w:val="%9."/>
      <w:lvlJc w:val="left"/>
      <w:pPr>
        <w:tabs>
          <w:tab w:val="num" w:pos="6480"/>
        </w:tabs>
        <w:ind w:left="6480" w:hanging="360"/>
      </w:pPr>
    </w:lvl>
  </w:abstractNum>
  <w:abstractNum w:abstractNumId="23" w15:restartNumberingAfterBreak="0">
    <w:nsid w:val="3B126573"/>
    <w:multiLevelType w:val="multilevel"/>
    <w:tmpl w:val="80A22F9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4" w15:restartNumberingAfterBreak="0">
    <w:nsid w:val="3BC94B2D"/>
    <w:multiLevelType w:val="hybridMultilevel"/>
    <w:tmpl w:val="6D166ED2"/>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25" w15:restartNumberingAfterBreak="0">
    <w:nsid w:val="43625883"/>
    <w:multiLevelType w:val="hybridMultilevel"/>
    <w:tmpl w:val="A4361DDC"/>
    <w:lvl w:ilvl="0" w:tplc="0413000F">
      <w:start w:val="1"/>
      <w:numFmt w:val="decimal"/>
      <w:lvlText w:val="%1."/>
      <w:lvlJc w:val="left"/>
      <w:pPr>
        <w:ind w:left="720" w:hanging="360"/>
      </w:p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26" w15:restartNumberingAfterBreak="0">
    <w:nsid w:val="45411E38"/>
    <w:multiLevelType w:val="hybridMultilevel"/>
    <w:tmpl w:val="D41029EA"/>
    <w:lvl w:ilvl="0" w:tplc="E5464998">
      <w:numFmt w:val="bullet"/>
      <w:lvlText w:val="-"/>
      <w:lvlJc w:val="left"/>
      <w:pPr>
        <w:ind w:left="1065" w:hanging="705"/>
      </w:pPr>
      <w:rPr>
        <w:rFonts w:ascii="Poppins" w:eastAsiaTheme="minorHAnsi" w:hAnsi="Poppins" w:cs="Poppins"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27" w15:restartNumberingAfterBreak="0">
    <w:nsid w:val="50755E2C"/>
    <w:multiLevelType w:val="hybridMultilevel"/>
    <w:tmpl w:val="1F88153E"/>
    <w:lvl w:ilvl="0" w:tplc="FFFFFFFF">
      <w:start w:val="1"/>
      <w:numFmt w:val="decimal"/>
      <w:lvlText w:val="%1."/>
      <w:lvlJc w:val="left"/>
      <w:pPr>
        <w:ind w:left="360" w:hanging="360"/>
      </w:pPr>
    </w:lvl>
    <w:lvl w:ilvl="1" w:tplc="FFFFFFFF">
      <w:start w:val="1"/>
      <w:numFmt w:val="lowerLetter"/>
      <w:lvlText w:val="%2."/>
      <w:lvlJc w:val="left"/>
      <w:pPr>
        <w:ind w:left="1080" w:hanging="360"/>
      </w:pPr>
    </w:lvl>
    <w:lvl w:ilvl="2" w:tplc="FFFFFFFF">
      <w:start w:val="1"/>
      <w:numFmt w:val="lowerRoman"/>
      <w:lvlText w:val="%3."/>
      <w:lvlJc w:val="right"/>
      <w:pPr>
        <w:ind w:left="1800" w:hanging="180"/>
      </w:pPr>
    </w:lvl>
    <w:lvl w:ilvl="3" w:tplc="FFFFFFFF">
      <w:start w:val="1"/>
      <w:numFmt w:val="decimal"/>
      <w:lvlText w:val="%4."/>
      <w:lvlJc w:val="left"/>
      <w:pPr>
        <w:ind w:left="2520" w:hanging="360"/>
      </w:pPr>
    </w:lvl>
    <w:lvl w:ilvl="4" w:tplc="FFFFFFFF">
      <w:start w:val="1"/>
      <w:numFmt w:val="lowerLetter"/>
      <w:lvlText w:val="%5."/>
      <w:lvlJc w:val="left"/>
      <w:pPr>
        <w:ind w:left="3240" w:hanging="360"/>
      </w:pPr>
    </w:lvl>
    <w:lvl w:ilvl="5" w:tplc="FFFFFFFF">
      <w:start w:val="1"/>
      <w:numFmt w:val="lowerRoman"/>
      <w:lvlText w:val="%6."/>
      <w:lvlJc w:val="right"/>
      <w:pPr>
        <w:ind w:left="3960" w:hanging="180"/>
      </w:pPr>
    </w:lvl>
    <w:lvl w:ilvl="6" w:tplc="FFFFFFFF">
      <w:start w:val="1"/>
      <w:numFmt w:val="decimal"/>
      <w:lvlText w:val="%7."/>
      <w:lvlJc w:val="left"/>
      <w:pPr>
        <w:ind w:left="4680" w:hanging="360"/>
      </w:pPr>
    </w:lvl>
    <w:lvl w:ilvl="7" w:tplc="FFFFFFFF">
      <w:start w:val="1"/>
      <w:numFmt w:val="lowerLetter"/>
      <w:lvlText w:val="%8."/>
      <w:lvlJc w:val="left"/>
      <w:pPr>
        <w:ind w:left="5400" w:hanging="360"/>
      </w:pPr>
    </w:lvl>
    <w:lvl w:ilvl="8" w:tplc="FFFFFFFF">
      <w:start w:val="1"/>
      <w:numFmt w:val="lowerRoman"/>
      <w:lvlText w:val="%9."/>
      <w:lvlJc w:val="right"/>
      <w:pPr>
        <w:ind w:left="6120" w:hanging="180"/>
      </w:pPr>
    </w:lvl>
  </w:abstractNum>
  <w:abstractNum w:abstractNumId="28" w15:restartNumberingAfterBreak="0">
    <w:nsid w:val="522C2B53"/>
    <w:multiLevelType w:val="hybridMultilevel"/>
    <w:tmpl w:val="55588D42"/>
    <w:lvl w:ilvl="0" w:tplc="FFFFFFFF">
      <w:start w:val="1"/>
      <w:numFmt w:val="decimal"/>
      <w:lvlText w:val="%1."/>
      <w:lvlJc w:val="left"/>
      <w:pPr>
        <w:ind w:left="720" w:hanging="360"/>
      </w:p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29" w15:restartNumberingAfterBreak="0">
    <w:nsid w:val="534B2569"/>
    <w:multiLevelType w:val="multilevel"/>
    <w:tmpl w:val="E59C0D8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0" w15:restartNumberingAfterBreak="0">
    <w:nsid w:val="53634B08"/>
    <w:multiLevelType w:val="multilevel"/>
    <w:tmpl w:val="5B82FAE4"/>
    <w:lvl w:ilvl="0">
      <w:start w:val="3"/>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31" w15:restartNumberingAfterBreak="0">
    <w:nsid w:val="537F7B93"/>
    <w:multiLevelType w:val="hybridMultilevel"/>
    <w:tmpl w:val="F8EADF28"/>
    <w:lvl w:ilvl="0" w:tplc="0413000F">
      <w:start w:val="1"/>
      <w:numFmt w:val="decimal"/>
      <w:lvlText w:val="%1."/>
      <w:lvlJc w:val="left"/>
      <w:pPr>
        <w:ind w:left="720" w:hanging="360"/>
      </w:p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32" w15:restartNumberingAfterBreak="0">
    <w:nsid w:val="539257DB"/>
    <w:multiLevelType w:val="multilevel"/>
    <w:tmpl w:val="517C8EA2"/>
    <w:lvl w:ilvl="0">
      <w:start w:val="3"/>
      <w:numFmt w:val="lowerLetter"/>
      <w:lvlText w:val="%1."/>
      <w:lvlJc w:val="left"/>
      <w:pPr>
        <w:tabs>
          <w:tab w:val="num" w:pos="720"/>
        </w:tabs>
        <w:ind w:left="720" w:hanging="360"/>
      </w:pPr>
    </w:lvl>
    <w:lvl w:ilvl="1" w:tentative="1">
      <w:start w:val="1"/>
      <w:numFmt w:val="lowerLetter"/>
      <w:lvlText w:val="%2."/>
      <w:lvlJc w:val="left"/>
      <w:pPr>
        <w:tabs>
          <w:tab w:val="num" w:pos="1440"/>
        </w:tabs>
        <w:ind w:left="1440" w:hanging="360"/>
      </w:pPr>
    </w:lvl>
    <w:lvl w:ilvl="2" w:tentative="1">
      <w:start w:val="1"/>
      <w:numFmt w:val="lowerLetter"/>
      <w:lvlText w:val="%3."/>
      <w:lvlJc w:val="left"/>
      <w:pPr>
        <w:tabs>
          <w:tab w:val="num" w:pos="2160"/>
        </w:tabs>
        <w:ind w:left="2160" w:hanging="360"/>
      </w:pPr>
    </w:lvl>
    <w:lvl w:ilvl="3" w:tentative="1">
      <w:start w:val="1"/>
      <w:numFmt w:val="lowerLetter"/>
      <w:lvlText w:val="%4."/>
      <w:lvlJc w:val="left"/>
      <w:pPr>
        <w:tabs>
          <w:tab w:val="num" w:pos="2880"/>
        </w:tabs>
        <w:ind w:left="2880" w:hanging="360"/>
      </w:pPr>
    </w:lvl>
    <w:lvl w:ilvl="4" w:tentative="1">
      <w:start w:val="1"/>
      <w:numFmt w:val="lowerLetter"/>
      <w:lvlText w:val="%5."/>
      <w:lvlJc w:val="left"/>
      <w:pPr>
        <w:tabs>
          <w:tab w:val="num" w:pos="3600"/>
        </w:tabs>
        <w:ind w:left="3600" w:hanging="360"/>
      </w:pPr>
    </w:lvl>
    <w:lvl w:ilvl="5" w:tentative="1">
      <w:start w:val="1"/>
      <w:numFmt w:val="lowerLetter"/>
      <w:lvlText w:val="%6."/>
      <w:lvlJc w:val="left"/>
      <w:pPr>
        <w:tabs>
          <w:tab w:val="num" w:pos="4320"/>
        </w:tabs>
        <w:ind w:left="4320" w:hanging="360"/>
      </w:pPr>
    </w:lvl>
    <w:lvl w:ilvl="6" w:tentative="1">
      <w:start w:val="1"/>
      <w:numFmt w:val="lowerLetter"/>
      <w:lvlText w:val="%7."/>
      <w:lvlJc w:val="left"/>
      <w:pPr>
        <w:tabs>
          <w:tab w:val="num" w:pos="5040"/>
        </w:tabs>
        <w:ind w:left="5040" w:hanging="360"/>
      </w:pPr>
    </w:lvl>
    <w:lvl w:ilvl="7" w:tentative="1">
      <w:start w:val="1"/>
      <w:numFmt w:val="lowerLetter"/>
      <w:lvlText w:val="%8."/>
      <w:lvlJc w:val="left"/>
      <w:pPr>
        <w:tabs>
          <w:tab w:val="num" w:pos="5760"/>
        </w:tabs>
        <w:ind w:left="5760" w:hanging="360"/>
      </w:pPr>
    </w:lvl>
    <w:lvl w:ilvl="8" w:tentative="1">
      <w:start w:val="1"/>
      <w:numFmt w:val="lowerLetter"/>
      <w:lvlText w:val="%9."/>
      <w:lvlJc w:val="left"/>
      <w:pPr>
        <w:tabs>
          <w:tab w:val="num" w:pos="6480"/>
        </w:tabs>
        <w:ind w:left="6480" w:hanging="360"/>
      </w:pPr>
    </w:lvl>
  </w:abstractNum>
  <w:abstractNum w:abstractNumId="33" w15:restartNumberingAfterBreak="0">
    <w:nsid w:val="56083A4F"/>
    <w:multiLevelType w:val="hybridMultilevel"/>
    <w:tmpl w:val="11C2C1C8"/>
    <w:lvl w:ilvl="0" w:tplc="1EA4CB20">
      <w:start w:val="4"/>
      <w:numFmt w:val="bullet"/>
      <w:lvlText w:val="-"/>
      <w:lvlJc w:val="left"/>
      <w:pPr>
        <w:ind w:left="720" w:hanging="360"/>
      </w:pPr>
      <w:rPr>
        <w:rFonts w:ascii="Poppins" w:eastAsiaTheme="minorHAnsi" w:hAnsi="Poppins" w:cs="Poppins"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34" w15:restartNumberingAfterBreak="0">
    <w:nsid w:val="56787AF6"/>
    <w:multiLevelType w:val="multilevel"/>
    <w:tmpl w:val="FDF2B644"/>
    <w:lvl w:ilvl="0">
      <w:start w:val="1"/>
      <w:numFmt w:val="lowerLetter"/>
      <w:lvlText w:val="%1."/>
      <w:lvlJc w:val="left"/>
      <w:pPr>
        <w:tabs>
          <w:tab w:val="num" w:pos="720"/>
        </w:tabs>
        <w:ind w:left="720" w:hanging="360"/>
      </w:pPr>
    </w:lvl>
    <w:lvl w:ilvl="1" w:tentative="1">
      <w:start w:val="1"/>
      <w:numFmt w:val="lowerLetter"/>
      <w:lvlText w:val="%2."/>
      <w:lvlJc w:val="left"/>
      <w:pPr>
        <w:tabs>
          <w:tab w:val="num" w:pos="1440"/>
        </w:tabs>
        <w:ind w:left="1440" w:hanging="360"/>
      </w:pPr>
    </w:lvl>
    <w:lvl w:ilvl="2" w:tentative="1">
      <w:start w:val="1"/>
      <w:numFmt w:val="lowerLetter"/>
      <w:lvlText w:val="%3."/>
      <w:lvlJc w:val="left"/>
      <w:pPr>
        <w:tabs>
          <w:tab w:val="num" w:pos="2160"/>
        </w:tabs>
        <w:ind w:left="2160" w:hanging="360"/>
      </w:pPr>
    </w:lvl>
    <w:lvl w:ilvl="3" w:tentative="1">
      <w:start w:val="1"/>
      <w:numFmt w:val="lowerLetter"/>
      <w:lvlText w:val="%4."/>
      <w:lvlJc w:val="left"/>
      <w:pPr>
        <w:tabs>
          <w:tab w:val="num" w:pos="2880"/>
        </w:tabs>
        <w:ind w:left="2880" w:hanging="360"/>
      </w:pPr>
    </w:lvl>
    <w:lvl w:ilvl="4" w:tentative="1">
      <w:start w:val="1"/>
      <w:numFmt w:val="lowerLetter"/>
      <w:lvlText w:val="%5."/>
      <w:lvlJc w:val="left"/>
      <w:pPr>
        <w:tabs>
          <w:tab w:val="num" w:pos="3600"/>
        </w:tabs>
        <w:ind w:left="3600" w:hanging="360"/>
      </w:pPr>
    </w:lvl>
    <w:lvl w:ilvl="5" w:tentative="1">
      <w:start w:val="1"/>
      <w:numFmt w:val="lowerLetter"/>
      <w:lvlText w:val="%6."/>
      <w:lvlJc w:val="left"/>
      <w:pPr>
        <w:tabs>
          <w:tab w:val="num" w:pos="4320"/>
        </w:tabs>
        <w:ind w:left="4320" w:hanging="360"/>
      </w:pPr>
    </w:lvl>
    <w:lvl w:ilvl="6" w:tentative="1">
      <w:start w:val="1"/>
      <w:numFmt w:val="lowerLetter"/>
      <w:lvlText w:val="%7."/>
      <w:lvlJc w:val="left"/>
      <w:pPr>
        <w:tabs>
          <w:tab w:val="num" w:pos="5040"/>
        </w:tabs>
        <w:ind w:left="5040" w:hanging="360"/>
      </w:pPr>
    </w:lvl>
    <w:lvl w:ilvl="7" w:tentative="1">
      <w:start w:val="1"/>
      <w:numFmt w:val="lowerLetter"/>
      <w:lvlText w:val="%8."/>
      <w:lvlJc w:val="left"/>
      <w:pPr>
        <w:tabs>
          <w:tab w:val="num" w:pos="5760"/>
        </w:tabs>
        <w:ind w:left="5760" w:hanging="360"/>
      </w:pPr>
    </w:lvl>
    <w:lvl w:ilvl="8" w:tentative="1">
      <w:start w:val="1"/>
      <w:numFmt w:val="lowerLetter"/>
      <w:lvlText w:val="%9."/>
      <w:lvlJc w:val="left"/>
      <w:pPr>
        <w:tabs>
          <w:tab w:val="num" w:pos="6480"/>
        </w:tabs>
        <w:ind w:left="6480" w:hanging="360"/>
      </w:pPr>
    </w:lvl>
  </w:abstractNum>
  <w:abstractNum w:abstractNumId="35" w15:restartNumberingAfterBreak="0">
    <w:nsid w:val="574B2F31"/>
    <w:multiLevelType w:val="hybridMultilevel"/>
    <w:tmpl w:val="2DA80876"/>
    <w:lvl w:ilvl="0" w:tplc="0413000F">
      <w:start w:val="1"/>
      <w:numFmt w:val="decimal"/>
      <w:lvlText w:val="%1."/>
      <w:lvlJc w:val="left"/>
      <w:pPr>
        <w:ind w:left="720" w:hanging="360"/>
      </w:pPr>
      <w:rPr>
        <w:rFonts w:hint="default"/>
      </w:r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36" w15:restartNumberingAfterBreak="0">
    <w:nsid w:val="58AB6391"/>
    <w:multiLevelType w:val="multilevel"/>
    <w:tmpl w:val="7F9C09CE"/>
    <w:lvl w:ilvl="0">
      <w:start w:val="1"/>
      <w:numFmt w:val="decimal"/>
      <w:lvlText w:val="%1."/>
      <w:lvlJc w:val="left"/>
      <w:pPr>
        <w:ind w:left="360" w:hanging="360"/>
      </w:pPr>
      <w:rPr>
        <w:rFonts w:hint="default"/>
      </w:rPr>
    </w:lvl>
    <w:lvl w:ilvl="1">
      <w:start w:val="1"/>
      <w:numFmt w:val="decimal"/>
      <w:lvlText w:val="%1.%2"/>
      <w:lvlJc w:val="left"/>
      <w:pPr>
        <w:ind w:left="720" w:hanging="720"/>
      </w:pPr>
      <w:rPr>
        <w:rFonts w:hint="default"/>
      </w:rPr>
    </w:lvl>
    <w:lvl w:ilvl="2">
      <w:start w:val="1"/>
      <w:numFmt w:val="decimal"/>
      <w:lvlText w:val="%1.%2.%3"/>
      <w:lvlJc w:val="left"/>
      <w:pPr>
        <w:ind w:left="1080" w:hanging="1080"/>
      </w:pPr>
      <w:rPr>
        <w:rFonts w:hint="default"/>
      </w:rPr>
    </w:lvl>
    <w:lvl w:ilvl="3">
      <w:start w:val="1"/>
      <w:numFmt w:val="decimal"/>
      <w:lvlText w:val="%1.%2.%3.%4"/>
      <w:lvlJc w:val="left"/>
      <w:pPr>
        <w:ind w:left="1440" w:hanging="1440"/>
      </w:pPr>
      <w:rPr>
        <w:rFonts w:hint="default"/>
      </w:rPr>
    </w:lvl>
    <w:lvl w:ilvl="4">
      <w:start w:val="1"/>
      <w:numFmt w:val="decimal"/>
      <w:lvlText w:val="%1.%2.%3.%4.%5"/>
      <w:lvlJc w:val="left"/>
      <w:pPr>
        <w:ind w:left="1800" w:hanging="1800"/>
      </w:pPr>
      <w:rPr>
        <w:rFonts w:hint="default"/>
      </w:rPr>
    </w:lvl>
    <w:lvl w:ilvl="5">
      <w:start w:val="1"/>
      <w:numFmt w:val="decimal"/>
      <w:lvlText w:val="%1.%2.%3.%4.%5.%6"/>
      <w:lvlJc w:val="left"/>
      <w:pPr>
        <w:ind w:left="2160" w:hanging="2160"/>
      </w:pPr>
      <w:rPr>
        <w:rFonts w:hint="default"/>
      </w:rPr>
    </w:lvl>
    <w:lvl w:ilvl="6">
      <w:start w:val="1"/>
      <w:numFmt w:val="decimal"/>
      <w:lvlText w:val="%1.%2.%3.%4.%5.%6.%7"/>
      <w:lvlJc w:val="left"/>
      <w:pPr>
        <w:ind w:left="2520" w:hanging="2520"/>
      </w:pPr>
      <w:rPr>
        <w:rFonts w:hint="default"/>
      </w:rPr>
    </w:lvl>
    <w:lvl w:ilvl="7">
      <w:start w:val="1"/>
      <w:numFmt w:val="decimal"/>
      <w:lvlText w:val="%1.%2.%3.%4.%5.%6.%7.%8"/>
      <w:lvlJc w:val="left"/>
      <w:pPr>
        <w:ind w:left="2880" w:hanging="2880"/>
      </w:pPr>
      <w:rPr>
        <w:rFonts w:hint="default"/>
      </w:rPr>
    </w:lvl>
    <w:lvl w:ilvl="8">
      <w:start w:val="1"/>
      <w:numFmt w:val="decimal"/>
      <w:lvlText w:val="%1.%2.%3.%4.%5.%6.%7.%8.%9"/>
      <w:lvlJc w:val="left"/>
      <w:pPr>
        <w:ind w:left="3240" w:hanging="3240"/>
      </w:pPr>
      <w:rPr>
        <w:rFonts w:hint="default"/>
      </w:rPr>
    </w:lvl>
  </w:abstractNum>
  <w:abstractNum w:abstractNumId="37" w15:restartNumberingAfterBreak="0">
    <w:nsid w:val="5AEB3EB9"/>
    <w:multiLevelType w:val="hybridMultilevel"/>
    <w:tmpl w:val="1F3CA4B8"/>
    <w:lvl w:ilvl="0" w:tplc="88E66BC6">
      <w:numFmt w:val="bullet"/>
      <w:lvlText w:val="-"/>
      <w:lvlJc w:val="left"/>
      <w:pPr>
        <w:ind w:left="720" w:hanging="360"/>
      </w:pPr>
      <w:rPr>
        <w:rFonts w:ascii="Poppins" w:eastAsiaTheme="minorHAnsi" w:hAnsi="Poppins" w:cs="Poppins" w:hint="default"/>
        <w:b/>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38" w15:restartNumberingAfterBreak="0">
    <w:nsid w:val="5C4229B2"/>
    <w:multiLevelType w:val="multilevel"/>
    <w:tmpl w:val="76725E9E"/>
    <w:lvl w:ilvl="0">
      <w:start w:val="2"/>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39" w15:restartNumberingAfterBreak="0">
    <w:nsid w:val="5E0400C9"/>
    <w:multiLevelType w:val="multilevel"/>
    <w:tmpl w:val="963AC28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0" w15:restartNumberingAfterBreak="0">
    <w:nsid w:val="5F852FA4"/>
    <w:multiLevelType w:val="hybridMultilevel"/>
    <w:tmpl w:val="13F6217E"/>
    <w:lvl w:ilvl="0" w:tplc="FFFFFFFF">
      <w:start w:val="1"/>
      <w:numFmt w:val="decimal"/>
      <w:lvlText w:val="%1."/>
      <w:lvlJc w:val="left"/>
      <w:pPr>
        <w:ind w:left="720" w:hanging="360"/>
      </w:pPr>
      <w:rPr>
        <w:rFonts w:hint="default"/>
      </w:rPr>
    </w:lvl>
    <w:lvl w:ilvl="1" w:tplc="FFFFFFFF">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41" w15:restartNumberingAfterBreak="0">
    <w:nsid w:val="62035A66"/>
    <w:multiLevelType w:val="hybridMultilevel"/>
    <w:tmpl w:val="EE1C4420"/>
    <w:lvl w:ilvl="0" w:tplc="A32C7B44">
      <w:start w:val="1"/>
      <w:numFmt w:val="decimal"/>
      <w:lvlText w:val="%1."/>
      <w:lvlJc w:val="left"/>
      <w:pPr>
        <w:ind w:left="720" w:hanging="360"/>
      </w:pPr>
      <w:rPr>
        <w:rFonts w:hint="default"/>
        <w:b/>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42" w15:restartNumberingAfterBreak="0">
    <w:nsid w:val="641E1FE2"/>
    <w:multiLevelType w:val="multilevel"/>
    <w:tmpl w:val="3A5EB288"/>
    <w:lvl w:ilvl="0">
      <w:start w:val="1"/>
      <w:numFmt w:val="decimal"/>
      <w:lvlText w:val="%1."/>
      <w:lvlJc w:val="left"/>
      <w:pPr>
        <w:ind w:left="1080" w:hanging="720"/>
      </w:pPr>
      <w:rPr>
        <w:rFonts w:hint="default"/>
      </w:rPr>
    </w:lvl>
    <w:lvl w:ilvl="1">
      <w:start w:val="7"/>
      <w:numFmt w:val="decimal"/>
      <w:isLgl/>
      <w:lvlText w:val="%1.%2"/>
      <w:lvlJc w:val="left"/>
      <w:pPr>
        <w:ind w:left="1250" w:hanging="890"/>
      </w:pPr>
      <w:rPr>
        <w:rFonts w:hint="default"/>
      </w:rPr>
    </w:lvl>
    <w:lvl w:ilvl="2">
      <w:start w:val="1"/>
      <w:numFmt w:val="decimal"/>
      <w:isLgl/>
      <w:lvlText w:val="%1.%2.%3"/>
      <w:lvlJc w:val="left"/>
      <w:pPr>
        <w:ind w:left="1440" w:hanging="1080"/>
      </w:pPr>
      <w:rPr>
        <w:rFonts w:hint="default"/>
      </w:rPr>
    </w:lvl>
    <w:lvl w:ilvl="3">
      <w:start w:val="1"/>
      <w:numFmt w:val="decimal"/>
      <w:isLgl/>
      <w:lvlText w:val="%1.%2.%3.%4"/>
      <w:lvlJc w:val="left"/>
      <w:pPr>
        <w:ind w:left="1800" w:hanging="1440"/>
      </w:pPr>
      <w:rPr>
        <w:rFonts w:hint="default"/>
      </w:rPr>
    </w:lvl>
    <w:lvl w:ilvl="4">
      <w:start w:val="1"/>
      <w:numFmt w:val="decimal"/>
      <w:isLgl/>
      <w:lvlText w:val="%1.%2.%3.%4.%5"/>
      <w:lvlJc w:val="left"/>
      <w:pPr>
        <w:ind w:left="2160" w:hanging="1800"/>
      </w:pPr>
      <w:rPr>
        <w:rFonts w:hint="default"/>
      </w:rPr>
    </w:lvl>
    <w:lvl w:ilvl="5">
      <w:start w:val="1"/>
      <w:numFmt w:val="decimal"/>
      <w:isLgl/>
      <w:lvlText w:val="%1.%2.%3.%4.%5.%6"/>
      <w:lvlJc w:val="left"/>
      <w:pPr>
        <w:ind w:left="2520" w:hanging="2160"/>
      </w:pPr>
      <w:rPr>
        <w:rFonts w:hint="default"/>
      </w:rPr>
    </w:lvl>
    <w:lvl w:ilvl="6">
      <w:start w:val="1"/>
      <w:numFmt w:val="decimal"/>
      <w:isLgl/>
      <w:lvlText w:val="%1.%2.%3.%4.%5.%6.%7"/>
      <w:lvlJc w:val="left"/>
      <w:pPr>
        <w:ind w:left="2880" w:hanging="2520"/>
      </w:pPr>
      <w:rPr>
        <w:rFonts w:hint="default"/>
      </w:rPr>
    </w:lvl>
    <w:lvl w:ilvl="7">
      <w:start w:val="1"/>
      <w:numFmt w:val="decimal"/>
      <w:isLgl/>
      <w:lvlText w:val="%1.%2.%3.%4.%5.%6.%7.%8"/>
      <w:lvlJc w:val="left"/>
      <w:pPr>
        <w:ind w:left="3240" w:hanging="2880"/>
      </w:pPr>
      <w:rPr>
        <w:rFonts w:hint="default"/>
      </w:rPr>
    </w:lvl>
    <w:lvl w:ilvl="8">
      <w:start w:val="1"/>
      <w:numFmt w:val="decimal"/>
      <w:isLgl/>
      <w:lvlText w:val="%1.%2.%3.%4.%5.%6.%7.%8.%9"/>
      <w:lvlJc w:val="left"/>
      <w:pPr>
        <w:ind w:left="3600" w:hanging="3240"/>
      </w:pPr>
      <w:rPr>
        <w:rFonts w:hint="default"/>
      </w:rPr>
    </w:lvl>
  </w:abstractNum>
  <w:abstractNum w:abstractNumId="43" w15:restartNumberingAfterBreak="0">
    <w:nsid w:val="69D14118"/>
    <w:multiLevelType w:val="multilevel"/>
    <w:tmpl w:val="F4A040A4"/>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44" w15:restartNumberingAfterBreak="0">
    <w:nsid w:val="6AEC307B"/>
    <w:multiLevelType w:val="hybridMultilevel"/>
    <w:tmpl w:val="13F6217E"/>
    <w:lvl w:ilvl="0" w:tplc="FFFFFFFF">
      <w:start w:val="1"/>
      <w:numFmt w:val="decimal"/>
      <w:lvlText w:val="%1."/>
      <w:lvlJc w:val="left"/>
      <w:pPr>
        <w:ind w:left="720" w:hanging="360"/>
      </w:pPr>
      <w:rPr>
        <w:rFonts w:hint="default"/>
      </w:rPr>
    </w:lvl>
    <w:lvl w:ilvl="1" w:tplc="FFFFFFFF">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45" w15:restartNumberingAfterBreak="0">
    <w:nsid w:val="6D3F57DD"/>
    <w:multiLevelType w:val="hybridMultilevel"/>
    <w:tmpl w:val="13F6217E"/>
    <w:lvl w:ilvl="0" w:tplc="FFFFFFFF">
      <w:start w:val="1"/>
      <w:numFmt w:val="decimal"/>
      <w:lvlText w:val="%1."/>
      <w:lvlJc w:val="left"/>
      <w:pPr>
        <w:ind w:left="720" w:hanging="360"/>
      </w:pPr>
      <w:rPr>
        <w:rFonts w:hint="default"/>
      </w:rPr>
    </w:lvl>
    <w:lvl w:ilvl="1" w:tplc="FFFFFFFF">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46" w15:restartNumberingAfterBreak="0">
    <w:nsid w:val="6FC81222"/>
    <w:multiLevelType w:val="multilevel"/>
    <w:tmpl w:val="A29A89E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7" w15:restartNumberingAfterBreak="0">
    <w:nsid w:val="6FDA3FF7"/>
    <w:multiLevelType w:val="hybridMultilevel"/>
    <w:tmpl w:val="A644F3FA"/>
    <w:lvl w:ilvl="0" w:tplc="0413000F">
      <w:start w:val="1"/>
      <w:numFmt w:val="decimal"/>
      <w:lvlText w:val="%1."/>
      <w:lvlJc w:val="left"/>
      <w:pPr>
        <w:ind w:left="720" w:hanging="360"/>
      </w:p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48" w15:restartNumberingAfterBreak="0">
    <w:nsid w:val="73072DC7"/>
    <w:multiLevelType w:val="multilevel"/>
    <w:tmpl w:val="D8281194"/>
    <w:lvl w:ilvl="0">
      <w:start w:val="3"/>
      <w:numFmt w:val="lowerLetter"/>
      <w:lvlText w:val="%1."/>
      <w:lvlJc w:val="left"/>
      <w:pPr>
        <w:tabs>
          <w:tab w:val="num" w:pos="720"/>
        </w:tabs>
        <w:ind w:left="720" w:hanging="360"/>
      </w:pPr>
    </w:lvl>
    <w:lvl w:ilvl="1" w:tentative="1">
      <w:start w:val="1"/>
      <w:numFmt w:val="lowerLetter"/>
      <w:lvlText w:val="%2."/>
      <w:lvlJc w:val="left"/>
      <w:pPr>
        <w:tabs>
          <w:tab w:val="num" w:pos="1440"/>
        </w:tabs>
        <w:ind w:left="1440" w:hanging="360"/>
      </w:pPr>
    </w:lvl>
    <w:lvl w:ilvl="2" w:tentative="1">
      <w:start w:val="1"/>
      <w:numFmt w:val="lowerLetter"/>
      <w:lvlText w:val="%3."/>
      <w:lvlJc w:val="left"/>
      <w:pPr>
        <w:tabs>
          <w:tab w:val="num" w:pos="2160"/>
        </w:tabs>
        <w:ind w:left="2160" w:hanging="360"/>
      </w:pPr>
    </w:lvl>
    <w:lvl w:ilvl="3" w:tentative="1">
      <w:start w:val="1"/>
      <w:numFmt w:val="lowerLetter"/>
      <w:lvlText w:val="%4."/>
      <w:lvlJc w:val="left"/>
      <w:pPr>
        <w:tabs>
          <w:tab w:val="num" w:pos="2880"/>
        </w:tabs>
        <w:ind w:left="2880" w:hanging="360"/>
      </w:pPr>
    </w:lvl>
    <w:lvl w:ilvl="4" w:tentative="1">
      <w:start w:val="1"/>
      <w:numFmt w:val="lowerLetter"/>
      <w:lvlText w:val="%5."/>
      <w:lvlJc w:val="left"/>
      <w:pPr>
        <w:tabs>
          <w:tab w:val="num" w:pos="3600"/>
        </w:tabs>
        <w:ind w:left="3600" w:hanging="360"/>
      </w:pPr>
    </w:lvl>
    <w:lvl w:ilvl="5" w:tentative="1">
      <w:start w:val="1"/>
      <w:numFmt w:val="lowerLetter"/>
      <w:lvlText w:val="%6."/>
      <w:lvlJc w:val="left"/>
      <w:pPr>
        <w:tabs>
          <w:tab w:val="num" w:pos="4320"/>
        </w:tabs>
        <w:ind w:left="4320" w:hanging="360"/>
      </w:pPr>
    </w:lvl>
    <w:lvl w:ilvl="6" w:tentative="1">
      <w:start w:val="1"/>
      <w:numFmt w:val="lowerLetter"/>
      <w:lvlText w:val="%7."/>
      <w:lvlJc w:val="left"/>
      <w:pPr>
        <w:tabs>
          <w:tab w:val="num" w:pos="5040"/>
        </w:tabs>
        <w:ind w:left="5040" w:hanging="360"/>
      </w:pPr>
    </w:lvl>
    <w:lvl w:ilvl="7" w:tentative="1">
      <w:start w:val="1"/>
      <w:numFmt w:val="lowerLetter"/>
      <w:lvlText w:val="%8."/>
      <w:lvlJc w:val="left"/>
      <w:pPr>
        <w:tabs>
          <w:tab w:val="num" w:pos="5760"/>
        </w:tabs>
        <w:ind w:left="5760" w:hanging="360"/>
      </w:pPr>
    </w:lvl>
    <w:lvl w:ilvl="8" w:tentative="1">
      <w:start w:val="1"/>
      <w:numFmt w:val="lowerLetter"/>
      <w:lvlText w:val="%9."/>
      <w:lvlJc w:val="left"/>
      <w:pPr>
        <w:tabs>
          <w:tab w:val="num" w:pos="6480"/>
        </w:tabs>
        <w:ind w:left="6480" w:hanging="360"/>
      </w:pPr>
    </w:lvl>
  </w:abstractNum>
  <w:abstractNum w:abstractNumId="49" w15:restartNumberingAfterBreak="0">
    <w:nsid w:val="7411792C"/>
    <w:multiLevelType w:val="multilevel"/>
    <w:tmpl w:val="BAA039D6"/>
    <w:lvl w:ilvl="0">
      <w:start w:val="3"/>
      <w:numFmt w:val="decimal"/>
      <w:lvlText w:val="%1"/>
      <w:lvlJc w:val="left"/>
      <w:pPr>
        <w:ind w:left="398" w:hanging="398"/>
      </w:pPr>
      <w:rPr>
        <w:rFonts w:hint="default"/>
      </w:rPr>
    </w:lvl>
    <w:lvl w:ilvl="1">
      <w:start w:val="1"/>
      <w:numFmt w:val="decimal"/>
      <w:lvlText w:val="%1.%2"/>
      <w:lvlJc w:val="left"/>
      <w:pPr>
        <w:ind w:left="1800" w:hanging="720"/>
      </w:pPr>
      <w:rPr>
        <w:rFonts w:hint="default"/>
      </w:rPr>
    </w:lvl>
    <w:lvl w:ilvl="2">
      <w:start w:val="1"/>
      <w:numFmt w:val="decimal"/>
      <w:lvlText w:val="%1.%2.%3"/>
      <w:lvlJc w:val="left"/>
      <w:pPr>
        <w:ind w:left="3240" w:hanging="1080"/>
      </w:pPr>
      <w:rPr>
        <w:rFonts w:hint="default"/>
      </w:rPr>
    </w:lvl>
    <w:lvl w:ilvl="3">
      <w:start w:val="1"/>
      <w:numFmt w:val="decimal"/>
      <w:lvlText w:val="%1.%2.%3.%4"/>
      <w:lvlJc w:val="left"/>
      <w:pPr>
        <w:ind w:left="4680" w:hanging="1440"/>
      </w:pPr>
      <w:rPr>
        <w:rFonts w:hint="default"/>
      </w:rPr>
    </w:lvl>
    <w:lvl w:ilvl="4">
      <w:start w:val="1"/>
      <w:numFmt w:val="decimal"/>
      <w:lvlText w:val="%1.%2.%3.%4.%5"/>
      <w:lvlJc w:val="left"/>
      <w:pPr>
        <w:ind w:left="6120" w:hanging="1800"/>
      </w:pPr>
      <w:rPr>
        <w:rFonts w:hint="default"/>
      </w:rPr>
    </w:lvl>
    <w:lvl w:ilvl="5">
      <w:start w:val="1"/>
      <w:numFmt w:val="decimal"/>
      <w:lvlText w:val="%1.%2.%3.%4.%5.%6"/>
      <w:lvlJc w:val="left"/>
      <w:pPr>
        <w:ind w:left="7560" w:hanging="2160"/>
      </w:pPr>
      <w:rPr>
        <w:rFonts w:hint="default"/>
      </w:rPr>
    </w:lvl>
    <w:lvl w:ilvl="6">
      <w:start w:val="1"/>
      <w:numFmt w:val="decimal"/>
      <w:lvlText w:val="%1.%2.%3.%4.%5.%6.%7"/>
      <w:lvlJc w:val="left"/>
      <w:pPr>
        <w:ind w:left="9000" w:hanging="2520"/>
      </w:pPr>
      <w:rPr>
        <w:rFonts w:hint="default"/>
      </w:rPr>
    </w:lvl>
    <w:lvl w:ilvl="7">
      <w:start w:val="1"/>
      <w:numFmt w:val="decimal"/>
      <w:lvlText w:val="%1.%2.%3.%4.%5.%6.%7.%8"/>
      <w:lvlJc w:val="left"/>
      <w:pPr>
        <w:ind w:left="10440" w:hanging="2880"/>
      </w:pPr>
      <w:rPr>
        <w:rFonts w:hint="default"/>
      </w:rPr>
    </w:lvl>
    <w:lvl w:ilvl="8">
      <w:start w:val="1"/>
      <w:numFmt w:val="decimal"/>
      <w:lvlText w:val="%1.%2.%3.%4.%5.%6.%7.%8.%9"/>
      <w:lvlJc w:val="left"/>
      <w:pPr>
        <w:ind w:left="11880" w:hanging="3240"/>
      </w:pPr>
      <w:rPr>
        <w:rFonts w:hint="default"/>
      </w:rPr>
    </w:lvl>
  </w:abstractNum>
  <w:abstractNum w:abstractNumId="50" w15:restartNumberingAfterBreak="0">
    <w:nsid w:val="74885BFE"/>
    <w:multiLevelType w:val="hybridMultilevel"/>
    <w:tmpl w:val="85FEE022"/>
    <w:lvl w:ilvl="0" w:tplc="76622A20">
      <w:start w:val="1"/>
      <w:numFmt w:val="decimal"/>
      <w:lvlText w:val="%1."/>
      <w:lvlJc w:val="left"/>
      <w:pPr>
        <w:ind w:left="1080" w:hanging="720"/>
      </w:pPr>
      <w:rPr>
        <w:rFonts w:hint="default"/>
      </w:r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51" w15:restartNumberingAfterBreak="0">
    <w:nsid w:val="758306E8"/>
    <w:multiLevelType w:val="multilevel"/>
    <w:tmpl w:val="4C0E19E0"/>
    <w:lvl w:ilvl="0">
      <w:start w:val="3"/>
      <w:numFmt w:val="decimal"/>
      <w:lvlText w:val="%1"/>
      <w:lvlJc w:val="left"/>
      <w:pPr>
        <w:ind w:left="398" w:hanging="398"/>
      </w:pPr>
      <w:rPr>
        <w:rFonts w:hint="default"/>
      </w:rPr>
    </w:lvl>
    <w:lvl w:ilvl="1">
      <w:start w:val="1"/>
      <w:numFmt w:val="decimal"/>
      <w:lvlText w:val="%1.%2"/>
      <w:lvlJc w:val="left"/>
      <w:pPr>
        <w:ind w:left="720" w:hanging="720"/>
      </w:pPr>
      <w:rPr>
        <w:rFonts w:hint="default"/>
      </w:rPr>
    </w:lvl>
    <w:lvl w:ilvl="2">
      <w:start w:val="1"/>
      <w:numFmt w:val="decimal"/>
      <w:lvlText w:val="%1.%2.%3"/>
      <w:lvlJc w:val="left"/>
      <w:pPr>
        <w:ind w:left="1080" w:hanging="1080"/>
      </w:pPr>
      <w:rPr>
        <w:rFonts w:hint="default"/>
      </w:rPr>
    </w:lvl>
    <w:lvl w:ilvl="3">
      <w:start w:val="1"/>
      <w:numFmt w:val="decimal"/>
      <w:lvlText w:val="%1.%2.%3.%4"/>
      <w:lvlJc w:val="left"/>
      <w:pPr>
        <w:ind w:left="1440" w:hanging="1440"/>
      </w:pPr>
      <w:rPr>
        <w:rFonts w:hint="default"/>
      </w:rPr>
    </w:lvl>
    <w:lvl w:ilvl="4">
      <w:start w:val="1"/>
      <w:numFmt w:val="decimal"/>
      <w:lvlText w:val="%1.%2.%3.%4.%5"/>
      <w:lvlJc w:val="left"/>
      <w:pPr>
        <w:ind w:left="1800" w:hanging="1800"/>
      </w:pPr>
      <w:rPr>
        <w:rFonts w:hint="default"/>
      </w:rPr>
    </w:lvl>
    <w:lvl w:ilvl="5">
      <w:start w:val="1"/>
      <w:numFmt w:val="decimal"/>
      <w:lvlText w:val="%1.%2.%3.%4.%5.%6"/>
      <w:lvlJc w:val="left"/>
      <w:pPr>
        <w:ind w:left="2160" w:hanging="2160"/>
      </w:pPr>
      <w:rPr>
        <w:rFonts w:hint="default"/>
      </w:rPr>
    </w:lvl>
    <w:lvl w:ilvl="6">
      <w:start w:val="1"/>
      <w:numFmt w:val="decimal"/>
      <w:lvlText w:val="%1.%2.%3.%4.%5.%6.%7"/>
      <w:lvlJc w:val="left"/>
      <w:pPr>
        <w:ind w:left="2520" w:hanging="2520"/>
      </w:pPr>
      <w:rPr>
        <w:rFonts w:hint="default"/>
      </w:rPr>
    </w:lvl>
    <w:lvl w:ilvl="7">
      <w:start w:val="1"/>
      <w:numFmt w:val="decimal"/>
      <w:lvlText w:val="%1.%2.%3.%4.%5.%6.%7.%8"/>
      <w:lvlJc w:val="left"/>
      <w:pPr>
        <w:ind w:left="2880" w:hanging="2880"/>
      </w:pPr>
      <w:rPr>
        <w:rFonts w:hint="default"/>
      </w:rPr>
    </w:lvl>
    <w:lvl w:ilvl="8">
      <w:start w:val="1"/>
      <w:numFmt w:val="decimal"/>
      <w:lvlText w:val="%1.%2.%3.%4.%5.%6.%7.%8.%9"/>
      <w:lvlJc w:val="left"/>
      <w:pPr>
        <w:ind w:left="3240" w:hanging="3240"/>
      </w:pPr>
      <w:rPr>
        <w:rFonts w:hint="default"/>
      </w:rPr>
    </w:lvl>
  </w:abstractNum>
  <w:abstractNum w:abstractNumId="52" w15:restartNumberingAfterBreak="0">
    <w:nsid w:val="780A7266"/>
    <w:multiLevelType w:val="hybridMultilevel"/>
    <w:tmpl w:val="6E4A6544"/>
    <w:lvl w:ilvl="0" w:tplc="D5DE3194">
      <w:start w:val="1"/>
      <w:numFmt w:val="decimal"/>
      <w:lvlText w:val="%1."/>
      <w:lvlJc w:val="left"/>
      <w:pPr>
        <w:ind w:left="1080" w:hanging="720"/>
      </w:pPr>
      <w:rPr>
        <w:rFonts w:hint="default"/>
      </w:r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53" w15:restartNumberingAfterBreak="0">
    <w:nsid w:val="7839046E"/>
    <w:multiLevelType w:val="multilevel"/>
    <w:tmpl w:val="461AC8C8"/>
    <w:lvl w:ilvl="0">
      <w:start w:val="1"/>
      <w:numFmt w:val="lowerLetter"/>
      <w:lvlText w:val="%1."/>
      <w:lvlJc w:val="left"/>
      <w:pPr>
        <w:tabs>
          <w:tab w:val="num" w:pos="720"/>
        </w:tabs>
        <w:ind w:left="720" w:hanging="360"/>
      </w:pPr>
    </w:lvl>
    <w:lvl w:ilvl="1" w:tentative="1">
      <w:start w:val="1"/>
      <w:numFmt w:val="lowerLetter"/>
      <w:lvlText w:val="%2."/>
      <w:lvlJc w:val="left"/>
      <w:pPr>
        <w:tabs>
          <w:tab w:val="num" w:pos="1440"/>
        </w:tabs>
        <w:ind w:left="1440" w:hanging="360"/>
      </w:pPr>
    </w:lvl>
    <w:lvl w:ilvl="2" w:tentative="1">
      <w:start w:val="1"/>
      <w:numFmt w:val="lowerLetter"/>
      <w:lvlText w:val="%3."/>
      <w:lvlJc w:val="left"/>
      <w:pPr>
        <w:tabs>
          <w:tab w:val="num" w:pos="2160"/>
        </w:tabs>
        <w:ind w:left="2160" w:hanging="360"/>
      </w:pPr>
    </w:lvl>
    <w:lvl w:ilvl="3" w:tentative="1">
      <w:start w:val="1"/>
      <w:numFmt w:val="lowerLetter"/>
      <w:lvlText w:val="%4."/>
      <w:lvlJc w:val="left"/>
      <w:pPr>
        <w:tabs>
          <w:tab w:val="num" w:pos="2880"/>
        </w:tabs>
        <w:ind w:left="2880" w:hanging="360"/>
      </w:pPr>
    </w:lvl>
    <w:lvl w:ilvl="4" w:tentative="1">
      <w:start w:val="1"/>
      <w:numFmt w:val="lowerLetter"/>
      <w:lvlText w:val="%5."/>
      <w:lvlJc w:val="left"/>
      <w:pPr>
        <w:tabs>
          <w:tab w:val="num" w:pos="3600"/>
        </w:tabs>
        <w:ind w:left="3600" w:hanging="360"/>
      </w:pPr>
    </w:lvl>
    <w:lvl w:ilvl="5" w:tentative="1">
      <w:start w:val="1"/>
      <w:numFmt w:val="lowerLetter"/>
      <w:lvlText w:val="%6."/>
      <w:lvlJc w:val="left"/>
      <w:pPr>
        <w:tabs>
          <w:tab w:val="num" w:pos="4320"/>
        </w:tabs>
        <w:ind w:left="4320" w:hanging="360"/>
      </w:pPr>
    </w:lvl>
    <w:lvl w:ilvl="6" w:tentative="1">
      <w:start w:val="1"/>
      <w:numFmt w:val="lowerLetter"/>
      <w:lvlText w:val="%7."/>
      <w:lvlJc w:val="left"/>
      <w:pPr>
        <w:tabs>
          <w:tab w:val="num" w:pos="5040"/>
        </w:tabs>
        <w:ind w:left="5040" w:hanging="360"/>
      </w:pPr>
    </w:lvl>
    <w:lvl w:ilvl="7" w:tentative="1">
      <w:start w:val="1"/>
      <w:numFmt w:val="lowerLetter"/>
      <w:lvlText w:val="%8."/>
      <w:lvlJc w:val="left"/>
      <w:pPr>
        <w:tabs>
          <w:tab w:val="num" w:pos="5760"/>
        </w:tabs>
        <w:ind w:left="5760" w:hanging="360"/>
      </w:pPr>
    </w:lvl>
    <w:lvl w:ilvl="8" w:tentative="1">
      <w:start w:val="1"/>
      <w:numFmt w:val="lowerLetter"/>
      <w:lvlText w:val="%9."/>
      <w:lvlJc w:val="left"/>
      <w:pPr>
        <w:tabs>
          <w:tab w:val="num" w:pos="6480"/>
        </w:tabs>
        <w:ind w:left="6480" w:hanging="360"/>
      </w:pPr>
    </w:lvl>
  </w:abstractNum>
  <w:abstractNum w:abstractNumId="54" w15:restartNumberingAfterBreak="0">
    <w:nsid w:val="7A5B4180"/>
    <w:multiLevelType w:val="multilevel"/>
    <w:tmpl w:val="2A623D2E"/>
    <w:lvl w:ilvl="0">
      <w:start w:val="2"/>
      <w:numFmt w:val="lowerLetter"/>
      <w:lvlText w:val="%1."/>
      <w:lvlJc w:val="left"/>
      <w:pPr>
        <w:tabs>
          <w:tab w:val="num" w:pos="720"/>
        </w:tabs>
        <w:ind w:left="720" w:hanging="360"/>
      </w:pPr>
    </w:lvl>
    <w:lvl w:ilvl="1" w:tentative="1">
      <w:start w:val="1"/>
      <w:numFmt w:val="lowerLetter"/>
      <w:lvlText w:val="%2."/>
      <w:lvlJc w:val="left"/>
      <w:pPr>
        <w:tabs>
          <w:tab w:val="num" w:pos="1440"/>
        </w:tabs>
        <w:ind w:left="1440" w:hanging="360"/>
      </w:pPr>
    </w:lvl>
    <w:lvl w:ilvl="2" w:tentative="1">
      <w:start w:val="1"/>
      <w:numFmt w:val="lowerLetter"/>
      <w:lvlText w:val="%3."/>
      <w:lvlJc w:val="left"/>
      <w:pPr>
        <w:tabs>
          <w:tab w:val="num" w:pos="2160"/>
        </w:tabs>
        <w:ind w:left="2160" w:hanging="360"/>
      </w:pPr>
    </w:lvl>
    <w:lvl w:ilvl="3" w:tentative="1">
      <w:start w:val="1"/>
      <w:numFmt w:val="lowerLetter"/>
      <w:lvlText w:val="%4."/>
      <w:lvlJc w:val="left"/>
      <w:pPr>
        <w:tabs>
          <w:tab w:val="num" w:pos="2880"/>
        </w:tabs>
        <w:ind w:left="2880" w:hanging="360"/>
      </w:pPr>
    </w:lvl>
    <w:lvl w:ilvl="4" w:tentative="1">
      <w:start w:val="1"/>
      <w:numFmt w:val="lowerLetter"/>
      <w:lvlText w:val="%5."/>
      <w:lvlJc w:val="left"/>
      <w:pPr>
        <w:tabs>
          <w:tab w:val="num" w:pos="3600"/>
        </w:tabs>
        <w:ind w:left="3600" w:hanging="360"/>
      </w:pPr>
    </w:lvl>
    <w:lvl w:ilvl="5" w:tentative="1">
      <w:start w:val="1"/>
      <w:numFmt w:val="lowerLetter"/>
      <w:lvlText w:val="%6."/>
      <w:lvlJc w:val="left"/>
      <w:pPr>
        <w:tabs>
          <w:tab w:val="num" w:pos="4320"/>
        </w:tabs>
        <w:ind w:left="4320" w:hanging="360"/>
      </w:pPr>
    </w:lvl>
    <w:lvl w:ilvl="6" w:tentative="1">
      <w:start w:val="1"/>
      <w:numFmt w:val="lowerLetter"/>
      <w:lvlText w:val="%7."/>
      <w:lvlJc w:val="left"/>
      <w:pPr>
        <w:tabs>
          <w:tab w:val="num" w:pos="5040"/>
        </w:tabs>
        <w:ind w:left="5040" w:hanging="360"/>
      </w:pPr>
    </w:lvl>
    <w:lvl w:ilvl="7" w:tentative="1">
      <w:start w:val="1"/>
      <w:numFmt w:val="lowerLetter"/>
      <w:lvlText w:val="%8."/>
      <w:lvlJc w:val="left"/>
      <w:pPr>
        <w:tabs>
          <w:tab w:val="num" w:pos="5760"/>
        </w:tabs>
        <w:ind w:left="5760" w:hanging="360"/>
      </w:pPr>
    </w:lvl>
    <w:lvl w:ilvl="8" w:tentative="1">
      <w:start w:val="1"/>
      <w:numFmt w:val="lowerLetter"/>
      <w:lvlText w:val="%9."/>
      <w:lvlJc w:val="left"/>
      <w:pPr>
        <w:tabs>
          <w:tab w:val="num" w:pos="6480"/>
        </w:tabs>
        <w:ind w:left="6480" w:hanging="360"/>
      </w:pPr>
    </w:lvl>
  </w:abstractNum>
  <w:abstractNum w:abstractNumId="55" w15:restartNumberingAfterBreak="0">
    <w:nsid w:val="7AD105A7"/>
    <w:multiLevelType w:val="hybridMultilevel"/>
    <w:tmpl w:val="576C3808"/>
    <w:lvl w:ilvl="0" w:tplc="FFFFFFFF">
      <w:start w:val="1"/>
      <w:numFmt w:val="decimal"/>
      <w:lvlText w:val="%1."/>
      <w:lvlJc w:val="left"/>
      <w:pPr>
        <w:ind w:left="360" w:hanging="360"/>
      </w:p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56" w15:restartNumberingAfterBreak="0">
    <w:nsid w:val="7C4E06F2"/>
    <w:multiLevelType w:val="hybridMultilevel"/>
    <w:tmpl w:val="1F88153E"/>
    <w:lvl w:ilvl="0" w:tplc="0413000F">
      <w:start w:val="1"/>
      <w:numFmt w:val="decimal"/>
      <w:lvlText w:val="%1."/>
      <w:lvlJc w:val="left"/>
      <w:pPr>
        <w:ind w:left="360" w:hanging="360"/>
      </w:pPr>
    </w:lvl>
    <w:lvl w:ilvl="1" w:tplc="04130019">
      <w:start w:val="1"/>
      <w:numFmt w:val="lowerLetter"/>
      <w:lvlText w:val="%2."/>
      <w:lvlJc w:val="left"/>
      <w:pPr>
        <w:ind w:left="1080" w:hanging="360"/>
      </w:pPr>
    </w:lvl>
    <w:lvl w:ilvl="2" w:tplc="0413001B">
      <w:start w:val="1"/>
      <w:numFmt w:val="lowerRoman"/>
      <w:lvlText w:val="%3."/>
      <w:lvlJc w:val="right"/>
      <w:pPr>
        <w:ind w:left="1800" w:hanging="180"/>
      </w:pPr>
    </w:lvl>
    <w:lvl w:ilvl="3" w:tplc="0413000F">
      <w:start w:val="1"/>
      <w:numFmt w:val="decimal"/>
      <w:lvlText w:val="%4."/>
      <w:lvlJc w:val="left"/>
      <w:pPr>
        <w:ind w:left="2520" w:hanging="360"/>
      </w:pPr>
    </w:lvl>
    <w:lvl w:ilvl="4" w:tplc="04130019">
      <w:start w:val="1"/>
      <w:numFmt w:val="lowerLetter"/>
      <w:lvlText w:val="%5."/>
      <w:lvlJc w:val="left"/>
      <w:pPr>
        <w:ind w:left="3240" w:hanging="360"/>
      </w:pPr>
    </w:lvl>
    <w:lvl w:ilvl="5" w:tplc="0413001B">
      <w:start w:val="1"/>
      <w:numFmt w:val="lowerRoman"/>
      <w:lvlText w:val="%6."/>
      <w:lvlJc w:val="right"/>
      <w:pPr>
        <w:ind w:left="3960" w:hanging="180"/>
      </w:pPr>
    </w:lvl>
    <w:lvl w:ilvl="6" w:tplc="0413000F">
      <w:start w:val="1"/>
      <w:numFmt w:val="decimal"/>
      <w:lvlText w:val="%7."/>
      <w:lvlJc w:val="left"/>
      <w:pPr>
        <w:ind w:left="4680" w:hanging="360"/>
      </w:pPr>
    </w:lvl>
    <w:lvl w:ilvl="7" w:tplc="04130019">
      <w:start w:val="1"/>
      <w:numFmt w:val="lowerLetter"/>
      <w:lvlText w:val="%8."/>
      <w:lvlJc w:val="left"/>
      <w:pPr>
        <w:ind w:left="5400" w:hanging="360"/>
      </w:pPr>
    </w:lvl>
    <w:lvl w:ilvl="8" w:tplc="0413001B">
      <w:start w:val="1"/>
      <w:numFmt w:val="lowerRoman"/>
      <w:lvlText w:val="%9."/>
      <w:lvlJc w:val="right"/>
      <w:pPr>
        <w:ind w:left="6120" w:hanging="180"/>
      </w:pPr>
    </w:lvl>
  </w:abstractNum>
  <w:abstractNum w:abstractNumId="57" w15:restartNumberingAfterBreak="0">
    <w:nsid w:val="7F4D753D"/>
    <w:multiLevelType w:val="hybridMultilevel"/>
    <w:tmpl w:val="1B46CE02"/>
    <w:lvl w:ilvl="0" w:tplc="08C0E7E6">
      <w:numFmt w:val="bullet"/>
      <w:lvlText w:val="•"/>
      <w:lvlJc w:val="left"/>
      <w:pPr>
        <w:ind w:left="1065" w:hanging="705"/>
      </w:pPr>
      <w:rPr>
        <w:rFonts w:ascii="Poppins" w:eastAsia="Source Sans Pro" w:hAnsi="Poppins" w:cs="Poppins"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num w:numId="1" w16cid:durableId="1660377897">
    <w:abstractNumId w:val="52"/>
  </w:num>
  <w:num w:numId="2" w16cid:durableId="1575117629">
    <w:abstractNumId w:val="5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 w16cid:durableId="2054771903">
    <w:abstractNumId w:val="23"/>
  </w:num>
  <w:num w:numId="4" w16cid:durableId="304625008">
    <w:abstractNumId w:val="39"/>
  </w:num>
  <w:num w:numId="5" w16cid:durableId="2130707206">
    <w:abstractNumId w:val="29"/>
  </w:num>
  <w:num w:numId="6" w16cid:durableId="114057585">
    <w:abstractNumId w:val="8"/>
  </w:num>
  <w:num w:numId="7" w16cid:durableId="810175370">
    <w:abstractNumId w:val="46"/>
  </w:num>
  <w:num w:numId="8" w16cid:durableId="2125272607">
    <w:abstractNumId w:val="14"/>
  </w:num>
  <w:num w:numId="9" w16cid:durableId="701439903">
    <w:abstractNumId w:val="43"/>
  </w:num>
  <w:num w:numId="10" w16cid:durableId="769352762">
    <w:abstractNumId w:val="38"/>
  </w:num>
  <w:num w:numId="11" w16cid:durableId="1127888932">
    <w:abstractNumId w:val="30"/>
  </w:num>
  <w:num w:numId="12" w16cid:durableId="242959428">
    <w:abstractNumId w:val="53"/>
  </w:num>
  <w:num w:numId="13" w16cid:durableId="2117407755">
    <w:abstractNumId w:val="15"/>
  </w:num>
  <w:num w:numId="14" w16cid:durableId="899025591">
    <w:abstractNumId w:val="32"/>
  </w:num>
  <w:num w:numId="15" w16cid:durableId="1747191713">
    <w:abstractNumId w:val="9"/>
  </w:num>
  <w:num w:numId="16" w16cid:durableId="2046713815">
    <w:abstractNumId w:val="34"/>
  </w:num>
  <w:num w:numId="17" w16cid:durableId="1029643169">
    <w:abstractNumId w:val="17"/>
  </w:num>
  <w:num w:numId="18" w16cid:durableId="1683236866">
    <w:abstractNumId w:val="48"/>
  </w:num>
  <w:num w:numId="19" w16cid:durableId="32852561">
    <w:abstractNumId w:val="1"/>
  </w:num>
  <w:num w:numId="20" w16cid:durableId="887768234">
    <w:abstractNumId w:val="54"/>
  </w:num>
  <w:num w:numId="21" w16cid:durableId="716122431">
    <w:abstractNumId w:val="22"/>
  </w:num>
  <w:num w:numId="22" w16cid:durableId="1061175745">
    <w:abstractNumId w:val="19"/>
  </w:num>
  <w:num w:numId="23" w16cid:durableId="237129760">
    <w:abstractNumId w:val="7"/>
  </w:num>
  <w:num w:numId="24" w16cid:durableId="44717793">
    <w:abstractNumId w:val="25"/>
  </w:num>
  <w:num w:numId="25" w16cid:durableId="601765141">
    <w:abstractNumId w:val="13"/>
  </w:num>
  <w:num w:numId="26" w16cid:durableId="982386953">
    <w:abstractNumId w:val="31"/>
  </w:num>
  <w:num w:numId="27" w16cid:durableId="131757431">
    <w:abstractNumId w:val="35"/>
  </w:num>
  <w:num w:numId="28" w16cid:durableId="1793671687">
    <w:abstractNumId w:val="42"/>
  </w:num>
  <w:num w:numId="29" w16cid:durableId="791436318">
    <w:abstractNumId w:val="24"/>
  </w:num>
  <w:num w:numId="30" w16cid:durableId="960721729">
    <w:abstractNumId w:val="37"/>
  </w:num>
  <w:num w:numId="31" w16cid:durableId="1870607138">
    <w:abstractNumId w:val="10"/>
  </w:num>
  <w:num w:numId="32" w16cid:durableId="1193609599">
    <w:abstractNumId w:val="41"/>
  </w:num>
  <w:num w:numId="33" w16cid:durableId="1372804043">
    <w:abstractNumId w:val="21"/>
  </w:num>
  <w:num w:numId="34" w16cid:durableId="1372270289">
    <w:abstractNumId w:val="50"/>
  </w:num>
  <w:num w:numId="35" w16cid:durableId="1407531790">
    <w:abstractNumId w:val="36"/>
  </w:num>
  <w:num w:numId="36" w16cid:durableId="1215311944">
    <w:abstractNumId w:val="26"/>
  </w:num>
  <w:num w:numId="37" w16cid:durableId="1670794568">
    <w:abstractNumId w:val="33"/>
  </w:num>
  <w:num w:numId="38" w16cid:durableId="663558181">
    <w:abstractNumId w:val="49"/>
  </w:num>
  <w:num w:numId="39" w16cid:durableId="229847450">
    <w:abstractNumId w:val="51"/>
  </w:num>
  <w:num w:numId="40" w16cid:durableId="149951845">
    <w:abstractNumId w:val="0"/>
  </w:num>
  <w:num w:numId="41" w16cid:durableId="1718626418">
    <w:abstractNumId w:val="4"/>
  </w:num>
  <w:num w:numId="42" w16cid:durableId="1944485362">
    <w:abstractNumId w:val="47"/>
  </w:num>
  <w:num w:numId="43" w16cid:durableId="1812794387">
    <w:abstractNumId w:val="11"/>
  </w:num>
  <w:num w:numId="44" w16cid:durableId="969287311">
    <w:abstractNumId w:val="20"/>
  </w:num>
  <w:num w:numId="45" w16cid:durableId="1641769621">
    <w:abstractNumId w:val="5"/>
  </w:num>
  <w:num w:numId="46" w16cid:durableId="574432408">
    <w:abstractNumId w:val="57"/>
  </w:num>
  <w:num w:numId="47" w16cid:durableId="1215770433">
    <w:abstractNumId w:val="2"/>
  </w:num>
  <w:num w:numId="48" w16cid:durableId="1632322574">
    <w:abstractNumId w:val="16"/>
  </w:num>
  <w:num w:numId="49" w16cid:durableId="1920477780">
    <w:abstractNumId w:val="18"/>
  </w:num>
  <w:num w:numId="50" w16cid:durableId="674382268">
    <w:abstractNumId w:val="3"/>
  </w:num>
  <w:num w:numId="51" w16cid:durableId="2035423780">
    <w:abstractNumId w:val="27"/>
  </w:num>
  <w:num w:numId="52" w16cid:durableId="1238175257">
    <w:abstractNumId w:val="28"/>
  </w:num>
  <w:num w:numId="53" w16cid:durableId="1218905165">
    <w:abstractNumId w:val="12"/>
  </w:num>
  <w:num w:numId="54" w16cid:durableId="1100183340">
    <w:abstractNumId w:val="6"/>
  </w:num>
  <w:num w:numId="55" w16cid:durableId="233785884">
    <w:abstractNumId w:val="45"/>
  </w:num>
  <w:num w:numId="56" w16cid:durableId="229659397">
    <w:abstractNumId w:val="44"/>
  </w:num>
  <w:num w:numId="57" w16cid:durableId="1805079539">
    <w:abstractNumId w:val="40"/>
  </w:num>
  <w:num w:numId="58" w16cid:durableId="83110317">
    <w:abstractNumId w:val="55"/>
  </w:num>
  <w:numIdMacAtCleanup w:val="52"/>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proofState w:spelling="clean"/>
  <w:defaultTabStop w:val="708"/>
  <w:hyphenationZone w:val="425"/>
  <w:characterSpacingControl w:val="doNotCompress"/>
  <w:hdrShapeDefaults>
    <o:shapedefaults v:ext="edit" spidmax="2050"/>
    <o:shapelayout v:ext="edit">
      <o:idmap v:ext="edit" data="1"/>
    </o:shapelayout>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DF24B6"/>
    <w:rsid w:val="00000635"/>
    <w:rsid w:val="00001869"/>
    <w:rsid w:val="00001954"/>
    <w:rsid w:val="00001A00"/>
    <w:rsid w:val="00002F4F"/>
    <w:rsid w:val="00003B9A"/>
    <w:rsid w:val="00007553"/>
    <w:rsid w:val="00007C64"/>
    <w:rsid w:val="00017F85"/>
    <w:rsid w:val="000210F2"/>
    <w:rsid w:val="000213CB"/>
    <w:rsid w:val="00022530"/>
    <w:rsid w:val="000228ED"/>
    <w:rsid w:val="000236F8"/>
    <w:rsid w:val="00034F21"/>
    <w:rsid w:val="000361D8"/>
    <w:rsid w:val="000367EF"/>
    <w:rsid w:val="00040441"/>
    <w:rsid w:val="0004237A"/>
    <w:rsid w:val="00044A96"/>
    <w:rsid w:val="0004561E"/>
    <w:rsid w:val="0005215F"/>
    <w:rsid w:val="00052E64"/>
    <w:rsid w:val="0005505B"/>
    <w:rsid w:val="0006323C"/>
    <w:rsid w:val="0006523C"/>
    <w:rsid w:val="0006530D"/>
    <w:rsid w:val="00065F9D"/>
    <w:rsid w:val="000670A6"/>
    <w:rsid w:val="00070A46"/>
    <w:rsid w:val="00072C58"/>
    <w:rsid w:val="000746A4"/>
    <w:rsid w:val="0007653E"/>
    <w:rsid w:val="000769D1"/>
    <w:rsid w:val="0008139B"/>
    <w:rsid w:val="000827CC"/>
    <w:rsid w:val="00082A11"/>
    <w:rsid w:val="00084A8A"/>
    <w:rsid w:val="000905D8"/>
    <w:rsid w:val="00090D8C"/>
    <w:rsid w:val="00091306"/>
    <w:rsid w:val="0009167D"/>
    <w:rsid w:val="00091E7F"/>
    <w:rsid w:val="00093A7F"/>
    <w:rsid w:val="00095CB1"/>
    <w:rsid w:val="00095D81"/>
    <w:rsid w:val="0009777D"/>
    <w:rsid w:val="000A3E83"/>
    <w:rsid w:val="000B5024"/>
    <w:rsid w:val="000B5D3B"/>
    <w:rsid w:val="000B6271"/>
    <w:rsid w:val="000B727A"/>
    <w:rsid w:val="000B7B17"/>
    <w:rsid w:val="000C1B39"/>
    <w:rsid w:val="000C4E88"/>
    <w:rsid w:val="000C5DDE"/>
    <w:rsid w:val="000C7399"/>
    <w:rsid w:val="000D1966"/>
    <w:rsid w:val="000D3335"/>
    <w:rsid w:val="000D44CE"/>
    <w:rsid w:val="000D4526"/>
    <w:rsid w:val="000D47D8"/>
    <w:rsid w:val="000D7D45"/>
    <w:rsid w:val="000D7DAB"/>
    <w:rsid w:val="000E122C"/>
    <w:rsid w:val="000E3691"/>
    <w:rsid w:val="000E5B32"/>
    <w:rsid w:val="000F112A"/>
    <w:rsid w:val="000F12EF"/>
    <w:rsid w:val="000F3FB4"/>
    <w:rsid w:val="000F4DFF"/>
    <w:rsid w:val="000F7D1F"/>
    <w:rsid w:val="001000ED"/>
    <w:rsid w:val="00100C3E"/>
    <w:rsid w:val="001037FC"/>
    <w:rsid w:val="00104671"/>
    <w:rsid w:val="0010559D"/>
    <w:rsid w:val="00107676"/>
    <w:rsid w:val="001114BA"/>
    <w:rsid w:val="00111AF0"/>
    <w:rsid w:val="0011201E"/>
    <w:rsid w:val="00116F58"/>
    <w:rsid w:val="001171FC"/>
    <w:rsid w:val="001223EA"/>
    <w:rsid w:val="00122468"/>
    <w:rsid w:val="00123383"/>
    <w:rsid w:val="0012342C"/>
    <w:rsid w:val="001246E5"/>
    <w:rsid w:val="00131329"/>
    <w:rsid w:val="0013239B"/>
    <w:rsid w:val="00133C40"/>
    <w:rsid w:val="00135D49"/>
    <w:rsid w:val="00136103"/>
    <w:rsid w:val="0013671C"/>
    <w:rsid w:val="00137E7B"/>
    <w:rsid w:val="00140378"/>
    <w:rsid w:val="0014330A"/>
    <w:rsid w:val="00143F1B"/>
    <w:rsid w:val="00146FAC"/>
    <w:rsid w:val="001472AF"/>
    <w:rsid w:val="00152B24"/>
    <w:rsid w:val="001548A3"/>
    <w:rsid w:val="00160A96"/>
    <w:rsid w:val="00164E35"/>
    <w:rsid w:val="00167383"/>
    <w:rsid w:val="001716A0"/>
    <w:rsid w:val="00172B05"/>
    <w:rsid w:val="0017395A"/>
    <w:rsid w:val="00173B9A"/>
    <w:rsid w:val="00174A8F"/>
    <w:rsid w:val="00177B83"/>
    <w:rsid w:val="0018146D"/>
    <w:rsid w:val="00186020"/>
    <w:rsid w:val="0018701D"/>
    <w:rsid w:val="001870A4"/>
    <w:rsid w:val="00187F9A"/>
    <w:rsid w:val="0019000D"/>
    <w:rsid w:val="00191712"/>
    <w:rsid w:val="001A029F"/>
    <w:rsid w:val="001A2D8C"/>
    <w:rsid w:val="001A5014"/>
    <w:rsid w:val="001B28B4"/>
    <w:rsid w:val="001B520F"/>
    <w:rsid w:val="001B5ABE"/>
    <w:rsid w:val="001C19EE"/>
    <w:rsid w:val="001C3772"/>
    <w:rsid w:val="001C43B9"/>
    <w:rsid w:val="001C6FD9"/>
    <w:rsid w:val="001C74C0"/>
    <w:rsid w:val="001D06D9"/>
    <w:rsid w:val="001D261B"/>
    <w:rsid w:val="001D3339"/>
    <w:rsid w:val="001D4E77"/>
    <w:rsid w:val="001D5DF4"/>
    <w:rsid w:val="001D60F9"/>
    <w:rsid w:val="001D7F2C"/>
    <w:rsid w:val="001E1E47"/>
    <w:rsid w:val="001E52B3"/>
    <w:rsid w:val="001E6847"/>
    <w:rsid w:val="001E6F72"/>
    <w:rsid w:val="001F10C6"/>
    <w:rsid w:val="001F2440"/>
    <w:rsid w:val="001F49F4"/>
    <w:rsid w:val="001F51C0"/>
    <w:rsid w:val="001F58D0"/>
    <w:rsid w:val="001F5DAB"/>
    <w:rsid w:val="00206CE7"/>
    <w:rsid w:val="0020716A"/>
    <w:rsid w:val="002103E9"/>
    <w:rsid w:val="00211305"/>
    <w:rsid w:val="00212F2D"/>
    <w:rsid w:val="002135F4"/>
    <w:rsid w:val="00215079"/>
    <w:rsid w:val="00216097"/>
    <w:rsid w:val="00216F1C"/>
    <w:rsid w:val="002208C8"/>
    <w:rsid w:val="0022475E"/>
    <w:rsid w:val="00232120"/>
    <w:rsid w:val="002323CD"/>
    <w:rsid w:val="0023344A"/>
    <w:rsid w:val="00234764"/>
    <w:rsid w:val="00234987"/>
    <w:rsid w:val="002352E6"/>
    <w:rsid w:val="00235E2F"/>
    <w:rsid w:val="00237830"/>
    <w:rsid w:val="0024022C"/>
    <w:rsid w:val="00240A9F"/>
    <w:rsid w:val="00241F3F"/>
    <w:rsid w:val="002423B4"/>
    <w:rsid w:val="002427A6"/>
    <w:rsid w:val="002431D2"/>
    <w:rsid w:val="002447C8"/>
    <w:rsid w:val="00246B6A"/>
    <w:rsid w:val="00252A52"/>
    <w:rsid w:val="00252B6D"/>
    <w:rsid w:val="00252BE0"/>
    <w:rsid w:val="00254BD0"/>
    <w:rsid w:val="00255554"/>
    <w:rsid w:val="00255E4C"/>
    <w:rsid w:val="002617AF"/>
    <w:rsid w:val="002648E3"/>
    <w:rsid w:val="00265BA9"/>
    <w:rsid w:val="002700A3"/>
    <w:rsid w:val="00270C52"/>
    <w:rsid w:val="00272356"/>
    <w:rsid w:val="00272CFB"/>
    <w:rsid w:val="002735D6"/>
    <w:rsid w:val="00275ECD"/>
    <w:rsid w:val="00276502"/>
    <w:rsid w:val="00280176"/>
    <w:rsid w:val="0028033B"/>
    <w:rsid w:val="002806E8"/>
    <w:rsid w:val="00280F7F"/>
    <w:rsid w:val="00282100"/>
    <w:rsid w:val="00282E24"/>
    <w:rsid w:val="00285219"/>
    <w:rsid w:val="00285EE1"/>
    <w:rsid w:val="00287370"/>
    <w:rsid w:val="0029026A"/>
    <w:rsid w:val="0029145C"/>
    <w:rsid w:val="00292645"/>
    <w:rsid w:val="00292B92"/>
    <w:rsid w:val="00297957"/>
    <w:rsid w:val="002A296C"/>
    <w:rsid w:val="002A3544"/>
    <w:rsid w:val="002A4477"/>
    <w:rsid w:val="002A5AD5"/>
    <w:rsid w:val="002B066C"/>
    <w:rsid w:val="002B14C8"/>
    <w:rsid w:val="002B1DC2"/>
    <w:rsid w:val="002B20ED"/>
    <w:rsid w:val="002B368A"/>
    <w:rsid w:val="002B4653"/>
    <w:rsid w:val="002B5832"/>
    <w:rsid w:val="002C0CB2"/>
    <w:rsid w:val="002C1F12"/>
    <w:rsid w:val="002C3283"/>
    <w:rsid w:val="002C575E"/>
    <w:rsid w:val="002C7EB5"/>
    <w:rsid w:val="002C7F32"/>
    <w:rsid w:val="002D0CB5"/>
    <w:rsid w:val="002D1660"/>
    <w:rsid w:val="002D33FA"/>
    <w:rsid w:val="002D420C"/>
    <w:rsid w:val="002D7584"/>
    <w:rsid w:val="002E027C"/>
    <w:rsid w:val="002E04CF"/>
    <w:rsid w:val="002E1815"/>
    <w:rsid w:val="002E44D7"/>
    <w:rsid w:val="002E68C0"/>
    <w:rsid w:val="002E7662"/>
    <w:rsid w:val="002F004D"/>
    <w:rsid w:val="002F1CAF"/>
    <w:rsid w:val="002F31F0"/>
    <w:rsid w:val="002F387E"/>
    <w:rsid w:val="002F3EEE"/>
    <w:rsid w:val="002F3FC4"/>
    <w:rsid w:val="002F437F"/>
    <w:rsid w:val="002F5D9B"/>
    <w:rsid w:val="002F5E59"/>
    <w:rsid w:val="0030051D"/>
    <w:rsid w:val="003037B2"/>
    <w:rsid w:val="003045AA"/>
    <w:rsid w:val="0030472B"/>
    <w:rsid w:val="00307FE5"/>
    <w:rsid w:val="00310DE0"/>
    <w:rsid w:val="00313DE0"/>
    <w:rsid w:val="00321652"/>
    <w:rsid w:val="003218AA"/>
    <w:rsid w:val="00322030"/>
    <w:rsid w:val="00324C16"/>
    <w:rsid w:val="00327127"/>
    <w:rsid w:val="00330506"/>
    <w:rsid w:val="003323D9"/>
    <w:rsid w:val="00346BF9"/>
    <w:rsid w:val="00347472"/>
    <w:rsid w:val="00347805"/>
    <w:rsid w:val="003509B3"/>
    <w:rsid w:val="0035111D"/>
    <w:rsid w:val="0035129F"/>
    <w:rsid w:val="0035261C"/>
    <w:rsid w:val="00353943"/>
    <w:rsid w:val="00354834"/>
    <w:rsid w:val="00355016"/>
    <w:rsid w:val="00361B23"/>
    <w:rsid w:val="00362CBD"/>
    <w:rsid w:val="00363C32"/>
    <w:rsid w:val="0036587A"/>
    <w:rsid w:val="0037066C"/>
    <w:rsid w:val="003727D7"/>
    <w:rsid w:val="00373216"/>
    <w:rsid w:val="00373D7B"/>
    <w:rsid w:val="0037460A"/>
    <w:rsid w:val="00374F23"/>
    <w:rsid w:val="003768F9"/>
    <w:rsid w:val="0038709B"/>
    <w:rsid w:val="00390BC4"/>
    <w:rsid w:val="00393BA0"/>
    <w:rsid w:val="00397D9A"/>
    <w:rsid w:val="003A05DC"/>
    <w:rsid w:val="003A2648"/>
    <w:rsid w:val="003A61CF"/>
    <w:rsid w:val="003B220C"/>
    <w:rsid w:val="003B4BC9"/>
    <w:rsid w:val="003B54E3"/>
    <w:rsid w:val="003B654B"/>
    <w:rsid w:val="003C0FC0"/>
    <w:rsid w:val="003C238E"/>
    <w:rsid w:val="003C2E08"/>
    <w:rsid w:val="003C443E"/>
    <w:rsid w:val="003C5751"/>
    <w:rsid w:val="003C7BE2"/>
    <w:rsid w:val="003D23E8"/>
    <w:rsid w:val="003D3ABF"/>
    <w:rsid w:val="003D3FB3"/>
    <w:rsid w:val="003D5422"/>
    <w:rsid w:val="003D6A3A"/>
    <w:rsid w:val="003D7C61"/>
    <w:rsid w:val="003E2626"/>
    <w:rsid w:val="003F11FD"/>
    <w:rsid w:val="003F480B"/>
    <w:rsid w:val="003F4A51"/>
    <w:rsid w:val="003F7FFE"/>
    <w:rsid w:val="00400098"/>
    <w:rsid w:val="00403E3D"/>
    <w:rsid w:val="0040401F"/>
    <w:rsid w:val="00405B63"/>
    <w:rsid w:val="004067DA"/>
    <w:rsid w:val="00406C86"/>
    <w:rsid w:val="0041082A"/>
    <w:rsid w:val="00412949"/>
    <w:rsid w:val="00413D66"/>
    <w:rsid w:val="004236F2"/>
    <w:rsid w:val="004247A4"/>
    <w:rsid w:val="0042604B"/>
    <w:rsid w:val="004302F8"/>
    <w:rsid w:val="00431117"/>
    <w:rsid w:val="004313C6"/>
    <w:rsid w:val="00434119"/>
    <w:rsid w:val="0043526D"/>
    <w:rsid w:val="004363F9"/>
    <w:rsid w:val="00437363"/>
    <w:rsid w:val="004410DA"/>
    <w:rsid w:val="0044364E"/>
    <w:rsid w:val="004436C5"/>
    <w:rsid w:val="0044375D"/>
    <w:rsid w:val="00443F5F"/>
    <w:rsid w:val="00446C9B"/>
    <w:rsid w:val="004475B7"/>
    <w:rsid w:val="004479F7"/>
    <w:rsid w:val="0045036F"/>
    <w:rsid w:val="004526C7"/>
    <w:rsid w:val="00453827"/>
    <w:rsid w:val="004575C1"/>
    <w:rsid w:val="004612B3"/>
    <w:rsid w:val="00464925"/>
    <w:rsid w:val="004702F5"/>
    <w:rsid w:val="004715CE"/>
    <w:rsid w:val="00472664"/>
    <w:rsid w:val="00473995"/>
    <w:rsid w:val="00473BC7"/>
    <w:rsid w:val="00473C0C"/>
    <w:rsid w:val="00476C12"/>
    <w:rsid w:val="00480297"/>
    <w:rsid w:val="00480715"/>
    <w:rsid w:val="00480C95"/>
    <w:rsid w:val="00483728"/>
    <w:rsid w:val="00485564"/>
    <w:rsid w:val="00485769"/>
    <w:rsid w:val="00487863"/>
    <w:rsid w:val="0048797F"/>
    <w:rsid w:val="00490652"/>
    <w:rsid w:val="00491250"/>
    <w:rsid w:val="004A3123"/>
    <w:rsid w:val="004A33DE"/>
    <w:rsid w:val="004A3874"/>
    <w:rsid w:val="004A3F64"/>
    <w:rsid w:val="004A44FC"/>
    <w:rsid w:val="004A5516"/>
    <w:rsid w:val="004A59B9"/>
    <w:rsid w:val="004B06B6"/>
    <w:rsid w:val="004B42EE"/>
    <w:rsid w:val="004B435E"/>
    <w:rsid w:val="004B62E3"/>
    <w:rsid w:val="004B67C7"/>
    <w:rsid w:val="004C159F"/>
    <w:rsid w:val="004C2A4B"/>
    <w:rsid w:val="004C57BB"/>
    <w:rsid w:val="004D03F2"/>
    <w:rsid w:val="004D0D73"/>
    <w:rsid w:val="004D37A6"/>
    <w:rsid w:val="004D5961"/>
    <w:rsid w:val="004D7F4A"/>
    <w:rsid w:val="004E084E"/>
    <w:rsid w:val="004E0875"/>
    <w:rsid w:val="004E182C"/>
    <w:rsid w:val="004F12C9"/>
    <w:rsid w:val="004F1997"/>
    <w:rsid w:val="004F2F53"/>
    <w:rsid w:val="004F36AA"/>
    <w:rsid w:val="004F42B6"/>
    <w:rsid w:val="004F6C67"/>
    <w:rsid w:val="004F7C07"/>
    <w:rsid w:val="00500371"/>
    <w:rsid w:val="00502083"/>
    <w:rsid w:val="0050250A"/>
    <w:rsid w:val="0050337B"/>
    <w:rsid w:val="00507C81"/>
    <w:rsid w:val="00520743"/>
    <w:rsid w:val="005207C1"/>
    <w:rsid w:val="005237AD"/>
    <w:rsid w:val="005257E3"/>
    <w:rsid w:val="00525A15"/>
    <w:rsid w:val="0052669C"/>
    <w:rsid w:val="00531D81"/>
    <w:rsid w:val="00535D98"/>
    <w:rsid w:val="005451C3"/>
    <w:rsid w:val="00547DB6"/>
    <w:rsid w:val="0055070B"/>
    <w:rsid w:val="00550CDA"/>
    <w:rsid w:val="00550E19"/>
    <w:rsid w:val="00551474"/>
    <w:rsid w:val="0055330D"/>
    <w:rsid w:val="005542A1"/>
    <w:rsid w:val="00556C2C"/>
    <w:rsid w:val="00557273"/>
    <w:rsid w:val="005605F3"/>
    <w:rsid w:val="00561D83"/>
    <w:rsid w:val="005635A9"/>
    <w:rsid w:val="00565336"/>
    <w:rsid w:val="005719CD"/>
    <w:rsid w:val="005749D1"/>
    <w:rsid w:val="0057688E"/>
    <w:rsid w:val="005776B2"/>
    <w:rsid w:val="0057792C"/>
    <w:rsid w:val="00580258"/>
    <w:rsid w:val="00583335"/>
    <w:rsid w:val="005945D2"/>
    <w:rsid w:val="00596C5C"/>
    <w:rsid w:val="0059718A"/>
    <w:rsid w:val="005A0404"/>
    <w:rsid w:val="005A04C7"/>
    <w:rsid w:val="005A08DC"/>
    <w:rsid w:val="005A3C69"/>
    <w:rsid w:val="005A5411"/>
    <w:rsid w:val="005A6C76"/>
    <w:rsid w:val="005B5029"/>
    <w:rsid w:val="005B662B"/>
    <w:rsid w:val="005B6A89"/>
    <w:rsid w:val="005C041A"/>
    <w:rsid w:val="005C0A30"/>
    <w:rsid w:val="005C176A"/>
    <w:rsid w:val="005C46BD"/>
    <w:rsid w:val="005C575F"/>
    <w:rsid w:val="005C5960"/>
    <w:rsid w:val="005E342A"/>
    <w:rsid w:val="005E3879"/>
    <w:rsid w:val="005E5CAB"/>
    <w:rsid w:val="005E5CC2"/>
    <w:rsid w:val="005E64BE"/>
    <w:rsid w:val="005F0E41"/>
    <w:rsid w:val="005F1CF5"/>
    <w:rsid w:val="005F45A3"/>
    <w:rsid w:val="005F46B8"/>
    <w:rsid w:val="005F780F"/>
    <w:rsid w:val="006016EB"/>
    <w:rsid w:val="00602A08"/>
    <w:rsid w:val="00605673"/>
    <w:rsid w:val="00611D12"/>
    <w:rsid w:val="0061338E"/>
    <w:rsid w:val="00614B89"/>
    <w:rsid w:val="00615AE6"/>
    <w:rsid w:val="006176BF"/>
    <w:rsid w:val="00617926"/>
    <w:rsid w:val="00621CEE"/>
    <w:rsid w:val="00622D7A"/>
    <w:rsid w:val="00627137"/>
    <w:rsid w:val="00631CCE"/>
    <w:rsid w:val="00635395"/>
    <w:rsid w:val="00640F83"/>
    <w:rsid w:val="00641CAB"/>
    <w:rsid w:val="00642B42"/>
    <w:rsid w:val="0064415D"/>
    <w:rsid w:val="00644A67"/>
    <w:rsid w:val="006453C9"/>
    <w:rsid w:val="00645815"/>
    <w:rsid w:val="00645D25"/>
    <w:rsid w:val="00646429"/>
    <w:rsid w:val="00646E5C"/>
    <w:rsid w:val="00650276"/>
    <w:rsid w:val="00650860"/>
    <w:rsid w:val="00650D77"/>
    <w:rsid w:val="00652F79"/>
    <w:rsid w:val="00654312"/>
    <w:rsid w:val="00656829"/>
    <w:rsid w:val="00660687"/>
    <w:rsid w:val="00661DF5"/>
    <w:rsid w:val="006629D1"/>
    <w:rsid w:val="006666CE"/>
    <w:rsid w:val="00672ACF"/>
    <w:rsid w:val="006741B8"/>
    <w:rsid w:val="00675989"/>
    <w:rsid w:val="006759B6"/>
    <w:rsid w:val="0068098D"/>
    <w:rsid w:val="00686103"/>
    <w:rsid w:val="00686FD7"/>
    <w:rsid w:val="00687228"/>
    <w:rsid w:val="00691492"/>
    <w:rsid w:val="00691555"/>
    <w:rsid w:val="00692091"/>
    <w:rsid w:val="00692B7C"/>
    <w:rsid w:val="00697513"/>
    <w:rsid w:val="006A0BE3"/>
    <w:rsid w:val="006A0C9B"/>
    <w:rsid w:val="006A1911"/>
    <w:rsid w:val="006A2452"/>
    <w:rsid w:val="006A2D4C"/>
    <w:rsid w:val="006A3139"/>
    <w:rsid w:val="006A372D"/>
    <w:rsid w:val="006A3941"/>
    <w:rsid w:val="006A4771"/>
    <w:rsid w:val="006A5986"/>
    <w:rsid w:val="006B19A4"/>
    <w:rsid w:val="006B395C"/>
    <w:rsid w:val="006B3E74"/>
    <w:rsid w:val="006B43A0"/>
    <w:rsid w:val="006B4E4B"/>
    <w:rsid w:val="006B7135"/>
    <w:rsid w:val="006C0970"/>
    <w:rsid w:val="006C13C9"/>
    <w:rsid w:val="006C1921"/>
    <w:rsid w:val="006C2245"/>
    <w:rsid w:val="006C2AAC"/>
    <w:rsid w:val="006C46CD"/>
    <w:rsid w:val="006C6B5F"/>
    <w:rsid w:val="006D0041"/>
    <w:rsid w:val="006E5BB0"/>
    <w:rsid w:val="006E726F"/>
    <w:rsid w:val="006F2990"/>
    <w:rsid w:val="006F65F7"/>
    <w:rsid w:val="006F68CE"/>
    <w:rsid w:val="006F7E9A"/>
    <w:rsid w:val="0070003E"/>
    <w:rsid w:val="0070374B"/>
    <w:rsid w:val="007046DB"/>
    <w:rsid w:val="00706107"/>
    <w:rsid w:val="007072BD"/>
    <w:rsid w:val="0071033B"/>
    <w:rsid w:val="00712244"/>
    <w:rsid w:val="0071332E"/>
    <w:rsid w:val="007151EE"/>
    <w:rsid w:val="00720401"/>
    <w:rsid w:val="00723895"/>
    <w:rsid w:val="00726A48"/>
    <w:rsid w:val="00726C2B"/>
    <w:rsid w:val="007279CE"/>
    <w:rsid w:val="00730F21"/>
    <w:rsid w:val="00730F87"/>
    <w:rsid w:val="00733174"/>
    <w:rsid w:val="00733F5B"/>
    <w:rsid w:val="00734E41"/>
    <w:rsid w:val="00737643"/>
    <w:rsid w:val="00737D15"/>
    <w:rsid w:val="00740C3D"/>
    <w:rsid w:val="00740D1D"/>
    <w:rsid w:val="007415C2"/>
    <w:rsid w:val="00744F22"/>
    <w:rsid w:val="007475E3"/>
    <w:rsid w:val="00753274"/>
    <w:rsid w:val="00753288"/>
    <w:rsid w:val="007535DD"/>
    <w:rsid w:val="00753970"/>
    <w:rsid w:val="00753C0B"/>
    <w:rsid w:val="00754221"/>
    <w:rsid w:val="007553AA"/>
    <w:rsid w:val="00756E5D"/>
    <w:rsid w:val="00764C41"/>
    <w:rsid w:val="00766652"/>
    <w:rsid w:val="0076728D"/>
    <w:rsid w:val="0077021B"/>
    <w:rsid w:val="00770EBF"/>
    <w:rsid w:val="00775FBD"/>
    <w:rsid w:val="00776E9B"/>
    <w:rsid w:val="00780B82"/>
    <w:rsid w:val="007818FB"/>
    <w:rsid w:val="00782A83"/>
    <w:rsid w:val="007839EA"/>
    <w:rsid w:val="00785E1A"/>
    <w:rsid w:val="00785F02"/>
    <w:rsid w:val="00786AB3"/>
    <w:rsid w:val="00790670"/>
    <w:rsid w:val="00795B65"/>
    <w:rsid w:val="00797B67"/>
    <w:rsid w:val="007A06AA"/>
    <w:rsid w:val="007A15B2"/>
    <w:rsid w:val="007A240C"/>
    <w:rsid w:val="007A4E14"/>
    <w:rsid w:val="007A5AA6"/>
    <w:rsid w:val="007B1C7B"/>
    <w:rsid w:val="007B2C1B"/>
    <w:rsid w:val="007B32AC"/>
    <w:rsid w:val="007B3CD7"/>
    <w:rsid w:val="007B55A1"/>
    <w:rsid w:val="007C2B61"/>
    <w:rsid w:val="007C2C6E"/>
    <w:rsid w:val="007C3D68"/>
    <w:rsid w:val="007C45C0"/>
    <w:rsid w:val="007C4939"/>
    <w:rsid w:val="007C6731"/>
    <w:rsid w:val="007C7C9D"/>
    <w:rsid w:val="007C7FDB"/>
    <w:rsid w:val="007D1534"/>
    <w:rsid w:val="007D1BC8"/>
    <w:rsid w:val="007D3A23"/>
    <w:rsid w:val="007D4414"/>
    <w:rsid w:val="007D501C"/>
    <w:rsid w:val="007D5608"/>
    <w:rsid w:val="007D661F"/>
    <w:rsid w:val="007D71A5"/>
    <w:rsid w:val="007D75C4"/>
    <w:rsid w:val="007E19F2"/>
    <w:rsid w:val="007E24D1"/>
    <w:rsid w:val="007E3BDC"/>
    <w:rsid w:val="007F0B4A"/>
    <w:rsid w:val="007F15B4"/>
    <w:rsid w:val="007F28BC"/>
    <w:rsid w:val="007F312B"/>
    <w:rsid w:val="007F58B3"/>
    <w:rsid w:val="008006F2"/>
    <w:rsid w:val="00801B48"/>
    <w:rsid w:val="00802B61"/>
    <w:rsid w:val="00803EF3"/>
    <w:rsid w:val="00804554"/>
    <w:rsid w:val="008050BA"/>
    <w:rsid w:val="0080781B"/>
    <w:rsid w:val="00807B63"/>
    <w:rsid w:val="00810889"/>
    <w:rsid w:val="008123BF"/>
    <w:rsid w:val="00812F50"/>
    <w:rsid w:val="00814E27"/>
    <w:rsid w:val="00814F0B"/>
    <w:rsid w:val="00815496"/>
    <w:rsid w:val="00815BA4"/>
    <w:rsid w:val="00815D70"/>
    <w:rsid w:val="0081666D"/>
    <w:rsid w:val="008169DA"/>
    <w:rsid w:val="008246BA"/>
    <w:rsid w:val="008322A1"/>
    <w:rsid w:val="008329C4"/>
    <w:rsid w:val="0083379B"/>
    <w:rsid w:val="00834D8A"/>
    <w:rsid w:val="00836707"/>
    <w:rsid w:val="00841078"/>
    <w:rsid w:val="00841B9D"/>
    <w:rsid w:val="00844D1E"/>
    <w:rsid w:val="00846BFD"/>
    <w:rsid w:val="008523B2"/>
    <w:rsid w:val="00852466"/>
    <w:rsid w:val="0085664D"/>
    <w:rsid w:val="00861220"/>
    <w:rsid w:val="00861EF3"/>
    <w:rsid w:val="0086210C"/>
    <w:rsid w:val="00862FAE"/>
    <w:rsid w:val="00863315"/>
    <w:rsid w:val="00863336"/>
    <w:rsid w:val="00863D9C"/>
    <w:rsid w:val="0086445D"/>
    <w:rsid w:val="0086651D"/>
    <w:rsid w:val="008720D7"/>
    <w:rsid w:val="00872547"/>
    <w:rsid w:val="00876751"/>
    <w:rsid w:val="00882A80"/>
    <w:rsid w:val="00883A8A"/>
    <w:rsid w:val="00883D78"/>
    <w:rsid w:val="0088545B"/>
    <w:rsid w:val="00885ABE"/>
    <w:rsid w:val="00890FC4"/>
    <w:rsid w:val="008910B9"/>
    <w:rsid w:val="008A04E1"/>
    <w:rsid w:val="008A4838"/>
    <w:rsid w:val="008A4D2C"/>
    <w:rsid w:val="008A5F0E"/>
    <w:rsid w:val="008A713B"/>
    <w:rsid w:val="008B0363"/>
    <w:rsid w:val="008B1673"/>
    <w:rsid w:val="008B3369"/>
    <w:rsid w:val="008B3F26"/>
    <w:rsid w:val="008B42D5"/>
    <w:rsid w:val="008B452C"/>
    <w:rsid w:val="008B522E"/>
    <w:rsid w:val="008B674E"/>
    <w:rsid w:val="008B686C"/>
    <w:rsid w:val="008C3E20"/>
    <w:rsid w:val="008C5BB3"/>
    <w:rsid w:val="008C7C6F"/>
    <w:rsid w:val="008D0F86"/>
    <w:rsid w:val="008D2B37"/>
    <w:rsid w:val="008D6C5F"/>
    <w:rsid w:val="008D7E84"/>
    <w:rsid w:val="008E1122"/>
    <w:rsid w:val="008E21C8"/>
    <w:rsid w:val="008E3BF5"/>
    <w:rsid w:val="008E5831"/>
    <w:rsid w:val="008E62F0"/>
    <w:rsid w:val="008E70AE"/>
    <w:rsid w:val="008E74F2"/>
    <w:rsid w:val="008E7A29"/>
    <w:rsid w:val="008F0D26"/>
    <w:rsid w:val="008F101B"/>
    <w:rsid w:val="008F24ED"/>
    <w:rsid w:val="008F3561"/>
    <w:rsid w:val="008F40D7"/>
    <w:rsid w:val="008F4DBF"/>
    <w:rsid w:val="009040C9"/>
    <w:rsid w:val="0091170A"/>
    <w:rsid w:val="00911D8C"/>
    <w:rsid w:val="0091241C"/>
    <w:rsid w:val="00913ADE"/>
    <w:rsid w:val="009209E4"/>
    <w:rsid w:val="00921A24"/>
    <w:rsid w:val="00922574"/>
    <w:rsid w:val="0092370D"/>
    <w:rsid w:val="009252AF"/>
    <w:rsid w:val="00932B3B"/>
    <w:rsid w:val="00933E73"/>
    <w:rsid w:val="00935045"/>
    <w:rsid w:val="009351B1"/>
    <w:rsid w:val="00935658"/>
    <w:rsid w:val="00935DB4"/>
    <w:rsid w:val="009369E4"/>
    <w:rsid w:val="00936F65"/>
    <w:rsid w:val="00940407"/>
    <w:rsid w:val="009424FD"/>
    <w:rsid w:val="00942C29"/>
    <w:rsid w:val="009472E2"/>
    <w:rsid w:val="0095181A"/>
    <w:rsid w:val="0095224E"/>
    <w:rsid w:val="0095264E"/>
    <w:rsid w:val="00952853"/>
    <w:rsid w:val="009554D2"/>
    <w:rsid w:val="00957FD6"/>
    <w:rsid w:val="009614A0"/>
    <w:rsid w:val="00962547"/>
    <w:rsid w:val="009641C9"/>
    <w:rsid w:val="009648BF"/>
    <w:rsid w:val="00965DC4"/>
    <w:rsid w:val="00966DDC"/>
    <w:rsid w:val="00966F34"/>
    <w:rsid w:val="00971C2F"/>
    <w:rsid w:val="0097307F"/>
    <w:rsid w:val="00981348"/>
    <w:rsid w:val="0098271C"/>
    <w:rsid w:val="00985D9F"/>
    <w:rsid w:val="00990EE4"/>
    <w:rsid w:val="009919C7"/>
    <w:rsid w:val="009923C8"/>
    <w:rsid w:val="009923D4"/>
    <w:rsid w:val="00993FEE"/>
    <w:rsid w:val="009A0A97"/>
    <w:rsid w:val="009A0C85"/>
    <w:rsid w:val="009A116C"/>
    <w:rsid w:val="009A139E"/>
    <w:rsid w:val="009A3179"/>
    <w:rsid w:val="009A4BB1"/>
    <w:rsid w:val="009A4F1B"/>
    <w:rsid w:val="009A557E"/>
    <w:rsid w:val="009A7704"/>
    <w:rsid w:val="009A79AC"/>
    <w:rsid w:val="009B1890"/>
    <w:rsid w:val="009B2D97"/>
    <w:rsid w:val="009B646B"/>
    <w:rsid w:val="009B69AE"/>
    <w:rsid w:val="009C131E"/>
    <w:rsid w:val="009C2EEB"/>
    <w:rsid w:val="009C4337"/>
    <w:rsid w:val="009C4EFA"/>
    <w:rsid w:val="009C5761"/>
    <w:rsid w:val="009C5E9B"/>
    <w:rsid w:val="009C7004"/>
    <w:rsid w:val="009C7EFB"/>
    <w:rsid w:val="009D1157"/>
    <w:rsid w:val="009D191E"/>
    <w:rsid w:val="009D44AB"/>
    <w:rsid w:val="009D5F0A"/>
    <w:rsid w:val="009D6729"/>
    <w:rsid w:val="009D7428"/>
    <w:rsid w:val="009D74B7"/>
    <w:rsid w:val="009E0B45"/>
    <w:rsid w:val="009E50BD"/>
    <w:rsid w:val="009E61AD"/>
    <w:rsid w:val="009F1BCE"/>
    <w:rsid w:val="009F251F"/>
    <w:rsid w:val="009F6D5A"/>
    <w:rsid w:val="009F7155"/>
    <w:rsid w:val="009F726F"/>
    <w:rsid w:val="009F739B"/>
    <w:rsid w:val="00A00969"/>
    <w:rsid w:val="00A0168F"/>
    <w:rsid w:val="00A0175F"/>
    <w:rsid w:val="00A0226C"/>
    <w:rsid w:val="00A04F41"/>
    <w:rsid w:val="00A108F9"/>
    <w:rsid w:val="00A109B0"/>
    <w:rsid w:val="00A12C93"/>
    <w:rsid w:val="00A12E46"/>
    <w:rsid w:val="00A13F06"/>
    <w:rsid w:val="00A15354"/>
    <w:rsid w:val="00A16524"/>
    <w:rsid w:val="00A23D57"/>
    <w:rsid w:val="00A248B7"/>
    <w:rsid w:val="00A30237"/>
    <w:rsid w:val="00A32CF1"/>
    <w:rsid w:val="00A3647B"/>
    <w:rsid w:val="00A45C3F"/>
    <w:rsid w:val="00A47DCB"/>
    <w:rsid w:val="00A5075F"/>
    <w:rsid w:val="00A552D6"/>
    <w:rsid w:val="00A56386"/>
    <w:rsid w:val="00A563AD"/>
    <w:rsid w:val="00A56967"/>
    <w:rsid w:val="00A573E3"/>
    <w:rsid w:val="00A62D40"/>
    <w:rsid w:val="00A6334A"/>
    <w:rsid w:val="00A6356D"/>
    <w:rsid w:val="00A7554D"/>
    <w:rsid w:val="00A7702F"/>
    <w:rsid w:val="00A814AB"/>
    <w:rsid w:val="00A8475A"/>
    <w:rsid w:val="00A86B5A"/>
    <w:rsid w:val="00A87C5A"/>
    <w:rsid w:val="00A909C5"/>
    <w:rsid w:val="00A92F97"/>
    <w:rsid w:val="00A94346"/>
    <w:rsid w:val="00AA3BAB"/>
    <w:rsid w:val="00AA62EE"/>
    <w:rsid w:val="00AA6991"/>
    <w:rsid w:val="00AA6DDA"/>
    <w:rsid w:val="00AB194F"/>
    <w:rsid w:val="00AB26D7"/>
    <w:rsid w:val="00AB3F56"/>
    <w:rsid w:val="00AB4B24"/>
    <w:rsid w:val="00AB6AA0"/>
    <w:rsid w:val="00AD1383"/>
    <w:rsid w:val="00AD4280"/>
    <w:rsid w:val="00AD6510"/>
    <w:rsid w:val="00AE3C27"/>
    <w:rsid w:val="00AE4064"/>
    <w:rsid w:val="00AE57FE"/>
    <w:rsid w:val="00AE5DF1"/>
    <w:rsid w:val="00AF02E6"/>
    <w:rsid w:val="00AF2E0B"/>
    <w:rsid w:val="00AF5B75"/>
    <w:rsid w:val="00AF6C51"/>
    <w:rsid w:val="00B022D6"/>
    <w:rsid w:val="00B10F76"/>
    <w:rsid w:val="00B120D9"/>
    <w:rsid w:val="00B12B1B"/>
    <w:rsid w:val="00B16F56"/>
    <w:rsid w:val="00B227F6"/>
    <w:rsid w:val="00B24A66"/>
    <w:rsid w:val="00B278FA"/>
    <w:rsid w:val="00B32592"/>
    <w:rsid w:val="00B3449B"/>
    <w:rsid w:val="00B344E5"/>
    <w:rsid w:val="00B37F5E"/>
    <w:rsid w:val="00B5006B"/>
    <w:rsid w:val="00B50095"/>
    <w:rsid w:val="00B504D3"/>
    <w:rsid w:val="00B532E6"/>
    <w:rsid w:val="00B53856"/>
    <w:rsid w:val="00B54797"/>
    <w:rsid w:val="00B5597F"/>
    <w:rsid w:val="00B57958"/>
    <w:rsid w:val="00B603A4"/>
    <w:rsid w:val="00B649DF"/>
    <w:rsid w:val="00B6506B"/>
    <w:rsid w:val="00B66AF6"/>
    <w:rsid w:val="00B67036"/>
    <w:rsid w:val="00B7018A"/>
    <w:rsid w:val="00B7260D"/>
    <w:rsid w:val="00B7355E"/>
    <w:rsid w:val="00B748A7"/>
    <w:rsid w:val="00B749D8"/>
    <w:rsid w:val="00B763FE"/>
    <w:rsid w:val="00B76A12"/>
    <w:rsid w:val="00B77F1F"/>
    <w:rsid w:val="00B82388"/>
    <w:rsid w:val="00B839B4"/>
    <w:rsid w:val="00B84539"/>
    <w:rsid w:val="00B854AF"/>
    <w:rsid w:val="00B86068"/>
    <w:rsid w:val="00B87C3B"/>
    <w:rsid w:val="00B9154E"/>
    <w:rsid w:val="00B91624"/>
    <w:rsid w:val="00B92684"/>
    <w:rsid w:val="00B97510"/>
    <w:rsid w:val="00B977ED"/>
    <w:rsid w:val="00BA176C"/>
    <w:rsid w:val="00BA20CD"/>
    <w:rsid w:val="00BA302A"/>
    <w:rsid w:val="00BA3753"/>
    <w:rsid w:val="00BA45B4"/>
    <w:rsid w:val="00BA5AAC"/>
    <w:rsid w:val="00BA6192"/>
    <w:rsid w:val="00BA6587"/>
    <w:rsid w:val="00BB12BC"/>
    <w:rsid w:val="00BB14C9"/>
    <w:rsid w:val="00BB398E"/>
    <w:rsid w:val="00BB6CFB"/>
    <w:rsid w:val="00BB734F"/>
    <w:rsid w:val="00BC0435"/>
    <w:rsid w:val="00BC0797"/>
    <w:rsid w:val="00BC3193"/>
    <w:rsid w:val="00BC38EC"/>
    <w:rsid w:val="00BC3B45"/>
    <w:rsid w:val="00BD0E97"/>
    <w:rsid w:val="00BD2024"/>
    <w:rsid w:val="00BD24E5"/>
    <w:rsid w:val="00BD4177"/>
    <w:rsid w:val="00BD4ECA"/>
    <w:rsid w:val="00BD6BA9"/>
    <w:rsid w:val="00BD7F7E"/>
    <w:rsid w:val="00BE42E5"/>
    <w:rsid w:val="00BE62BD"/>
    <w:rsid w:val="00BE72BC"/>
    <w:rsid w:val="00BF1D07"/>
    <w:rsid w:val="00BF2D13"/>
    <w:rsid w:val="00BF3FC4"/>
    <w:rsid w:val="00BF52C4"/>
    <w:rsid w:val="00BF7490"/>
    <w:rsid w:val="00C003C8"/>
    <w:rsid w:val="00C01086"/>
    <w:rsid w:val="00C01488"/>
    <w:rsid w:val="00C039AE"/>
    <w:rsid w:val="00C06480"/>
    <w:rsid w:val="00C07B93"/>
    <w:rsid w:val="00C07C8E"/>
    <w:rsid w:val="00C1071A"/>
    <w:rsid w:val="00C12B37"/>
    <w:rsid w:val="00C13C9C"/>
    <w:rsid w:val="00C15217"/>
    <w:rsid w:val="00C163B4"/>
    <w:rsid w:val="00C20110"/>
    <w:rsid w:val="00C202A2"/>
    <w:rsid w:val="00C22656"/>
    <w:rsid w:val="00C251C1"/>
    <w:rsid w:val="00C30751"/>
    <w:rsid w:val="00C32FD2"/>
    <w:rsid w:val="00C342D2"/>
    <w:rsid w:val="00C35157"/>
    <w:rsid w:val="00C4286C"/>
    <w:rsid w:val="00C432CB"/>
    <w:rsid w:val="00C43970"/>
    <w:rsid w:val="00C45094"/>
    <w:rsid w:val="00C452E3"/>
    <w:rsid w:val="00C453A7"/>
    <w:rsid w:val="00C462AA"/>
    <w:rsid w:val="00C51C27"/>
    <w:rsid w:val="00C559C9"/>
    <w:rsid w:val="00C566EA"/>
    <w:rsid w:val="00C6206B"/>
    <w:rsid w:val="00C62AC6"/>
    <w:rsid w:val="00C62C6A"/>
    <w:rsid w:val="00C76FD5"/>
    <w:rsid w:val="00C774B8"/>
    <w:rsid w:val="00C7794D"/>
    <w:rsid w:val="00C77AA3"/>
    <w:rsid w:val="00C80569"/>
    <w:rsid w:val="00C8065E"/>
    <w:rsid w:val="00C8228F"/>
    <w:rsid w:val="00C82FC6"/>
    <w:rsid w:val="00C85042"/>
    <w:rsid w:val="00C87A34"/>
    <w:rsid w:val="00C910C7"/>
    <w:rsid w:val="00C942C3"/>
    <w:rsid w:val="00C96B92"/>
    <w:rsid w:val="00C974C2"/>
    <w:rsid w:val="00CA0202"/>
    <w:rsid w:val="00CA0CF7"/>
    <w:rsid w:val="00CA2D40"/>
    <w:rsid w:val="00CA4340"/>
    <w:rsid w:val="00CA4DF6"/>
    <w:rsid w:val="00CA5363"/>
    <w:rsid w:val="00CA6333"/>
    <w:rsid w:val="00CB0340"/>
    <w:rsid w:val="00CB468D"/>
    <w:rsid w:val="00CB4EB7"/>
    <w:rsid w:val="00CB54E7"/>
    <w:rsid w:val="00CB7239"/>
    <w:rsid w:val="00CC2AB9"/>
    <w:rsid w:val="00CC4F77"/>
    <w:rsid w:val="00CD1671"/>
    <w:rsid w:val="00CD35B1"/>
    <w:rsid w:val="00CD3CAB"/>
    <w:rsid w:val="00CD5DB1"/>
    <w:rsid w:val="00CD7419"/>
    <w:rsid w:val="00CD7C3E"/>
    <w:rsid w:val="00CE01C2"/>
    <w:rsid w:val="00CE0250"/>
    <w:rsid w:val="00CE18EA"/>
    <w:rsid w:val="00CE3087"/>
    <w:rsid w:val="00CF01F2"/>
    <w:rsid w:val="00CF2E55"/>
    <w:rsid w:val="00CF50B4"/>
    <w:rsid w:val="00CF7195"/>
    <w:rsid w:val="00D005D2"/>
    <w:rsid w:val="00D0447E"/>
    <w:rsid w:val="00D04DE5"/>
    <w:rsid w:val="00D129D8"/>
    <w:rsid w:val="00D12FD9"/>
    <w:rsid w:val="00D14831"/>
    <w:rsid w:val="00D1523C"/>
    <w:rsid w:val="00D16530"/>
    <w:rsid w:val="00D21006"/>
    <w:rsid w:val="00D26D85"/>
    <w:rsid w:val="00D27A3D"/>
    <w:rsid w:val="00D31D4C"/>
    <w:rsid w:val="00D31F69"/>
    <w:rsid w:val="00D32076"/>
    <w:rsid w:val="00D34B26"/>
    <w:rsid w:val="00D35287"/>
    <w:rsid w:val="00D35F9B"/>
    <w:rsid w:val="00D361D1"/>
    <w:rsid w:val="00D3773F"/>
    <w:rsid w:val="00D400D7"/>
    <w:rsid w:val="00D40617"/>
    <w:rsid w:val="00D43321"/>
    <w:rsid w:val="00D43A00"/>
    <w:rsid w:val="00D44115"/>
    <w:rsid w:val="00D4434F"/>
    <w:rsid w:val="00D451E7"/>
    <w:rsid w:val="00D457CC"/>
    <w:rsid w:val="00D46F90"/>
    <w:rsid w:val="00D50323"/>
    <w:rsid w:val="00D52B08"/>
    <w:rsid w:val="00D54349"/>
    <w:rsid w:val="00D562FE"/>
    <w:rsid w:val="00D56C51"/>
    <w:rsid w:val="00D57233"/>
    <w:rsid w:val="00D62BC1"/>
    <w:rsid w:val="00D62BE4"/>
    <w:rsid w:val="00D63D90"/>
    <w:rsid w:val="00D671FF"/>
    <w:rsid w:val="00D672F2"/>
    <w:rsid w:val="00D732A4"/>
    <w:rsid w:val="00D73349"/>
    <w:rsid w:val="00D7418B"/>
    <w:rsid w:val="00D745B7"/>
    <w:rsid w:val="00D7510C"/>
    <w:rsid w:val="00D80962"/>
    <w:rsid w:val="00D838EE"/>
    <w:rsid w:val="00D846C3"/>
    <w:rsid w:val="00D87E21"/>
    <w:rsid w:val="00D92D21"/>
    <w:rsid w:val="00D9701E"/>
    <w:rsid w:val="00DA1C90"/>
    <w:rsid w:val="00DA5406"/>
    <w:rsid w:val="00DA6C72"/>
    <w:rsid w:val="00DB056E"/>
    <w:rsid w:val="00DB1634"/>
    <w:rsid w:val="00DB26F9"/>
    <w:rsid w:val="00DB2C90"/>
    <w:rsid w:val="00DB3757"/>
    <w:rsid w:val="00DB377A"/>
    <w:rsid w:val="00DB5425"/>
    <w:rsid w:val="00DB638E"/>
    <w:rsid w:val="00DC40F7"/>
    <w:rsid w:val="00DD2235"/>
    <w:rsid w:val="00DD3306"/>
    <w:rsid w:val="00DD6FFD"/>
    <w:rsid w:val="00DD7348"/>
    <w:rsid w:val="00DE585B"/>
    <w:rsid w:val="00DE5C3E"/>
    <w:rsid w:val="00DE7E6E"/>
    <w:rsid w:val="00DE7F26"/>
    <w:rsid w:val="00DF24B6"/>
    <w:rsid w:val="00DF38D6"/>
    <w:rsid w:val="00DF4118"/>
    <w:rsid w:val="00DF50C2"/>
    <w:rsid w:val="00DF71FA"/>
    <w:rsid w:val="00DF7B81"/>
    <w:rsid w:val="00E02003"/>
    <w:rsid w:val="00E0329B"/>
    <w:rsid w:val="00E0401C"/>
    <w:rsid w:val="00E0484E"/>
    <w:rsid w:val="00E055B8"/>
    <w:rsid w:val="00E06803"/>
    <w:rsid w:val="00E071F6"/>
    <w:rsid w:val="00E15B0B"/>
    <w:rsid w:val="00E17252"/>
    <w:rsid w:val="00E1731D"/>
    <w:rsid w:val="00E175C9"/>
    <w:rsid w:val="00E208F5"/>
    <w:rsid w:val="00E22A16"/>
    <w:rsid w:val="00E246C3"/>
    <w:rsid w:val="00E30932"/>
    <w:rsid w:val="00E4049A"/>
    <w:rsid w:val="00E41505"/>
    <w:rsid w:val="00E44B89"/>
    <w:rsid w:val="00E451A2"/>
    <w:rsid w:val="00E45C6E"/>
    <w:rsid w:val="00E4618A"/>
    <w:rsid w:val="00E468C7"/>
    <w:rsid w:val="00E50B72"/>
    <w:rsid w:val="00E537EB"/>
    <w:rsid w:val="00E53E8D"/>
    <w:rsid w:val="00E5499A"/>
    <w:rsid w:val="00E563B4"/>
    <w:rsid w:val="00E56644"/>
    <w:rsid w:val="00E579A0"/>
    <w:rsid w:val="00E608C3"/>
    <w:rsid w:val="00E62899"/>
    <w:rsid w:val="00E6300B"/>
    <w:rsid w:val="00E66EA2"/>
    <w:rsid w:val="00E66FC7"/>
    <w:rsid w:val="00E70DBE"/>
    <w:rsid w:val="00E71C27"/>
    <w:rsid w:val="00E736A2"/>
    <w:rsid w:val="00E74F3B"/>
    <w:rsid w:val="00E80CCE"/>
    <w:rsid w:val="00E8209A"/>
    <w:rsid w:val="00E963AF"/>
    <w:rsid w:val="00EA0324"/>
    <w:rsid w:val="00EA37E1"/>
    <w:rsid w:val="00EA647F"/>
    <w:rsid w:val="00EA67B6"/>
    <w:rsid w:val="00EB199C"/>
    <w:rsid w:val="00EB2330"/>
    <w:rsid w:val="00EB2EF7"/>
    <w:rsid w:val="00EB312B"/>
    <w:rsid w:val="00EB73C8"/>
    <w:rsid w:val="00EB7A95"/>
    <w:rsid w:val="00EB7FF7"/>
    <w:rsid w:val="00EC0EBB"/>
    <w:rsid w:val="00EC3741"/>
    <w:rsid w:val="00EC69ED"/>
    <w:rsid w:val="00EC6D44"/>
    <w:rsid w:val="00EC75BE"/>
    <w:rsid w:val="00EC776C"/>
    <w:rsid w:val="00ED17D5"/>
    <w:rsid w:val="00ED31D6"/>
    <w:rsid w:val="00ED3D20"/>
    <w:rsid w:val="00ED55AE"/>
    <w:rsid w:val="00ED74D4"/>
    <w:rsid w:val="00EE6766"/>
    <w:rsid w:val="00EF0AB5"/>
    <w:rsid w:val="00EF16CB"/>
    <w:rsid w:val="00EF2543"/>
    <w:rsid w:val="00EF31F3"/>
    <w:rsid w:val="00EF751E"/>
    <w:rsid w:val="00F011C4"/>
    <w:rsid w:val="00F0168A"/>
    <w:rsid w:val="00F02F91"/>
    <w:rsid w:val="00F035D2"/>
    <w:rsid w:val="00F101CD"/>
    <w:rsid w:val="00F1056E"/>
    <w:rsid w:val="00F108BE"/>
    <w:rsid w:val="00F11076"/>
    <w:rsid w:val="00F113F2"/>
    <w:rsid w:val="00F11C33"/>
    <w:rsid w:val="00F1221B"/>
    <w:rsid w:val="00F12A20"/>
    <w:rsid w:val="00F13256"/>
    <w:rsid w:val="00F13468"/>
    <w:rsid w:val="00F13F22"/>
    <w:rsid w:val="00F14C49"/>
    <w:rsid w:val="00F21ED8"/>
    <w:rsid w:val="00F2252F"/>
    <w:rsid w:val="00F25A82"/>
    <w:rsid w:val="00F26166"/>
    <w:rsid w:val="00F26297"/>
    <w:rsid w:val="00F304D4"/>
    <w:rsid w:val="00F3605A"/>
    <w:rsid w:val="00F41F6E"/>
    <w:rsid w:val="00F4382D"/>
    <w:rsid w:val="00F439F5"/>
    <w:rsid w:val="00F46FC5"/>
    <w:rsid w:val="00F47A9E"/>
    <w:rsid w:val="00F47D77"/>
    <w:rsid w:val="00F50513"/>
    <w:rsid w:val="00F52B4A"/>
    <w:rsid w:val="00F545B1"/>
    <w:rsid w:val="00F54797"/>
    <w:rsid w:val="00F55761"/>
    <w:rsid w:val="00F5756A"/>
    <w:rsid w:val="00F604B7"/>
    <w:rsid w:val="00F6273E"/>
    <w:rsid w:val="00F62F7C"/>
    <w:rsid w:val="00F63CF6"/>
    <w:rsid w:val="00F64E63"/>
    <w:rsid w:val="00F754D6"/>
    <w:rsid w:val="00F7617B"/>
    <w:rsid w:val="00F76DE6"/>
    <w:rsid w:val="00F82C39"/>
    <w:rsid w:val="00F844DD"/>
    <w:rsid w:val="00F848D4"/>
    <w:rsid w:val="00F84F40"/>
    <w:rsid w:val="00F8771E"/>
    <w:rsid w:val="00F907C0"/>
    <w:rsid w:val="00F907CA"/>
    <w:rsid w:val="00F9145F"/>
    <w:rsid w:val="00F91992"/>
    <w:rsid w:val="00F919B9"/>
    <w:rsid w:val="00F9712C"/>
    <w:rsid w:val="00F97A3C"/>
    <w:rsid w:val="00FA06A0"/>
    <w:rsid w:val="00FA163F"/>
    <w:rsid w:val="00FA3555"/>
    <w:rsid w:val="00FA3C00"/>
    <w:rsid w:val="00FA5087"/>
    <w:rsid w:val="00FA714E"/>
    <w:rsid w:val="00FB1837"/>
    <w:rsid w:val="00FB1FB8"/>
    <w:rsid w:val="00FB3021"/>
    <w:rsid w:val="00FB333E"/>
    <w:rsid w:val="00FB4776"/>
    <w:rsid w:val="00FB58B8"/>
    <w:rsid w:val="00FB726D"/>
    <w:rsid w:val="00FB7808"/>
    <w:rsid w:val="00FC1D57"/>
    <w:rsid w:val="00FC2A89"/>
    <w:rsid w:val="00FC2D53"/>
    <w:rsid w:val="00FD13B3"/>
    <w:rsid w:val="00FD302F"/>
    <w:rsid w:val="00FD43D9"/>
    <w:rsid w:val="00FD565F"/>
    <w:rsid w:val="00FD59D6"/>
    <w:rsid w:val="00FE1B17"/>
    <w:rsid w:val="00FE1E8C"/>
    <w:rsid w:val="00FE2325"/>
    <w:rsid w:val="00FE27F6"/>
    <w:rsid w:val="00FE3F53"/>
    <w:rsid w:val="00FE5EE8"/>
    <w:rsid w:val="00FE79F5"/>
    <w:rsid w:val="00FF2323"/>
    <w:rsid w:val="00FF2AE1"/>
    <w:rsid w:val="00FF2BFD"/>
    <w:rsid w:val="00FF567E"/>
    <w:rsid w:val="00FF5BB3"/>
    <w:rsid w:val="01737642"/>
    <w:rsid w:val="01A0C31D"/>
    <w:rsid w:val="01F0EE33"/>
    <w:rsid w:val="032F7528"/>
    <w:rsid w:val="05497853"/>
    <w:rsid w:val="05F0AF46"/>
    <w:rsid w:val="0982AD3B"/>
    <w:rsid w:val="09E840A8"/>
    <w:rsid w:val="0A92F6B7"/>
    <w:rsid w:val="0AF8D8FB"/>
    <w:rsid w:val="0BE6C7E8"/>
    <w:rsid w:val="0BEE7804"/>
    <w:rsid w:val="0BEF3355"/>
    <w:rsid w:val="0C29756E"/>
    <w:rsid w:val="0D73FBCE"/>
    <w:rsid w:val="0EA862BE"/>
    <w:rsid w:val="0EDBDF5D"/>
    <w:rsid w:val="10B27BAA"/>
    <w:rsid w:val="10CEC32E"/>
    <w:rsid w:val="111F86D9"/>
    <w:rsid w:val="12034545"/>
    <w:rsid w:val="122A9DFD"/>
    <w:rsid w:val="122EF377"/>
    <w:rsid w:val="124DC782"/>
    <w:rsid w:val="1381D1DE"/>
    <w:rsid w:val="15749FB8"/>
    <w:rsid w:val="159EBFDC"/>
    <w:rsid w:val="16A5A7D8"/>
    <w:rsid w:val="16B732B3"/>
    <w:rsid w:val="1801D9FF"/>
    <w:rsid w:val="1835DC8C"/>
    <w:rsid w:val="1889FEF1"/>
    <w:rsid w:val="1908E7F3"/>
    <w:rsid w:val="19423252"/>
    <w:rsid w:val="19A702B6"/>
    <w:rsid w:val="19D61C6C"/>
    <w:rsid w:val="1B081374"/>
    <w:rsid w:val="1B246B1F"/>
    <w:rsid w:val="1BC50E7A"/>
    <w:rsid w:val="1BF7C495"/>
    <w:rsid w:val="1C3ECC01"/>
    <w:rsid w:val="1C658398"/>
    <w:rsid w:val="1CA1A42F"/>
    <w:rsid w:val="1DB26A6D"/>
    <w:rsid w:val="1DC02FE1"/>
    <w:rsid w:val="1E29B26A"/>
    <w:rsid w:val="1E9DB11A"/>
    <w:rsid w:val="1EE91EFB"/>
    <w:rsid w:val="1F3A4B9E"/>
    <w:rsid w:val="20900A51"/>
    <w:rsid w:val="20C07470"/>
    <w:rsid w:val="213F19F5"/>
    <w:rsid w:val="22D9581A"/>
    <w:rsid w:val="23EB7E67"/>
    <w:rsid w:val="2489C80D"/>
    <w:rsid w:val="24CF7E7E"/>
    <w:rsid w:val="25399629"/>
    <w:rsid w:val="261335C2"/>
    <w:rsid w:val="2674A7D8"/>
    <w:rsid w:val="26849153"/>
    <w:rsid w:val="26B716D2"/>
    <w:rsid w:val="26FFEE42"/>
    <w:rsid w:val="277366B9"/>
    <w:rsid w:val="27B20EFB"/>
    <w:rsid w:val="27B6DB64"/>
    <w:rsid w:val="28BF9571"/>
    <w:rsid w:val="2AFCC382"/>
    <w:rsid w:val="2B4221D8"/>
    <w:rsid w:val="2B499568"/>
    <w:rsid w:val="2B7A18C9"/>
    <w:rsid w:val="2CE0F62C"/>
    <w:rsid w:val="2D64A790"/>
    <w:rsid w:val="2DC81000"/>
    <w:rsid w:val="2F21A13F"/>
    <w:rsid w:val="2F7155BD"/>
    <w:rsid w:val="306A0FDA"/>
    <w:rsid w:val="30D9A425"/>
    <w:rsid w:val="30F5AD9C"/>
    <w:rsid w:val="31963D66"/>
    <w:rsid w:val="31EC3EC7"/>
    <w:rsid w:val="327A656D"/>
    <w:rsid w:val="33BD5075"/>
    <w:rsid w:val="358BE9E3"/>
    <w:rsid w:val="35B463FB"/>
    <w:rsid w:val="36129950"/>
    <w:rsid w:val="374E0A60"/>
    <w:rsid w:val="37D3212A"/>
    <w:rsid w:val="3890A88C"/>
    <w:rsid w:val="389687D6"/>
    <w:rsid w:val="38A439FF"/>
    <w:rsid w:val="392E46D2"/>
    <w:rsid w:val="3967AE15"/>
    <w:rsid w:val="3A1FBE75"/>
    <w:rsid w:val="3CCF1DE8"/>
    <w:rsid w:val="3D93BDA3"/>
    <w:rsid w:val="3E0D4D7D"/>
    <w:rsid w:val="3EFD1989"/>
    <w:rsid w:val="3F257CB6"/>
    <w:rsid w:val="3F4BD527"/>
    <w:rsid w:val="42A3CB58"/>
    <w:rsid w:val="44575E77"/>
    <w:rsid w:val="44A4522E"/>
    <w:rsid w:val="45192757"/>
    <w:rsid w:val="459D372E"/>
    <w:rsid w:val="45A68469"/>
    <w:rsid w:val="4683E660"/>
    <w:rsid w:val="468F6853"/>
    <w:rsid w:val="4718F063"/>
    <w:rsid w:val="47D69628"/>
    <w:rsid w:val="47D98C4A"/>
    <w:rsid w:val="481D0F10"/>
    <w:rsid w:val="48739A2E"/>
    <w:rsid w:val="48CE51D6"/>
    <w:rsid w:val="496CE29B"/>
    <w:rsid w:val="4A36D6CE"/>
    <w:rsid w:val="4B3FD45E"/>
    <w:rsid w:val="4C457B7C"/>
    <w:rsid w:val="4D578A43"/>
    <w:rsid w:val="4DEFD842"/>
    <w:rsid w:val="50873E86"/>
    <w:rsid w:val="50F92713"/>
    <w:rsid w:val="5178692C"/>
    <w:rsid w:val="51DD5A8A"/>
    <w:rsid w:val="51F5FE22"/>
    <w:rsid w:val="522F0B53"/>
    <w:rsid w:val="525E3115"/>
    <w:rsid w:val="5263FB38"/>
    <w:rsid w:val="52F69D5C"/>
    <w:rsid w:val="53756E52"/>
    <w:rsid w:val="53EBB731"/>
    <w:rsid w:val="54228F2D"/>
    <w:rsid w:val="5543AAE9"/>
    <w:rsid w:val="55CAA66F"/>
    <w:rsid w:val="5641E310"/>
    <w:rsid w:val="56956EF6"/>
    <w:rsid w:val="57A9FE97"/>
    <w:rsid w:val="58F6134F"/>
    <w:rsid w:val="59286940"/>
    <w:rsid w:val="5933FE5A"/>
    <w:rsid w:val="59AEE3EE"/>
    <w:rsid w:val="5AA12A6D"/>
    <w:rsid w:val="5AC73B5F"/>
    <w:rsid w:val="5C9B558D"/>
    <w:rsid w:val="5E19ABB0"/>
    <w:rsid w:val="5F5F5212"/>
    <w:rsid w:val="5FC4FC8D"/>
    <w:rsid w:val="5FF3F45B"/>
    <w:rsid w:val="61DBB90F"/>
    <w:rsid w:val="621A9286"/>
    <w:rsid w:val="6269A009"/>
    <w:rsid w:val="62A15758"/>
    <w:rsid w:val="62FBAC37"/>
    <w:rsid w:val="63E2F4BA"/>
    <w:rsid w:val="6512B29A"/>
    <w:rsid w:val="655D2B1B"/>
    <w:rsid w:val="6639D10A"/>
    <w:rsid w:val="6671A2A5"/>
    <w:rsid w:val="6672A757"/>
    <w:rsid w:val="66B92241"/>
    <w:rsid w:val="67281C35"/>
    <w:rsid w:val="67C0CD71"/>
    <w:rsid w:val="684E21CC"/>
    <w:rsid w:val="690677F3"/>
    <w:rsid w:val="699E621B"/>
    <w:rsid w:val="6A6440FC"/>
    <w:rsid w:val="6AA8C94F"/>
    <w:rsid w:val="6B6FB34B"/>
    <w:rsid w:val="6C8A9051"/>
    <w:rsid w:val="6DF0CBFE"/>
    <w:rsid w:val="7076352D"/>
    <w:rsid w:val="70C87CBF"/>
    <w:rsid w:val="70F04703"/>
    <w:rsid w:val="71026977"/>
    <w:rsid w:val="71FF69D9"/>
    <w:rsid w:val="72611FB5"/>
    <w:rsid w:val="72DC8D30"/>
    <w:rsid w:val="72FE115F"/>
    <w:rsid w:val="739AE7BE"/>
    <w:rsid w:val="74865BE3"/>
    <w:rsid w:val="7595039F"/>
    <w:rsid w:val="76463B6F"/>
    <w:rsid w:val="7658AC97"/>
    <w:rsid w:val="7822F478"/>
    <w:rsid w:val="785466DE"/>
    <w:rsid w:val="788A49C4"/>
    <w:rsid w:val="78CD472D"/>
    <w:rsid w:val="78D59F76"/>
    <w:rsid w:val="78FC44DB"/>
    <w:rsid w:val="79D719F7"/>
    <w:rsid w:val="7A5F22E6"/>
    <w:rsid w:val="7A7A1865"/>
    <w:rsid w:val="7AEBE378"/>
    <w:rsid w:val="7B2399DD"/>
    <w:rsid w:val="7B5F2B90"/>
    <w:rsid w:val="7BF7481D"/>
    <w:rsid w:val="7D007EA0"/>
    <w:rsid w:val="7E364C50"/>
  </w:rsids>
  <m:mathPr>
    <m:mathFont m:val="Cambria Math"/>
    <m:brkBin m:val="before"/>
    <m:brkBinSub m:val="--"/>
    <m:smallFrac m:val="0"/>
    <m:dispDef/>
    <m:lMargin m:val="0"/>
    <m:rMargin m:val="0"/>
    <m:defJc m:val="centerGroup"/>
    <m:wrapIndent m:val="1440"/>
    <m:intLim m:val="subSup"/>
    <m:naryLim m:val="undOvr"/>
  </m:mathPr>
  <w:themeFontLang w:val="nl-NL"/>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2B0F7C81"/>
  <w15:chartTrackingRefBased/>
  <w15:docId w15:val="{D51FC651-393E-4597-846D-6556989B6CAC}"/>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kern w:val="2"/>
        <w:sz w:val="24"/>
        <w:szCs w:val="24"/>
        <w:lang w:val="nl-NL" w:eastAsia="en-US" w:bidi="ar-SA"/>
        <w14:ligatures w14:val="standardContextual"/>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Standaard">
    <w:name w:val="Normal"/>
    <w:qFormat/>
    <w:rsid w:val="00437363"/>
    <w:pPr>
      <w:jc w:val="both"/>
    </w:pPr>
    <w:rPr>
      <w:rFonts w:ascii="Poppins" w:hAnsi="Poppins"/>
      <w:color w:val="10162B"/>
      <w:sz w:val="22"/>
    </w:rPr>
  </w:style>
  <w:style w:type="paragraph" w:styleId="Kop1">
    <w:name w:val="heading 1"/>
    <w:basedOn w:val="Standaard"/>
    <w:next w:val="Standaard"/>
    <w:link w:val="Kop1Char"/>
    <w:uiPriority w:val="9"/>
    <w:qFormat/>
    <w:rsid w:val="007E3BDC"/>
    <w:pPr>
      <w:keepNext/>
      <w:keepLines/>
      <w:spacing w:before="360" w:after="80"/>
      <w:outlineLvl w:val="0"/>
    </w:pPr>
    <w:rPr>
      <w:rFonts w:eastAsiaTheme="majorEastAsia" w:cstheme="majorBidi"/>
      <w:b/>
      <w:color w:val="18A68A"/>
      <w:sz w:val="40"/>
      <w:szCs w:val="40"/>
    </w:rPr>
  </w:style>
  <w:style w:type="paragraph" w:styleId="Kop2">
    <w:name w:val="heading 2"/>
    <w:basedOn w:val="Standaard"/>
    <w:next w:val="Standaard"/>
    <w:link w:val="Kop2Char"/>
    <w:uiPriority w:val="9"/>
    <w:unhideWhenUsed/>
    <w:qFormat/>
    <w:rsid w:val="007415C2"/>
    <w:pPr>
      <w:keepNext/>
      <w:keepLines/>
      <w:spacing w:before="160" w:after="80"/>
      <w:outlineLvl w:val="1"/>
    </w:pPr>
    <w:rPr>
      <w:rFonts w:ascii="Poppins SemiBold" w:eastAsiaTheme="majorEastAsia" w:hAnsi="Poppins SemiBold" w:cstheme="majorBidi"/>
      <w:b/>
      <w:color w:val="18A68A"/>
      <w:sz w:val="32"/>
      <w:szCs w:val="32"/>
    </w:rPr>
  </w:style>
  <w:style w:type="paragraph" w:styleId="Kop3">
    <w:name w:val="heading 3"/>
    <w:basedOn w:val="Standaard"/>
    <w:next w:val="Standaard"/>
    <w:link w:val="Kop3Char"/>
    <w:uiPriority w:val="9"/>
    <w:unhideWhenUsed/>
    <w:qFormat/>
    <w:rsid w:val="007E3BDC"/>
    <w:pPr>
      <w:keepNext/>
      <w:keepLines/>
      <w:spacing w:before="160" w:after="80"/>
      <w:outlineLvl w:val="2"/>
    </w:pPr>
    <w:rPr>
      <w:rFonts w:eastAsiaTheme="majorEastAsia" w:cstheme="majorBidi"/>
      <w:color w:val="18A68A"/>
      <w:sz w:val="28"/>
      <w:szCs w:val="28"/>
    </w:rPr>
  </w:style>
  <w:style w:type="paragraph" w:styleId="Kop4">
    <w:name w:val="heading 4"/>
    <w:basedOn w:val="Standaard"/>
    <w:next w:val="Standaard"/>
    <w:link w:val="Kop4Char"/>
    <w:uiPriority w:val="9"/>
    <w:unhideWhenUsed/>
    <w:qFormat/>
    <w:rsid w:val="007E3BDC"/>
    <w:pPr>
      <w:keepNext/>
      <w:keepLines/>
      <w:spacing w:before="80" w:after="40"/>
      <w:outlineLvl w:val="3"/>
    </w:pPr>
    <w:rPr>
      <w:rFonts w:eastAsiaTheme="majorEastAsia" w:cstheme="majorBidi"/>
      <w:iCs/>
      <w:color w:val="18A68A"/>
    </w:rPr>
  </w:style>
  <w:style w:type="paragraph" w:styleId="Kop5">
    <w:name w:val="heading 5"/>
    <w:basedOn w:val="Standaard"/>
    <w:next w:val="Standaard"/>
    <w:link w:val="Kop5Char"/>
    <w:uiPriority w:val="9"/>
    <w:unhideWhenUsed/>
    <w:qFormat/>
    <w:rsid w:val="007E3BDC"/>
    <w:pPr>
      <w:keepNext/>
      <w:keepLines/>
      <w:spacing w:before="80" w:after="40"/>
      <w:outlineLvl w:val="4"/>
    </w:pPr>
    <w:rPr>
      <w:rFonts w:ascii="Poppins Light" w:eastAsiaTheme="majorEastAsia" w:hAnsi="Poppins Light" w:cstheme="majorBidi"/>
      <w:color w:val="18A68A"/>
    </w:rPr>
  </w:style>
  <w:style w:type="paragraph" w:styleId="Kop6">
    <w:name w:val="heading 6"/>
    <w:basedOn w:val="Standaard"/>
    <w:next w:val="Standaard"/>
    <w:link w:val="Kop6Char"/>
    <w:uiPriority w:val="9"/>
    <w:semiHidden/>
    <w:unhideWhenUsed/>
    <w:qFormat/>
    <w:rsid w:val="007415C2"/>
    <w:pPr>
      <w:keepNext/>
      <w:keepLines/>
      <w:spacing w:before="40"/>
      <w:outlineLvl w:val="5"/>
    </w:pPr>
    <w:rPr>
      <w:rFonts w:eastAsiaTheme="majorEastAsia" w:cstheme="majorBidi"/>
      <w:i/>
      <w:iCs/>
      <w:color w:val="595959" w:themeColor="text1" w:themeTint="A6"/>
    </w:rPr>
  </w:style>
  <w:style w:type="paragraph" w:styleId="Kop7">
    <w:name w:val="heading 7"/>
    <w:basedOn w:val="Standaard"/>
    <w:next w:val="Standaard"/>
    <w:link w:val="Kop7Char"/>
    <w:uiPriority w:val="9"/>
    <w:semiHidden/>
    <w:unhideWhenUsed/>
    <w:qFormat/>
    <w:rsid w:val="007415C2"/>
    <w:pPr>
      <w:keepNext/>
      <w:keepLines/>
      <w:spacing w:before="40"/>
      <w:outlineLvl w:val="6"/>
    </w:pPr>
    <w:rPr>
      <w:rFonts w:eastAsiaTheme="majorEastAsia" w:cstheme="majorBidi"/>
      <w:color w:val="595959" w:themeColor="text1" w:themeTint="A6"/>
    </w:rPr>
  </w:style>
  <w:style w:type="paragraph" w:styleId="Kop8">
    <w:name w:val="heading 8"/>
    <w:basedOn w:val="Standaard"/>
    <w:next w:val="Standaard"/>
    <w:link w:val="Kop8Char"/>
    <w:uiPriority w:val="9"/>
    <w:semiHidden/>
    <w:unhideWhenUsed/>
    <w:qFormat/>
    <w:rsid w:val="007415C2"/>
    <w:pPr>
      <w:keepNext/>
      <w:keepLines/>
      <w:outlineLvl w:val="7"/>
    </w:pPr>
    <w:rPr>
      <w:rFonts w:eastAsiaTheme="majorEastAsia" w:cstheme="majorBidi"/>
      <w:i/>
      <w:iCs/>
      <w:color w:val="272727" w:themeColor="text1" w:themeTint="D8"/>
    </w:rPr>
  </w:style>
  <w:style w:type="paragraph" w:styleId="Kop9">
    <w:name w:val="heading 9"/>
    <w:basedOn w:val="Standaard"/>
    <w:next w:val="Standaard"/>
    <w:link w:val="Kop9Char"/>
    <w:uiPriority w:val="9"/>
    <w:semiHidden/>
    <w:unhideWhenUsed/>
    <w:qFormat/>
    <w:rsid w:val="007415C2"/>
    <w:pPr>
      <w:keepNext/>
      <w:keepLines/>
      <w:outlineLvl w:val="8"/>
    </w:pPr>
    <w:rPr>
      <w:rFonts w:eastAsiaTheme="majorEastAsia" w:cstheme="majorBidi"/>
      <w:color w:val="272727" w:themeColor="text1" w:themeTint="D8"/>
    </w:rPr>
  </w:style>
  <w:style w:type="character" w:default="1" w:styleId="Standaardalinea-lettertype">
    <w:name w:val="Default Paragraph Font"/>
    <w:uiPriority w:val="1"/>
    <w:semiHidden/>
    <w:unhideWhenUsed/>
  </w:style>
  <w:style w:type="table" w:default="1" w:styleId="Standaardtabel">
    <w:name w:val="Normal Table"/>
    <w:uiPriority w:val="99"/>
    <w:semiHidden/>
    <w:unhideWhenUsed/>
    <w:tblPr>
      <w:tblInd w:w="0" w:type="dxa"/>
      <w:tblCellMar>
        <w:top w:w="0" w:type="dxa"/>
        <w:left w:w="108" w:type="dxa"/>
        <w:bottom w:w="0" w:type="dxa"/>
        <w:right w:w="108" w:type="dxa"/>
      </w:tblCellMar>
    </w:tblPr>
  </w:style>
  <w:style w:type="numbering" w:default="1" w:styleId="Geenlijst">
    <w:name w:val="No List"/>
    <w:uiPriority w:val="99"/>
    <w:semiHidden/>
    <w:unhideWhenUsed/>
  </w:style>
  <w:style w:type="character" w:customStyle="1" w:styleId="Kop1Char">
    <w:name w:val="Kop 1 Char"/>
    <w:basedOn w:val="Standaardalinea-lettertype"/>
    <w:link w:val="Kop1"/>
    <w:uiPriority w:val="9"/>
    <w:rsid w:val="007E3BDC"/>
    <w:rPr>
      <w:rFonts w:ascii="Poppins" w:eastAsiaTheme="majorEastAsia" w:hAnsi="Poppins" w:cstheme="majorBidi"/>
      <w:b/>
      <w:color w:val="18A68A"/>
      <w:sz w:val="40"/>
      <w:szCs w:val="40"/>
    </w:rPr>
  </w:style>
  <w:style w:type="character" w:customStyle="1" w:styleId="Kop2Char">
    <w:name w:val="Kop 2 Char"/>
    <w:basedOn w:val="Standaardalinea-lettertype"/>
    <w:link w:val="Kop2"/>
    <w:uiPriority w:val="9"/>
    <w:rsid w:val="007415C2"/>
    <w:rPr>
      <w:rFonts w:ascii="Poppins SemiBold" w:eastAsiaTheme="majorEastAsia" w:hAnsi="Poppins SemiBold" w:cstheme="majorBidi"/>
      <w:b/>
      <w:color w:val="18A68A"/>
      <w:sz w:val="32"/>
      <w:szCs w:val="32"/>
    </w:rPr>
  </w:style>
  <w:style w:type="character" w:customStyle="1" w:styleId="Kop3Char">
    <w:name w:val="Kop 3 Char"/>
    <w:basedOn w:val="Standaardalinea-lettertype"/>
    <w:link w:val="Kop3"/>
    <w:uiPriority w:val="9"/>
    <w:rsid w:val="007E3BDC"/>
    <w:rPr>
      <w:rFonts w:ascii="Poppins" w:eastAsiaTheme="majorEastAsia" w:hAnsi="Poppins" w:cstheme="majorBidi"/>
      <w:color w:val="18A68A"/>
      <w:sz w:val="28"/>
      <w:szCs w:val="28"/>
    </w:rPr>
  </w:style>
  <w:style w:type="character" w:customStyle="1" w:styleId="Kop4Char">
    <w:name w:val="Kop 4 Char"/>
    <w:basedOn w:val="Standaardalinea-lettertype"/>
    <w:link w:val="Kop4"/>
    <w:uiPriority w:val="9"/>
    <w:rsid w:val="007E3BDC"/>
    <w:rPr>
      <w:rFonts w:ascii="Poppins" w:eastAsiaTheme="majorEastAsia" w:hAnsi="Poppins" w:cstheme="majorBidi"/>
      <w:iCs/>
      <w:color w:val="18A68A"/>
    </w:rPr>
  </w:style>
  <w:style w:type="character" w:customStyle="1" w:styleId="Kop5Char">
    <w:name w:val="Kop 5 Char"/>
    <w:basedOn w:val="Standaardalinea-lettertype"/>
    <w:link w:val="Kop5"/>
    <w:uiPriority w:val="9"/>
    <w:rsid w:val="007E3BDC"/>
    <w:rPr>
      <w:rFonts w:ascii="Poppins Light" w:eastAsiaTheme="majorEastAsia" w:hAnsi="Poppins Light" w:cstheme="majorBidi"/>
      <w:color w:val="18A68A"/>
    </w:rPr>
  </w:style>
  <w:style w:type="character" w:customStyle="1" w:styleId="Kop6Char">
    <w:name w:val="Kop 6 Char"/>
    <w:basedOn w:val="Standaardalinea-lettertype"/>
    <w:link w:val="Kop6"/>
    <w:uiPriority w:val="9"/>
    <w:semiHidden/>
    <w:rsid w:val="007415C2"/>
    <w:rPr>
      <w:rFonts w:eastAsiaTheme="majorEastAsia" w:cstheme="majorBidi"/>
      <w:i/>
      <w:iCs/>
      <w:color w:val="595959" w:themeColor="text1" w:themeTint="A6"/>
    </w:rPr>
  </w:style>
  <w:style w:type="character" w:customStyle="1" w:styleId="Kop7Char">
    <w:name w:val="Kop 7 Char"/>
    <w:basedOn w:val="Standaardalinea-lettertype"/>
    <w:link w:val="Kop7"/>
    <w:uiPriority w:val="9"/>
    <w:semiHidden/>
    <w:rsid w:val="007415C2"/>
    <w:rPr>
      <w:rFonts w:eastAsiaTheme="majorEastAsia" w:cstheme="majorBidi"/>
      <w:color w:val="595959" w:themeColor="text1" w:themeTint="A6"/>
    </w:rPr>
  </w:style>
  <w:style w:type="character" w:customStyle="1" w:styleId="Kop8Char">
    <w:name w:val="Kop 8 Char"/>
    <w:basedOn w:val="Standaardalinea-lettertype"/>
    <w:link w:val="Kop8"/>
    <w:uiPriority w:val="9"/>
    <w:semiHidden/>
    <w:rsid w:val="007415C2"/>
    <w:rPr>
      <w:rFonts w:eastAsiaTheme="majorEastAsia" w:cstheme="majorBidi"/>
      <w:i/>
      <w:iCs/>
      <w:color w:val="272727" w:themeColor="text1" w:themeTint="D8"/>
    </w:rPr>
  </w:style>
  <w:style w:type="character" w:customStyle="1" w:styleId="Kop9Char">
    <w:name w:val="Kop 9 Char"/>
    <w:basedOn w:val="Standaardalinea-lettertype"/>
    <w:link w:val="Kop9"/>
    <w:uiPriority w:val="9"/>
    <w:semiHidden/>
    <w:rsid w:val="007415C2"/>
    <w:rPr>
      <w:rFonts w:eastAsiaTheme="majorEastAsia" w:cstheme="majorBidi"/>
      <w:color w:val="272727" w:themeColor="text1" w:themeTint="D8"/>
    </w:rPr>
  </w:style>
  <w:style w:type="paragraph" w:styleId="Titel">
    <w:name w:val="Title"/>
    <w:basedOn w:val="Standaard"/>
    <w:next w:val="Standaard"/>
    <w:link w:val="TitelChar"/>
    <w:uiPriority w:val="10"/>
    <w:qFormat/>
    <w:rsid w:val="007415C2"/>
    <w:pPr>
      <w:spacing w:after="80"/>
      <w:contextualSpacing/>
    </w:pPr>
    <w:rPr>
      <w:rFonts w:ascii="Poppins ExtraBold" w:eastAsiaTheme="majorEastAsia" w:hAnsi="Poppins ExtraBold" w:cstheme="majorBidi"/>
      <w:b/>
      <w:color w:val="D5232A"/>
      <w:spacing w:val="-10"/>
      <w:kern w:val="28"/>
      <w:sz w:val="56"/>
      <w:szCs w:val="56"/>
    </w:rPr>
  </w:style>
  <w:style w:type="character" w:customStyle="1" w:styleId="TitelChar">
    <w:name w:val="Titel Char"/>
    <w:basedOn w:val="Standaardalinea-lettertype"/>
    <w:link w:val="Titel"/>
    <w:uiPriority w:val="10"/>
    <w:rsid w:val="007415C2"/>
    <w:rPr>
      <w:rFonts w:ascii="Poppins ExtraBold" w:eastAsiaTheme="majorEastAsia" w:hAnsi="Poppins ExtraBold" w:cstheme="majorBidi"/>
      <w:b/>
      <w:color w:val="D5232A"/>
      <w:spacing w:val="-10"/>
      <w:kern w:val="28"/>
      <w:sz w:val="56"/>
      <w:szCs w:val="56"/>
    </w:rPr>
  </w:style>
  <w:style w:type="paragraph" w:styleId="Ondertitel">
    <w:name w:val="Subtitle"/>
    <w:basedOn w:val="Standaard"/>
    <w:next w:val="Standaard"/>
    <w:link w:val="OndertitelChar"/>
    <w:uiPriority w:val="11"/>
    <w:qFormat/>
    <w:rsid w:val="007E3BDC"/>
    <w:pPr>
      <w:numPr>
        <w:ilvl w:val="1"/>
      </w:numPr>
      <w:spacing w:after="160"/>
    </w:pPr>
    <w:rPr>
      <w:rFonts w:ascii="Poppins Light" w:eastAsiaTheme="majorEastAsia" w:hAnsi="Poppins Light" w:cstheme="majorBidi"/>
      <w:spacing w:val="15"/>
      <w:sz w:val="28"/>
      <w:szCs w:val="28"/>
    </w:rPr>
  </w:style>
  <w:style w:type="character" w:customStyle="1" w:styleId="OndertitelChar">
    <w:name w:val="Ondertitel Char"/>
    <w:basedOn w:val="Standaardalinea-lettertype"/>
    <w:link w:val="Ondertitel"/>
    <w:uiPriority w:val="11"/>
    <w:rsid w:val="007E3BDC"/>
    <w:rPr>
      <w:rFonts w:ascii="Poppins Light" w:eastAsiaTheme="majorEastAsia" w:hAnsi="Poppins Light" w:cstheme="majorBidi"/>
      <w:color w:val="10162B"/>
      <w:spacing w:val="15"/>
      <w:sz w:val="28"/>
      <w:szCs w:val="28"/>
    </w:rPr>
  </w:style>
  <w:style w:type="paragraph" w:styleId="Citaat">
    <w:name w:val="Quote"/>
    <w:basedOn w:val="Standaard"/>
    <w:next w:val="Standaard"/>
    <w:link w:val="CitaatChar"/>
    <w:uiPriority w:val="29"/>
    <w:qFormat/>
    <w:rsid w:val="007415C2"/>
    <w:pPr>
      <w:spacing w:before="160" w:after="160"/>
      <w:jc w:val="center"/>
    </w:pPr>
    <w:rPr>
      <w:i/>
      <w:iCs/>
      <w:color w:val="404040" w:themeColor="text1" w:themeTint="BF"/>
    </w:rPr>
  </w:style>
  <w:style w:type="character" w:customStyle="1" w:styleId="CitaatChar">
    <w:name w:val="Citaat Char"/>
    <w:basedOn w:val="Standaardalinea-lettertype"/>
    <w:link w:val="Citaat"/>
    <w:uiPriority w:val="29"/>
    <w:rsid w:val="007415C2"/>
    <w:rPr>
      <w:i/>
      <w:iCs/>
      <w:color w:val="404040" w:themeColor="text1" w:themeTint="BF"/>
    </w:rPr>
  </w:style>
  <w:style w:type="paragraph" w:styleId="Lijstalinea">
    <w:name w:val="List Paragraph"/>
    <w:basedOn w:val="Standaard"/>
    <w:uiPriority w:val="34"/>
    <w:qFormat/>
    <w:rsid w:val="007415C2"/>
    <w:pPr>
      <w:ind w:left="720"/>
      <w:contextualSpacing/>
    </w:pPr>
  </w:style>
  <w:style w:type="character" w:styleId="Intensievebenadrukking">
    <w:name w:val="Intense Emphasis"/>
    <w:basedOn w:val="Standaardalinea-lettertype"/>
    <w:uiPriority w:val="21"/>
    <w:qFormat/>
    <w:rsid w:val="007415C2"/>
    <w:rPr>
      <w:i/>
      <w:iCs/>
      <w:color w:val="0F4761" w:themeColor="accent1" w:themeShade="BF"/>
    </w:rPr>
  </w:style>
  <w:style w:type="paragraph" w:styleId="Duidelijkcitaat">
    <w:name w:val="Intense Quote"/>
    <w:basedOn w:val="Standaard"/>
    <w:next w:val="Standaard"/>
    <w:link w:val="DuidelijkcitaatChar"/>
    <w:uiPriority w:val="30"/>
    <w:qFormat/>
    <w:rsid w:val="007415C2"/>
    <w:pPr>
      <w:pBdr>
        <w:top w:val="single" w:sz="4" w:space="10" w:color="0F4761" w:themeColor="accent1" w:themeShade="BF"/>
        <w:bottom w:val="single" w:sz="4" w:space="10" w:color="0F4761" w:themeColor="accent1" w:themeShade="BF"/>
      </w:pBdr>
      <w:spacing w:before="360" w:after="360"/>
      <w:ind w:left="864" w:right="864"/>
      <w:jc w:val="center"/>
    </w:pPr>
    <w:rPr>
      <w:i/>
      <w:iCs/>
      <w:color w:val="0F4761" w:themeColor="accent1" w:themeShade="BF"/>
    </w:rPr>
  </w:style>
  <w:style w:type="character" w:customStyle="1" w:styleId="DuidelijkcitaatChar">
    <w:name w:val="Duidelijk citaat Char"/>
    <w:basedOn w:val="Standaardalinea-lettertype"/>
    <w:link w:val="Duidelijkcitaat"/>
    <w:uiPriority w:val="30"/>
    <w:rsid w:val="007415C2"/>
    <w:rPr>
      <w:i/>
      <w:iCs/>
      <w:color w:val="0F4761" w:themeColor="accent1" w:themeShade="BF"/>
    </w:rPr>
  </w:style>
  <w:style w:type="character" w:styleId="Intensieveverwijzing">
    <w:name w:val="Intense Reference"/>
    <w:basedOn w:val="Standaardalinea-lettertype"/>
    <w:uiPriority w:val="32"/>
    <w:qFormat/>
    <w:rsid w:val="007415C2"/>
    <w:rPr>
      <w:b/>
      <w:bCs/>
      <w:smallCaps/>
      <w:color w:val="0F4761" w:themeColor="accent1" w:themeShade="BF"/>
      <w:spacing w:val="5"/>
    </w:rPr>
  </w:style>
  <w:style w:type="paragraph" w:styleId="Geenafstand">
    <w:name w:val="No Spacing"/>
    <w:link w:val="GeenafstandChar"/>
    <w:uiPriority w:val="1"/>
    <w:qFormat/>
    <w:rsid w:val="007E3BDC"/>
    <w:rPr>
      <w:rFonts w:ascii="Poppins" w:hAnsi="Poppins"/>
      <w:color w:val="10162B"/>
    </w:rPr>
  </w:style>
  <w:style w:type="paragraph" w:styleId="Koptekst">
    <w:name w:val="header"/>
    <w:basedOn w:val="Standaard"/>
    <w:link w:val="KoptekstChar"/>
    <w:uiPriority w:val="99"/>
    <w:unhideWhenUsed/>
    <w:rsid w:val="00EB2330"/>
    <w:pPr>
      <w:tabs>
        <w:tab w:val="center" w:pos="4536"/>
        <w:tab w:val="right" w:pos="9072"/>
      </w:tabs>
    </w:pPr>
  </w:style>
  <w:style w:type="character" w:customStyle="1" w:styleId="KoptekstChar">
    <w:name w:val="Koptekst Char"/>
    <w:basedOn w:val="Standaardalinea-lettertype"/>
    <w:link w:val="Koptekst"/>
    <w:uiPriority w:val="99"/>
    <w:rsid w:val="00EB2330"/>
    <w:rPr>
      <w:rFonts w:ascii="Poppins" w:hAnsi="Poppins"/>
      <w:color w:val="10162B"/>
    </w:rPr>
  </w:style>
  <w:style w:type="paragraph" w:styleId="Voettekst">
    <w:name w:val="footer"/>
    <w:basedOn w:val="Standaard"/>
    <w:link w:val="VoettekstChar"/>
    <w:uiPriority w:val="99"/>
    <w:unhideWhenUsed/>
    <w:rsid w:val="00EB2330"/>
    <w:pPr>
      <w:tabs>
        <w:tab w:val="center" w:pos="4536"/>
        <w:tab w:val="right" w:pos="9072"/>
      </w:tabs>
    </w:pPr>
  </w:style>
  <w:style w:type="character" w:customStyle="1" w:styleId="VoettekstChar">
    <w:name w:val="Voettekst Char"/>
    <w:basedOn w:val="Standaardalinea-lettertype"/>
    <w:link w:val="Voettekst"/>
    <w:uiPriority w:val="99"/>
    <w:rsid w:val="00EB2330"/>
    <w:rPr>
      <w:rFonts w:ascii="Poppins" w:hAnsi="Poppins"/>
      <w:color w:val="10162B"/>
    </w:rPr>
  </w:style>
  <w:style w:type="character" w:styleId="Paginanummer">
    <w:name w:val="page number"/>
    <w:basedOn w:val="Standaardalinea-lettertype"/>
    <w:uiPriority w:val="99"/>
    <w:semiHidden/>
    <w:unhideWhenUsed/>
    <w:rsid w:val="00EB2330"/>
  </w:style>
  <w:style w:type="paragraph" w:styleId="Kopvaninhoudsopgave">
    <w:name w:val="TOC Heading"/>
    <w:basedOn w:val="Kop1"/>
    <w:next w:val="Standaard"/>
    <w:uiPriority w:val="39"/>
    <w:unhideWhenUsed/>
    <w:qFormat/>
    <w:rsid w:val="00753274"/>
    <w:pPr>
      <w:spacing w:before="480" w:after="0" w:line="276" w:lineRule="auto"/>
      <w:outlineLvl w:val="9"/>
    </w:pPr>
    <w:rPr>
      <w:bCs/>
      <w:color w:val="EA1D24"/>
      <w:kern w:val="0"/>
      <w:sz w:val="28"/>
      <w:szCs w:val="28"/>
      <w:lang w:eastAsia="nl-NL"/>
      <w14:ligatures w14:val="none"/>
    </w:rPr>
  </w:style>
  <w:style w:type="paragraph" w:styleId="Inhopg2">
    <w:name w:val="toc 2"/>
    <w:basedOn w:val="Standaard"/>
    <w:next w:val="Standaard"/>
    <w:autoRedefine/>
    <w:uiPriority w:val="39"/>
    <w:unhideWhenUsed/>
    <w:rsid w:val="00753274"/>
    <w:pPr>
      <w:spacing w:before="120"/>
      <w:ind w:left="220"/>
      <w:jc w:val="left"/>
    </w:pPr>
    <w:rPr>
      <w:rFonts w:asciiTheme="minorHAnsi" w:hAnsiTheme="minorHAnsi"/>
      <w:i/>
      <w:iCs/>
      <w:sz w:val="20"/>
      <w:szCs w:val="20"/>
    </w:rPr>
  </w:style>
  <w:style w:type="paragraph" w:styleId="Inhopg1">
    <w:name w:val="toc 1"/>
    <w:basedOn w:val="Standaard"/>
    <w:next w:val="Standaard"/>
    <w:autoRedefine/>
    <w:uiPriority w:val="39"/>
    <w:unhideWhenUsed/>
    <w:rsid w:val="00753274"/>
    <w:pPr>
      <w:spacing w:before="240" w:after="120"/>
      <w:jc w:val="left"/>
    </w:pPr>
    <w:rPr>
      <w:rFonts w:asciiTheme="minorHAnsi" w:hAnsiTheme="minorHAnsi"/>
      <w:b/>
      <w:bCs/>
      <w:sz w:val="20"/>
      <w:szCs w:val="20"/>
    </w:rPr>
  </w:style>
  <w:style w:type="paragraph" w:styleId="Inhopg3">
    <w:name w:val="toc 3"/>
    <w:basedOn w:val="Standaard"/>
    <w:next w:val="Standaard"/>
    <w:autoRedefine/>
    <w:uiPriority w:val="39"/>
    <w:unhideWhenUsed/>
    <w:rsid w:val="00753274"/>
    <w:pPr>
      <w:ind w:left="440"/>
      <w:jc w:val="left"/>
    </w:pPr>
    <w:rPr>
      <w:rFonts w:asciiTheme="minorHAnsi" w:hAnsiTheme="minorHAnsi"/>
      <w:sz w:val="20"/>
      <w:szCs w:val="20"/>
    </w:rPr>
  </w:style>
  <w:style w:type="paragraph" w:styleId="Inhopg4">
    <w:name w:val="toc 4"/>
    <w:basedOn w:val="Standaard"/>
    <w:next w:val="Standaard"/>
    <w:autoRedefine/>
    <w:uiPriority w:val="39"/>
    <w:semiHidden/>
    <w:unhideWhenUsed/>
    <w:rsid w:val="00EB2330"/>
    <w:pPr>
      <w:ind w:left="660"/>
      <w:jc w:val="left"/>
    </w:pPr>
    <w:rPr>
      <w:rFonts w:asciiTheme="minorHAnsi" w:hAnsiTheme="minorHAnsi"/>
      <w:sz w:val="20"/>
      <w:szCs w:val="20"/>
    </w:rPr>
  </w:style>
  <w:style w:type="paragraph" w:styleId="Inhopg5">
    <w:name w:val="toc 5"/>
    <w:basedOn w:val="Standaard"/>
    <w:next w:val="Standaard"/>
    <w:autoRedefine/>
    <w:uiPriority w:val="39"/>
    <w:semiHidden/>
    <w:unhideWhenUsed/>
    <w:rsid w:val="00EB2330"/>
    <w:pPr>
      <w:ind w:left="880"/>
      <w:jc w:val="left"/>
    </w:pPr>
    <w:rPr>
      <w:rFonts w:asciiTheme="minorHAnsi" w:hAnsiTheme="minorHAnsi"/>
      <w:sz w:val="20"/>
      <w:szCs w:val="20"/>
    </w:rPr>
  </w:style>
  <w:style w:type="paragraph" w:styleId="Inhopg6">
    <w:name w:val="toc 6"/>
    <w:basedOn w:val="Standaard"/>
    <w:next w:val="Standaard"/>
    <w:autoRedefine/>
    <w:uiPriority w:val="39"/>
    <w:semiHidden/>
    <w:unhideWhenUsed/>
    <w:rsid w:val="00EB2330"/>
    <w:pPr>
      <w:ind w:left="1100"/>
      <w:jc w:val="left"/>
    </w:pPr>
    <w:rPr>
      <w:rFonts w:asciiTheme="minorHAnsi" w:hAnsiTheme="minorHAnsi"/>
      <w:sz w:val="20"/>
      <w:szCs w:val="20"/>
    </w:rPr>
  </w:style>
  <w:style w:type="paragraph" w:styleId="Inhopg7">
    <w:name w:val="toc 7"/>
    <w:basedOn w:val="Standaard"/>
    <w:next w:val="Standaard"/>
    <w:autoRedefine/>
    <w:uiPriority w:val="39"/>
    <w:semiHidden/>
    <w:unhideWhenUsed/>
    <w:rsid w:val="00EB2330"/>
    <w:pPr>
      <w:ind w:left="1320"/>
      <w:jc w:val="left"/>
    </w:pPr>
    <w:rPr>
      <w:rFonts w:asciiTheme="minorHAnsi" w:hAnsiTheme="minorHAnsi"/>
      <w:sz w:val="20"/>
      <w:szCs w:val="20"/>
    </w:rPr>
  </w:style>
  <w:style w:type="paragraph" w:styleId="Inhopg8">
    <w:name w:val="toc 8"/>
    <w:basedOn w:val="Standaard"/>
    <w:next w:val="Standaard"/>
    <w:autoRedefine/>
    <w:uiPriority w:val="39"/>
    <w:semiHidden/>
    <w:unhideWhenUsed/>
    <w:rsid w:val="00EB2330"/>
    <w:pPr>
      <w:ind w:left="1540"/>
      <w:jc w:val="left"/>
    </w:pPr>
    <w:rPr>
      <w:rFonts w:asciiTheme="minorHAnsi" w:hAnsiTheme="minorHAnsi"/>
      <w:sz w:val="20"/>
      <w:szCs w:val="20"/>
    </w:rPr>
  </w:style>
  <w:style w:type="paragraph" w:styleId="Inhopg9">
    <w:name w:val="toc 9"/>
    <w:basedOn w:val="Standaard"/>
    <w:next w:val="Standaard"/>
    <w:autoRedefine/>
    <w:uiPriority w:val="39"/>
    <w:semiHidden/>
    <w:unhideWhenUsed/>
    <w:rsid w:val="00EB2330"/>
    <w:pPr>
      <w:ind w:left="1760"/>
      <w:jc w:val="left"/>
    </w:pPr>
    <w:rPr>
      <w:rFonts w:asciiTheme="minorHAnsi" w:hAnsiTheme="minorHAnsi"/>
      <w:sz w:val="20"/>
      <w:szCs w:val="20"/>
    </w:rPr>
  </w:style>
  <w:style w:type="character" w:styleId="Hyperlink">
    <w:name w:val="Hyperlink"/>
    <w:basedOn w:val="Standaardalinea-lettertype"/>
    <w:uiPriority w:val="99"/>
    <w:unhideWhenUsed/>
    <w:rsid w:val="00EB2330"/>
    <w:rPr>
      <w:color w:val="467886" w:themeColor="hyperlink"/>
      <w:u w:val="single"/>
    </w:rPr>
  </w:style>
  <w:style w:type="paragraph" w:customStyle="1" w:styleId="Inleiding">
    <w:name w:val="Inleiding"/>
    <w:rsid w:val="009369E4"/>
    <w:pPr>
      <w:pBdr>
        <w:top w:val="nil"/>
        <w:left w:val="nil"/>
        <w:bottom w:val="nil"/>
        <w:right w:val="nil"/>
        <w:between w:val="nil"/>
        <w:bar w:val="nil"/>
      </w:pBdr>
      <w:spacing w:line="281" w:lineRule="auto"/>
    </w:pPr>
    <w:rPr>
      <w:rFonts w:ascii="Calibri" w:eastAsia="Arial Unicode MS" w:hAnsi="Calibri" w:cs="Arial Unicode MS"/>
      <w:color w:val="4E4039"/>
      <w:kern w:val="0"/>
      <w:sz w:val="22"/>
      <w:szCs w:val="22"/>
      <w:u w:color="4E4039"/>
      <w:bdr w:val="nil"/>
      <w:lang w:eastAsia="nl-NL"/>
      <w14:ligatures w14:val="none"/>
    </w:rPr>
  </w:style>
  <w:style w:type="character" w:customStyle="1" w:styleId="GeenafstandChar">
    <w:name w:val="Geen afstand Char"/>
    <w:basedOn w:val="Standaardalinea-lettertype"/>
    <w:link w:val="Geenafstand"/>
    <w:uiPriority w:val="1"/>
    <w:rsid w:val="009369E4"/>
    <w:rPr>
      <w:rFonts w:ascii="Poppins" w:hAnsi="Poppins"/>
      <w:color w:val="10162B"/>
    </w:rPr>
  </w:style>
  <w:style w:type="character" w:styleId="Tekstvantijdelijkeaanduiding">
    <w:name w:val="Placeholder Text"/>
    <w:basedOn w:val="Standaardalinea-lettertype"/>
    <w:uiPriority w:val="99"/>
    <w:semiHidden/>
    <w:rsid w:val="004D5961"/>
    <w:rPr>
      <w:color w:val="666666"/>
    </w:rPr>
  </w:style>
  <w:style w:type="paragraph" w:styleId="Voetnoottekst">
    <w:name w:val="footnote text"/>
    <w:basedOn w:val="Standaard"/>
    <w:link w:val="VoetnoottekstChar"/>
    <w:uiPriority w:val="99"/>
    <w:semiHidden/>
    <w:unhideWhenUsed/>
    <w:rsid w:val="00720401"/>
    <w:rPr>
      <w:sz w:val="20"/>
      <w:szCs w:val="20"/>
    </w:rPr>
  </w:style>
  <w:style w:type="character" w:customStyle="1" w:styleId="VoetnoottekstChar">
    <w:name w:val="Voetnoottekst Char"/>
    <w:basedOn w:val="Standaardalinea-lettertype"/>
    <w:link w:val="Voetnoottekst"/>
    <w:uiPriority w:val="99"/>
    <w:semiHidden/>
    <w:rsid w:val="00720401"/>
    <w:rPr>
      <w:rFonts w:ascii="Poppins" w:hAnsi="Poppins"/>
      <w:color w:val="10162B"/>
      <w:sz w:val="20"/>
      <w:szCs w:val="20"/>
    </w:rPr>
  </w:style>
  <w:style w:type="character" w:styleId="Voetnootmarkering">
    <w:name w:val="footnote reference"/>
    <w:basedOn w:val="Standaardalinea-lettertype"/>
    <w:uiPriority w:val="99"/>
    <w:semiHidden/>
    <w:unhideWhenUsed/>
    <w:rsid w:val="00720401"/>
    <w:rPr>
      <w:vertAlign w:val="superscript"/>
    </w:rPr>
  </w:style>
  <w:style w:type="character" w:styleId="Onopgelostemelding">
    <w:name w:val="Unresolved Mention"/>
    <w:basedOn w:val="Standaardalinea-lettertype"/>
    <w:uiPriority w:val="99"/>
    <w:semiHidden/>
    <w:unhideWhenUsed/>
    <w:rsid w:val="006B43A0"/>
    <w:rPr>
      <w:color w:val="605E5C"/>
      <w:shd w:val="clear" w:color="auto" w:fill="E1DFDD"/>
    </w:rPr>
  </w:style>
  <w:style w:type="character" w:styleId="Verwijzingopmerking">
    <w:name w:val="annotation reference"/>
    <w:basedOn w:val="Standaardalinea-lettertype"/>
    <w:uiPriority w:val="99"/>
    <w:semiHidden/>
    <w:unhideWhenUsed/>
    <w:rsid w:val="0018701D"/>
    <w:rPr>
      <w:sz w:val="16"/>
      <w:szCs w:val="16"/>
    </w:rPr>
  </w:style>
  <w:style w:type="paragraph" w:styleId="Tekstopmerking">
    <w:name w:val="annotation text"/>
    <w:basedOn w:val="Standaard"/>
    <w:link w:val="TekstopmerkingChar"/>
    <w:uiPriority w:val="99"/>
    <w:unhideWhenUsed/>
    <w:rsid w:val="0018701D"/>
    <w:rPr>
      <w:sz w:val="20"/>
      <w:szCs w:val="20"/>
    </w:rPr>
  </w:style>
  <w:style w:type="character" w:customStyle="1" w:styleId="TekstopmerkingChar">
    <w:name w:val="Tekst opmerking Char"/>
    <w:basedOn w:val="Standaardalinea-lettertype"/>
    <w:link w:val="Tekstopmerking"/>
    <w:uiPriority w:val="99"/>
    <w:rsid w:val="0018701D"/>
    <w:rPr>
      <w:rFonts w:ascii="Poppins" w:hAnsi="Poppins"/>
      <w:color w:val="10162B"/>
      <w:sz w:val="20"/>
      <w:szCs w:val="20"/>
    </w:rPr>
  </w:style>
  <w:style w:type="paragraph" w:styleId="Onderwerpvanopmerking">
    <w:name w:val="annotation subject"/>
    <w:basedOn w:val="Tekstopmerking"/>
    <w:next w:val="Tekstopmerking"/>
    <w:link w:val="OnderwerpvanopmerkingChar"/>
    <w:uiPriority w:val="99"/>
    <w:semiHidden/>
    <w:unhideWhenUsed/>
    <w:rsid w:val="0018701D"/>
    <w:rPr>
      <w:b/>
      <w:bCs/>
    </w:rPr>
  </w:style>
  <w:style w:type="character" w:customStyle="1" w:styleId="OnderwerpvanopmerkingChar">
    <w:name w:val="Onderwerp van opmerking Char"/>
    <w:basedOn w:val="TekstopmerkingChar"/>
    <w:link w:val="Onderwerpvanopmerking"/>
    <w:uiPriority w:val="99"/>
    <w:semiHidden/>
    <w:rsid w:val="0018701D"/>
    <w:rPr>
      <w:rFonts w:ascii="Poppins" w:hAnsi="Poppins"/>
      <w:b/>
      <w:bCs/>
      <w:color w:val="10162B"/>
      <w:sz w:val="20"/>
      <w:szCs w:val="20"/>
    </w:rPr>
  </w:style>
  <w:style w:type="paragraph" w:styleId="Normaalweb">
    <w:name w:val="Normal (Web)"/>
    <w:basedOn w:val="Standaard"/>
    <w:uiPriority w:val="99"/>
    <w:semiHidden/>
    <w:unhideWhenUsed/>
    <w:rsid w:val="005E3879"/>
    <w:rPr>
      <w:rFonts w:ascii="Times New Roman" w:hAnsi="Times New Roman" w:cs="Times New Roman"/>
      <w:sz w:val="24"/>
    </w:rPr>
  </w:style>
  <w:style w:type="paragraph" w:styleId="Revisie">
    <w:name w:val="Revision"/>
    <w:hidden/>
    <w:uiPriority w:val="99"/>
    <w:semiHidden/>
    <w:rsid w:val="00AE3C27"/>
    <w:rPr>
      <w:rFonts w:ascii="Poppins" w:hAnsi="Poppins"/>
      <w:color w:val="10162B"/>
      <w:sz w:val="22"/>
    </w:rPr>
  </w:style>
  <w:style w:type="paragraph" w:customStyle="1" w:styleId="LosseKop2">
    <w:name w:val="Losse Kop 2"/>
    <w:basedOn w:val="Standaard"/>
    <w:uiPriority w:val="10"/>
    <w:qFormat/>
    <w:rsid w:val="00646429"/>
    <w:pPr>
      <w:spacing w:before="400" w:after="400"/>
      <w:contextualSpacing/>
      <w:jc w:val="left"/>
    </w:pPr>
    <w:rPr>
      <w:rFonts w:asciiTheme="majorHAnsi" w:hAnsiTheme="majorHAnsi"/>
      <w:color w:val="C00000"/>
      <w:kern w:val="0"/>
      <w:sz w:val="24"/>
      <w:szCs w:val="18"/>
      <w14:ligatures w14:val="none"/>
    </w:rPr>
  </w:style>
  <w:style w:type="table" w:customStyle="1" w:styleId="KokxDeVoogdTabel">
    <w:name w:val="KokxDeVoogd Tabel"/>
    <w:basedOn w:val="Standaardtabel"/>
    <w:uiPriority w:val="99"/>
    <w:rsid w:val="00646429"/>
    <w:rPr>
      <w:color w:val="000000" w:themeColor="text1"/>
      <w:kern w:val="0"/>
      <w:sz w:val="18"/>
      <w:szCs w:val="18"/>
      <w14:ligatures w14:val="none"/>
    </w:rPr>
    <w:tblPr>
      <w:tblStyleRowBandSize w:val="1"/>
      <w:tblBorders>
        <w:top w:val="single" w:sz="4" w:space="0" w:color="E97132" w:themeColor="accent2"/>
        <w:left w:val="single" w:sz="4" w:space="0" w:color="E97132" w:themeColor="accent2"/>
        <w:bottom w:val="single" w:sz="4" w:space="0" w:color="E97132" w:themeColor="accent2"/>
        <w:right w:val="single" w:sz="4" w:space="0" w:color="E97132" w:themeColor="accent2"/>
        <w:insideH w:val="single" w:sz="4" w:space="0" w:color="E97132" w:themeColor="accent2"/>
      </w:tblBorders>
    </w:tblPr>
    <w:tcPr>
      <w:vAlign w:val="center"/>
    </w:tcPr>
    <w:tblStylePr w:type="firstRow">
      <w:pPr>
        <w:jc w:val="left"/>
      </w:pPr>
      <w:rPr>
        <w:rFonts w:asciiTheme="majorHAnsi" w:hAnsiTheme="majorHAnsi"/>
        <w:b/>
        <w:color w:val="FFFFFF" w:themeColor="background1"/>
      </w:rPr>
      <w:tblPr/>
      <w:tcPr>
        <w:tcBorders>
          <w:top w:val="single" w:sz="4" w:space="0" w:color="E97132" w:themeColor="accent2"/>
          <w:left w:val="single" w:sz="4" w:space="0" w:color="E97132" w:themeColor="accent2"/>
          <w:bottom w:val="nil"/>
          <w:right w:val="single" w:sz="4" w:space="0" w:color="E97132" w:themeColor="accent2"/>
          <w:insideH w:val="nil"/>
          <w:insideV w:val="nil"/>
          <w:tl2br w:val="nil"/>
          <w:tr2bl w:val="nil"/>
        </w:tcBorders>
        <w:shd w:val="clear" w:color="auto" w:fill="E97132" w:themeFill="accent2"/>
      </w:tcPr>
    </w:tblStylePr>
    <w:tblStylePr w:type="firstCol">
      <w:rPr>
        <w:rFonts w:asciiTheme="majorHAnsi" w:hAnsiTheme="majorHAnsi"/>
        <w:b/>
        <w:color w:val="000000" w:themeColor="text1"/>
      </w:rPr>
    </w:tblStylePr>
    <w:tblStylePr w:type="band2Horz">
      <w:tblPr/>
      <w:tcPr>
        <w:shd w:val="clear" w:color="auto" w:fill="E4F4F0"/>
      </w:tcPr>
    </w:tblStylePr>
  </w:style>
  <w:style w:type="table" w:styleId="Rastertabel5donker-Accent2">
    <w:name w:val="Grid Table 5 Dark Accent 2"/>
    <w:basedOn w:val="Standaardtabel"/>
    <w:uiPriority w:val="50"/>
    <w:rsid w:val="00646429"/>
    <w:rPr>
      <w:color w:val="000000" w:themeColor="text1"/>
      <w:kern w:val="0"/>
      <w:sz w:val="18"/>
      <w:szCs w:val="18"/>
      <w14:ligatures w14:val="none"/>
    </w:r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AE2D5"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E97132"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E97132"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E97132"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E97132" w:themeFill="accent2"/>
      </w:tcPr>
    </w:tblStylePr>
    <w:tblStylePr w:type="band1Vert">
      <w:tblPr/>
      <w:tcPr>
        <w:shd w:val="clear" w:color="auto" w:fill="F6C5AC" w:themeFill="accent2" w:themeFillTint="66"/>
      </w:tcPr>
    </w:tblStylePr>
    <w:tblStylePr w:type="band1Horz">
      <w:tblPr/>
      <w:tcPr>
        <w:shd w:val="clear" w:color="auto" w:fill="F6C5AC" w:themeFill="accent2" w:themeFillTint="66"/>
      </w:tcPr>
    </w:tblStyle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7759216">
      <w:bodyDiv w:val="1"/>
      <w:marLeft w:val="0"/>
      <w:marRight w:val="0"/>
      <w:marTop w:val="0"/>
      <w:marBottom w:val="0"/>
      <w:divBdr>
        <w:top w:val="none" w:sz="0" w:space="0" w:color="auto"/>
        <w:left w:val="none" w:sz="0" w:space="0" w:color="auto"/>
        <w:bottom w:val="none" w:sz="0" w:space="0" w:color="auto"/>
        <w:right w:val="none" w:sz="0" w:space="0" w:color="auto"/>
      </w:divBdr>
    </w:div>
    <w:div w:id="81530260">
      <w:bodyDiv w:val="1"/>
      <w:marLeft w:val="0"/>
      <w:marRight w:val="0"/>
      <w:marTop w:val="0"/>
      <w:marBottom w:val="0"/>
      <w:divBdr>
        <w:top w:val="none" w:sz="0" w:space="0" w:color="auto"/>
        <w:left w:val="none" w:sz="0" w:space="0" w:color="auto"/>
        <w:bottom w:val="none" w:sz="0" w:space="0" w:color="auto"/>
        <w:right w:val="none" w:sz="0" w:space="0" w:color="auto"/>
      </w:divBdr>
      <w:divsChild>
        <w:div w:id="203442671">
          <w:marLeft w:val="0"/>
          <w:marRight w:val="0"/>
          <w:marTop w:val="0"/>
          <w:marBottom w:val="0"/>
          <w:divBdr>
            <w:top w:val="none" w:sz="0" w:space="0" w:color="auto"/>
            <w:left w:val="none" w:sz="0" w:space="0" w:color="auto"/>
            <w:bottom w:val="none" w:sz="0" w:space="0" w:color="auto"/>
            <w:right w:val="none" w:sz="0" w:space="0" w:color="auto"/>
          </w:divBdr>
        </w:div>
        <w:div w:id="326053197">
          <w:marLeft w:val="0"/>
          <w:marRight w:val="0"/>
          <w:marTop w:val="0"/>
          <w:marBottom w:val="0"/>
          <w:divBdr>
            <w:top w:val="none" w:sz="0" w:space="0" w:color="auto"/>
            <w:left w:val="none" w:sz="0" w:space="0" w:color="auto"/>
            <w:bottom w:val="none" w:sz="0" w:space="0" w:color="auto"/>
            <w:right w:val="none" w:sz="0" w:space="0" w:color="auto"/>
          </w:divBdr>
        </w:div>
        <w:div w:id="389233044">
          <w:marLeft w:val="0"/>
          <w:marRight w:val="0"/>
          <w:marTop w:val="0"/>
          <w:marBottom w:val="0"/>
          <w:divBdr>
            <w:top w:val="none" w:sz="0" w:space="0" w:color="auto"/>
            <w:left w:val="none" w:sz="0" w:space="0" w:color="auto"/>
            <w:bottom w:val="none" w:sz="0" w:space="0" w:color="auto"/>
            <w:right w:val="none" w:sz="0" w:space="0" w:color="auto"/>
          </w:divBdr>
        </w:div>
        <w:div w:id="888423635">
          <w:marLeft w:val="0"/>
          <w:marRight w:val="0"/>
          <w:marTop w:val="0"/>
          <w:marBottom w:val="0"/>
          <w:divBdr>
            <w:top w:val="none" w:sz="0" w:space="0" w:color="auto"/>
            <w:left w:val="none" w:sz="0" w:space="0" w:color="auto"/>
            <w:bottom w:val="none" w:sz="0" w:space="0" w:color="auto"/>
            <w:right w:val="none" w:sz="0" w:space="0" w:color="auto"/>
          </w:divBdr>
        </w:div>
        <w:div w:id="1911771879">
          <w:marLeft w:val="0"/>
          <w:marRight w:val="0"/>
          <w:marTop w:val="0"/>
          <w:marBottom w:val="0"/>
          <w:divBdr>
            <w:top w:val="none" w:sz="0" w:space="0" w:color="auto"/>
            <w:left w:val="none" w:sz="0" w:space="0" w:color="auto"/>
            <w:bottom w:val="none" w:sz="0" w:space="0" w:color="auto"/>
            <w:right w:val="none" w:sz="0" w:space="0" w:color="auto"/>
          </w:divBdr>
        </w:div>
      </w:divsChild>
    </w:div>
    <w:div w:id="86537840">
      <w:bodyDiv w:val="1"/>
      <w:marLeft w:val="0"/>
      <w:marRight w:val="0"/>
      <w:marTop w:val="0"/>
      <w:marBottom w:val="0"/>
      <w:divBdr>
        <w:top w:val="none" w:sz="0" w:space="0" w:color="auto"/>
        <w:left w:val="none" w:sz="0" w:space="0" w:color="auto"/>
        <w:bottom w:val="none" w:sz="0" w:space="0" w:color="auto"/>
        <w:right w:val="none" w:sz="0" w:space="0" w:color="auto"/>
      </w:divBdr>
      <w:divsChild>
        <w:div w:id="289016570">
          <w:marLeft w:val="0"/>
          <w:marRight w:val="0"/>
          <w:marTop w:val="0"/>
          <w:marBottom w:val="0"/>
          <w:divBdr>
            <w:top w:val="none" w:sz="0" w:space="0" w:color="auto"/>
            <w:left w:val="none" w:sz="0" w:space="0" w:color="auto"/>
            <w:bottom w:val="none" w:sz="0" w:space="0" w:color="auto"/>
            <w:right w:val="none" w:sz="0" w:space="0" w:color="auto"/>
          </w:divBdr>
        </w:div>
        <w:div w:id="400761838">
          <w:marLeft w:val="0"/>
          <w:marRight w:val="0"/>
          <w:marTop w:val="0"/>
          <w:marBottom w:val="0"/>
          <w:divBdr>
            <w:top w:val="none" w:sz="0" w:space="0" w:color="auto"/>
            <w:left w:val="none" w:sz="0" w:space="0" w:color="auto"/>
            <w:bottom w:val="none" w:sz="0" w:space="0" w:color="auto"/>
            <w:right w:val="none" w:sz="0" w:space="0" w:color="auto"/>
          </w:divBdr>
        </w:div>
        <w:div w:id="719402108">
          <w:marLeft w:val="0"/>
          <w:marRight w:val="0"/>
          <w:marTop w:val="0"/>
          <w:marBottom w:val="0"/>
          <w:divBdr>
            <w:top w:val="none" w:sz="0" w:space="0" w:color="auto"/>
            <w:left w:val="none" w:sz="0" w:space="0" w:color="auto"/>
            <w:bottom w:val="none" w:sz="0" w:space="0" w:color="auto"/>
            <w:right w:val="none" w:sz="0" w:space="0" w:color="auto"/>
          </w:divBdr>
        </w:div>
        <w:div w:id="921722449">
          <w:marLeft w:val="0"/>
          <w:marRight w:val="0"/>
          <w:marTop w:val="0"/>
          <w:marBottom w:val="0"/>
          <w:divBdr>
            <w:top w:val="none" w:sz="0" w:space="0" w:color="auto"/>
            <w:left w:val="none" w:sz="0" w:space="0" w:color="auto"/>
            <w:bottom w:val="none" w:sz="0" w:space="0" w:color="auto"/>
            <w:right w:val="none" w:sz="0" w:space="0" w:color="auto"/>
          </w:divBdr>
        </w:div>
        <w:div w:id="1303461263">
          <w:marLeft w:val="0"/>
          <w:marRight w:val="0"/>
          <w:marTop w:val="0"/>
          <w:marBottom w:val="0"/>
          <w:divBdr>
            <w:top w:val="none" w:sz="0" w:space="0" w:color="auto"/>
            <w:left w:val="none" w:sz="0" w:space="0" w:color="auto"/>
            <w:bottom w:val="none" w:sz="0" w:space="0" w:color="auto"/>
            <w:right w:val="none" w:sz="0" w:space="0" w:color="auto"/>
          </w:divBdr>
        </w:div>
        <w:div w:id="1717896329">
          <w:marLeft w:val="0"/>
          <w:marRight w:val="0"/>
          <w:marTop w:val="0"/>
          <w:marBottom w:val="0"/>
          <w:divBdr>
            <w:top w:val="none" w:sz="0" w:space="0" w:color="auto"/>
            <w:left w:val="none" w:sz="0" w:space="0" w:color="auto"/>
            <w:bottom w:val="none" w:sz="0" w:space="0" w:color="auto"/>
            <w:right w:val="none" w:sz="0" w:space="0" w:color="auto"/>
          </w:divBdr>
        </w:div>
        <w:div w:id="1899045885">
          <w:marLeft w:val="0"/>
          <w:marRight w:val="0"/>
          <w:marTop w:val="0"/>
          <w:marBottom w:val="0"/>
          <w:divBdr>
            <w:top w:val="none" w:sz="0" w:space="0" w:color="auto"/>
            <w:left w:val="none" w:sz="0" w:space="0" w:color="auto"/>
            <w:bottom w:val="none" w:sz="0" w:space="0" w:color="auto"/>
            <w:right w:val="none" w:sz="0" w:space="0" w:color="auto"/>
          </w:divBdr>
        </w:div>
      </w:divsChild>
    </w:div>
    <w:div w:id="92436832">
      <w:bodyDiv w:val="1"/>
      <w:marLeft w:val="0"/>
      <w:marRight w:val="0"/>
      <w:marTop w:val="0"/>
      <w:marBottom w:val="0"/>
      <w:divBdr>
        <w:top w:val="none" w:sz="0" w:space="0" w:color="auto"/>
        <w:left w:val="none" w:sz="0" w:space="0" w:color="auto"/>
        <w:bottom w:val="none" w:sz="0" w:space="0" w:color="auto"/>
        <w:right w:val="none" w:sz="0" w:space="0" w:color="auto"/>
      </w:divBdr>
      <w:divsChild>
        <w:div w:id="19860648">
          <w:marLeft w:val="0"/>
          <w:marRight w:val="0"/>
          <w:marTop w:val="0"/>
          <w:marBottom w:val="0"/>
          <w:divBdr>
            <w:top w:val="none" w:sz="0" w:space="0" w:color="auto"/>
            <w:left w:val="none" w:sz="0" w:space="0" w:color="auto"/>
            <w:bottom w:val="none" w:sz="0" w:space="0" w:color="auto"/>
            <w:right w:val="none" w:sz="0" w:space="0" w:color="auto"/>
          </w:divBdr>
        </w:div>
        <w:div w:id="787548262">
          <w:marLeft w:val="0"/>
          <w:marRight w:val="0"/>
          <w:marTop w:val="0"/>
          <w:marBottom w:val="0"/>
          <w:divBdr>
            <w:top w:val="none" w:sz="0" w:space="0" w:color="auto"/>
            <w:left w:val="none" w:sz="0" w:space="0" w:color="auto"/>
            <w:bottom w:val="none" w:sz="0" w:space="0" w:color="auto"/>
            <w:right w:val="none" w:sz="0" w:space="0" w:color="auto"/>
          </w:divBdr>
        </w:div>
        <w:div w:id="857892479">
          <w:marLeft w:val="0"/>
          <w:marRight w:val="0"/>
          <w:marTop w:val="0"/>
          <w:marBottom w:val="0"/>
          <w:divBdr>
            <w:top w:val="none" w:sz="0" w:space="0" w:color="auto"/>
            <w:left w:val="none" w:sz="0" w:space="0" w:color="auto"/>
            <w:bottom w:val="none" w:sz="0" w:space="0" w:color="auto"/>
            <w:right w:val="none" w:sz="0" w:space="0" w:color="auto"/>
          </w:divBdr>
        </w:div>
        <w:div w:id="890117047">
          <w:marLeft w:val="0"/>
          <w:marRight w:val="0"/>
          <w:marTop w:val="0"/>
          <w:marBottom w:val="0"/>
          <w:divBdr>
            <w:top w:val="none" w:sz="0" w:space="0" w:color="auto"/>
            <w:left w:val="none" w:sz="0" w:space="0" w:color="auto"/>
            <w:bottom w:val="none" w:sz="0" w:space="0" w:color="auto"/>
            <w:right w:val="none" w:sz="0" w:space="0" w:color="auto"/>
          </w:divBdr>
        </w:div>
        <w:div w:id="1362822202">
          <w:marLeft w:val="0"/>
          <w:marRight w:val="0"/>
          <w:marTop w:val="0"/>
          <w:marBottom w:val="0"/>
          <w:divBdr>
            <w:top w:val="none" w:sz="0" w:space="0" w:color="auto"/>
            <w:left w:val="none" w:sz="0" w:space="0" w:color="auto"/>
            <w:bottom w:val="none" w:sz="0" w:space="0" w:color="auto"/>
            <w:right w:val="none" w:sz="0" w:space="0" w:color="auto"/>
          </w:divBdr>
        </w:div>
        <w:div w:id="1891648824">
          <w:marLeft w:val="0"/>
          <w:marRight w:val="0"/>
          <w:marTop w:val="0"/>
          <w:marBottom w:val="0"/>
          <w:divBdr>
            <w:top w:val="none" w:sz="0" w:space="0" w:color="auto"/>
            <w:left w:val="none" w:sz="0" w:space="0" w:color="auto"/>
            <w:bottom w:val="none" w:sz="0" w:space="0" w:color="auto"/>
            <w:right w:val="none" w:sz="0" w:space="0" w:color="auto"/>
          </w:divBdr>
        </w:div>
        <w:div w:id="1896702701">
          <w:marLeft w:val="0"/>
          <w:marRight w:val="0"/>
          <w:marTop w:val="0"/>
          <w:marBottom w:val="0"/>
          <w:divBdr>
            <w:top w:val="none" w:sz="0" w:space="0" w:color="auto"/>
            <w:left w:val="none" w:sz="0" w:space="0" w:color="auto"/>
            <w:bottom w:val="none" w:sz="0" w:space="0" w:color="auto"/>
            <w:right w:val="none" w:sz="0" w:space="0" w:color="auto"/>
          </w:divBdr>
        </w:div>
      </w:divsChild>
    </w:div>
    <w:div w:id="248855425">
      <w:bodyDiv w:val="1"/>
      <w:marLeft w:val="0"/>
      <w:marRight w:val="0"/>
      <w:marTop w:val="0"/>
      <w:marBottom w:val="0"/>
      <w:divBdr>
        <w:top w:val="none" w:sz="0" w:space="0" w:color="auto"/>
        <w:left w:val="none" w:sz="0" w:space="0" w:color="auto"/>
        <w:bottom w:val="none" w:sz="0" w:space="0" w:color="auto"/>
        <w:right w:val="none" w:sz="0" w:space="0" w:color="auto"/>
      </w:divBdr>
      <w:divsChild>
        <w:div w:id="176965902">
          <w:marLeft w:val="0"/>
          <w:marRight w:val="0"/>
          <w:marTop w:val="0"/>
          <w:marBottom w:val="0"/>
          <w:divBdr>
            <w:top w:val="none" w:sz="0" w:space="0" w:color="auto"/>
            <w:left w:val="none" w:sz="0" w:space="0" w:color="auto"/>
            <w:bottom w:val="none" w:sz="0" w:space="0" w:color="auto"/>
            <w:right w:val="none" w:sz="0" w:space="0" w:color="auto"/>
          </w:divBdr>
        </w:div>
        <w:div w:id="198056575">
          <w:marLeft w:val="0"/>
          <w:marRight w:val="0"/>
          <w:marTop w:val="0"/>
          <w:marBottom w:val="0"/>
          <w:divBdr>
            <w:top w:val="none" w:sz="0" w:space="0" w:color="auto"/>
            <w:left w:val="none" w:sz="0" w:space="0" w:color="auto"/>
            <w:bottom w:val="none" w:sz="0" w:space="0" w:color="auto"/>
            <w:right w:val="none" w:sz="0" w:space="0" w:color="auto"/>
          </w:divBdr>
        </w:div>
        <w:div w:id="529221035">
          <w:marLeft w:val="0"/>
          <w:marRight w:val="0"/>
          <w:marTop w:val="0"/>
          <w:marBottom w:val="0"/>
          <w:divBdr>
            <w:top w:val="none" w:sz="0" w:space="0" w:color="auto"/>
            <w:left w:val="none" w:sz="0" w:space="0" w:color="auto"/>
            <w:bottom w:val="none" w:sz="0" w:space="0" w:color="auto"/>
            <w:right w:val="none" w:sz="0" w:space="0" w:color="auto"/>
          </w:divBdr>
        </w:div>
        <w:div w:id="564803881">
          <w:marLeft w:val="0"/>
          <w:marRight w:val="0"/>
          <w:marTop w:val="0"/>
          <w:marBottom w:val="0"/>
          <w:divBdr>
            <w:top w:val="none" w:sz="0" w:space="0" w:color="auto"/>
            <w:left w:val="none" w:sz="0" w:space="0" w:color="auto"/>
            <w:bottom w:val="none" w:sz="0" w:space="0" w:color="auto"/>
            <w:right w:val="none" w:sz="0" w:space="0" w:color="auto"/>
          </w:divBdr>
        </w:div>
        <w:div w:id="1075010472">
          <w:marLeft w:val="0"/>
          <w:marRight w:val="0"/>
          <w:marTop w:val="0"/>
          <w:marBottom w:val="0"/>
          <w:divBdr>
            <w:top w:val="none" w:sz="0" w:space="0" w:color="auto"/>
            <w:left w:val="none" w:sz="0" w:space="0" w:color="auto"/>
            <w:bottom w:val="none" w:sz="0" w:space="0" w:color="auto"/>
            <w:right w:val="none" w:sz="0" w:space="0" w:color="auto"/>
          </w:divBdr>
        </w:div>
      </w:divsChild>
    </w:div>
    <w:div w:id="286357359">
      <w:bodyDiv w:val="1"/>
      <w:marLeft w:val="0"/>
      <w:marRight w:val="0"/>
      <w:marTop w:val="0"/>
      <w:marBottom w:val="0"/>
      <w:divBdr>
        <w:top w:val="none" w:sz="0" w:space="0" w:color="auto"/>
        <w:left w:val="none" w:sz="0" w:space="0" w:color="auto"/>
        <w:bottom w:val="none" w:sz="0" w:space="0" w:color="auto"/>
        <w:right w:val="none" w:sz="0" w:space="0" w:color="auto"/>
      </w:divBdr>
    </w:div>
    <w:div w:id="494876479">
      <w:bodyDiv w:val="1"/>
      <w:marLeft w:val="0"/>
      <w:marRight w:val="0"/>
      <w:marTop w:val="0"/>
      <w:marBottom w:val="0"/>
      <w:divBdr>
        <w:top w:val="none" w:sz="0" w:space="0" w:color="auto"/>
        <w:left w:val="none" w:sz="0" w:space="0" w:color="auto"/>
        <w:bottom w:val="none" w:sz="0" w:space="0" w:color="auto"/>
        <w:right w:val="none" w:sz="0" w:space="0" w:color="auto"/>
      </w:divBdr>
    </w:div>
    <w:div w:id="643504931">
      <w:bodyDiv w:val="1"/>
      <w:marLeft w:val="0"/>
      <w:marRight w:val="0"/>
      <w:marTop w:val="0"/>
      <w:marBottom w:val="0"/>
      <w:divBdr>
        <w:top w:val="none" w:sz="0" w:space="0" w:color="auto"/>
        <w:left w:val="none" w:sz="0" w:space="0" w:color="auto"/>
        <w:bottom w:val="none" w:sz="0" w:space="0" w:color="auto"/>
        <w:right w:val="none" w:sz="0" w:space="0" w:color="auto"/>
      </w:divBdr>
    </w:div>
    <w:div w:id="878320934">
      <w:bodyDiv w:val="1"/>
      <w:marLeft w:val="0"/>
      <w:marRight w:val="0"/>
      <w:marTop w:val="0"/>
      <w:marBottom w:val="0"/>
      <w:divBdr>
        <w:top w:val="none" w:sz="0" w:space="0" w:color="auto"/>
        <w:left w:val="none" w:sz="0" w:space="0" w:color="auto"/>
        <w:bottom w:val="none" w:sz="0" w:space="0" w:color="auto"/>
        <w:right w:val="none" w:sz="0" w:space="0" w:color="auto"/>
      </w:divBdr>
      <w:divsChild>
        <w:div w:id="1916015482">
          <w:marLeft w:val="0"/>
          <w:marRight w:val="0"/>
          <w:marTop w:val="0"/>
          <w:marBottom w:val="0"/>
          <w:divBdr>
            <w:top w:val="none" w:sz="0" w:space="0" w:color="auto"/>
            <w:left w:val="none" w:sz="0" w:space="0" w:color="auto"/>
            <w:bottom w:val="none" w:sz="0" w:space="0" w:color="auto"/>
            <w:right w:val="none" w:sz="0" w:space="0" w:color="auto"/>
          </w:divBdr>
          <w:divsChild>
            <w:div w:id="101657105">
              <w:marLeft w:val="0"/>
              <w:marRight w:val="0"/>
              <w:marTop w:val="0"/>
              <w:marBottom w:val="0"/>
              <w:divBdr>
                <w:top w:val="none" w:sz="0" w:space="0" w:color="auto"/>
                <w:left w:val="none" w:sz="0" w:space="0" w:color="auto"/>
                <w:bottom w:val="none" w:sz="0" w:space="0" w:color="auto"/>
                <w:right w:val="none" w:sz="0" w:space="0" w:color="auto"/>
              </w:divBdr>
            </w:div>
            <w:div w:id="326325103">
              <w:marLeft w:val="0"/>
              <w:marRight w:val="0"/>
              <w:marTop w:val="0"/>
              <w:marBottom w:val="0"/>
              <w:divBdr>
                <w:top w:val="none" w:sz="0" w:space="0" w:color="auto"/>
                <w:left w:val="none" w:sz="0" w:space="0" w:color="auto"/>
                <w:bottom w:val="none" w:sz="0" w:space="0" w:color="auto"/>
                <w:right w:val="none" w:sz="0" w:space="0" w:color="auto"/>
              </w:divBdr>
            </w:div>
            <w:div w:id="521550546">
              <w:marLeft w:val="0"/>
              <w:marRight w:val="0"/>
              <w:marTop w:val="0"/>
              <w:marBottom w:val="0"/>
              <w:divBdr>
                <w:top w:val="none" w:sz="0" w:space="0" w:color="auto"/>
                <w:left w:val="none" w:sz="0" w:space="0" w:color="auto"/>
                <w:bottom w:val="none" w:sz="0" w:space="0" w:color="auto"/>
                <w:right w:val="none" w:sz="0" w:space="0" w:color="auto"/>
              </w:divBdr>
            </w:div>
            <w:div w:id="634339064">
              <w:marLeft w:val="0"/>
              <w:marRight w:val="0"/>
              <w:marTop w:val="0"/>
              <w:marBottom w:val="0"/>
              <w:divBdr>
                <w:top w:val="none" w:sz="0" w:space="0" w:color="auto"/>
                <w:left w:val="none" w:sz="0" w:space="0" w:color="auto"/>
                <w:bottom w:val="none" w:sz="0" w:space="0" w:color="auto"/>
                <w:right w:val="none" w:sz="0" w:space="0" w:color="auto"/>
              </w:divBdr>
            </w:div>
            <w:div w:id="827356981">
              <w:marLeft w:val="0"/>
              <w:marRight w:val="0"/>
              <w:marTop w:val="0"/>
              <w:marBottom w:val="0"/>
              <w:divBdr>
                <w:top w:val="none" w:sz="0" w:space="0" w:color="auto"/>
                <w:left w:val="none" w:sz="0" w:space="0" w:color="auto"/>
                <w:bottom w:val="none" w:sz="0" w:space="0" w:color="auto"/>
                <w:right w:val="none" w:sz="0" w:space="0" w:color="auto"/>
              </w:divBdr>
            </w:div>
            <w:div w:id="913121944">
              <w:marLeft w:val="0"/>
              <w:marRight w:val="0"/>
              <w:marTop w:val="0"/>
              <w:marBottom w:val="0"/>
              <w:divBdr>
                <w:top w:val="none" w:sz="0" w:space="0" w:color="auto"/>
                <w:left w:val="none" w:sz="0" w:space="0" w:color="auto"/>
                <w:bottom w:val="none" w:sz="0" w:space="0" w:color="auto"/>
                <w:right w:val="none" w:sz="0" w:space="0" w:color="auto"/>
              </w:divBdr>
            </w:div>
            <w:div w:id="987319389">
              <w:marLeft w:val="0"/>
              <w:marRight w:val="0"/>
              <w:marTop w:val="0"/>
              <w:marBottom w:val="0"/>
              <w:divBdr>
                <w:top w:val="none" w:sz="0" w:space="0" w:color="auto"/>
                <w:left w:val="none" w:sz="0" w:space="0" w:color="auto"/>
                <w:bottom w:val="none" w:sz="0" w:space="0" w:color="auto"/>
                <w:right w:val="none" w:sz="0" w:space="0" w:color="auto"/>
              </w:divBdr>
            </w:div>
            <w:div w:id="1139347963">
              <w:marLeft w:val="0"/>
              <w:marRight w:val="0"/>
              <w:marTop w:val="0"/>
              <w:marBottom w:val="0"/>
              <w:divBdr>
                <w:top w:val="none" w:sz="0" w:space="0" w:color="auto"/>
                <w:left w:val="none" w:sz="0" w:space="0" w:color="auto"/>
                <w:bottom w:val="none" w:sz="0" w:space="0" w:color="auto"/>
                <w:right w:val="none" w:sz="0" w:space="0" w:color="auto"/>
              </w:divBdr>
            </w:div>
            <w:div w:id="1460562455">
              <w:marLeft w:val="0"/>
              <w:marRight w:val="0"/>
              <w:marTop w:val="0"/>
              <w:marBottom w:val="0"/>
              <w:divBdr>
                <w:top w:val="none" w:sz="0" w:space="0" w:color="auto"/>
                <w:left w:val="none" w:sz="0" w:space="0" w:color="auto"/>
                <w:bottom w:val="none" w:sz="0" w:space="0" w:color="auto"/>
                <w:right w:val="none" w:sz="0" w:space="0" w:color="auto"/>
              </w:divBdr>
            </w:div>
            <w:div w:id="1466970490">
              <w:marLeft w:val="0"/>
              <w:marRight w:val="0"/>
              <w:marTop w:val="0"/>
              <w:marBottom w:val="0"/>
              <w:divBdr>
                <w:top w:val="none" w:sz="0" w:space="0" w:color="auto"/>
                <w:left w:val="none" w:sz="0" w:space="0" w:color="auto"/>
                <w:bottom w:val="none" w:sz="0" w:space="0" w:color="auto"/>
                <w:right w:val="none" w:sz="0" w:space="0" w:color="auto"/>
              </w:divBdr>
            </w:div>
            <w:div w:id="1623681675">
              <w:marLeft w:val="0"/>
              <w:marRight w:val="0"/>
              <w:marTop w:val="0"/>
              <w:marBottom w:val="0"/>
              <w:divBdr>
                <w:top w:val="none" w:sz="0" w:space="0" w:color="auto"/>
                <w:left w:val="none" w:sz="0" w:space="0" w:color="auto"/>
                <w:bottom w:val="none" w:sz="0" w:space="0" w:color="auto"/>
                <w:right w:val="none" w:sz="0" w:space="0" w:color="auto"/>
              </w:divBdr>
            </w:div>
            <w:div w:id="1959099330">
              <w:marLeft w:val="0"/>
              <w:marRight w:val="0"/>
              <w:marTop w:val="0"/>
              <w:marBottom w:val="0"/>
              <w:divBdr>
                <w:top w:val="none" w:sz="0" w:space="0" w:color="auto"/>
                <w:left w:val="none" w:sz="0" w:space="0" w:color="auto"/>
                <w:bottom w:val="none" w:sz="0" w:space="0" w:color="auto"/>
                <w:right w:val="none" w:sz="0" w:space="0" w:color="auto"/>
              </w:divBdr>
            </w:div>
          </w:divsChild>
        </w:div>
        <w:div w:id="2071804725">
          <w:marLeft w:val="0"/>
          <w:marRight w:val="0"/>
          <w:marTop w:val="0"/>
          <w:marBottom w:val="0"/>
          <w:divBdr>
            <w:top w:val="none" w:sz="0" w:space="0" w:color="auto"/>
            <w:left w:val="none" w:sz="0" w:space="0" w:color="auto"/>
            <w:bottom w:val="none" w:sz="0" w:space="0" w:color="auto"/>
            <w:right w:val="none" w:sz="0" w:space="0" w:color="auto"/>
          </w:divBdr>
        </w:div>
      </w:divsChild>
    </w:div>
    <w:div w:id="1015112475">
      <w:bodyDiv w:val="1"/>
      <w:marLeft w:val="0"/>
      <w:marRight w:val="0"/>
      <w:marTop w:val="0"/>
      <w:marBottom w:val="0"/>
      <w:divBdr>
        <w:top w:val="none" w:sz="0" w:space="0" w:color="auto"/>
        <w:left w:val="none" w:sz="0" w:space="0" w:color="auto"/>
        <w:bottom w:val="none" w:sz="0" w:space="0" w:color="auto"/>
        <w:right w:val="none" w:sz="0" w:space="0" w:color="auto"/>
      </w:divBdr>
    </w:div>
    <w:div w:id="1709572570">
      <w:bodyDiv w:val="1"/>
      <w:marLeft w:val="0"/>
      <w:marRight w:val="0"/>
      <w:marTop w:val="0"/>
      <w:marBottom w:val="0"/>
      <w:divBdr>
        <w:top w:val="none" w:sz="0" w:space="0" w:color="auto"/>
        <w:left w:val="none" w:sz="0" w:space="0" w:color="auto"/>
        <w:bottom w:val="none" w:sz="0" w:space="0" w:color="auto"/>
        <w:right w:val="none" w:sz="0" w:space="0" w:color="auto"/>
      </w:divBdr>
    </w:div>
    <w:div w:id="1799107902">
      <w:bodyDiv w:val="1"/>
      <w:marLeft w:val="0"/>
      <w:marRight w:val="0"/>
      <w:marTop w:val="0"/>
      <w:marBottom w:val="0"/>
      <w:divBdr>
        <w:top w:val="none" w:sz="0" w:space="0" w:color="auto"/>
        <w:left w:val="none" w:sz="0" w:space="0" w:color="auto"/>
        <w:bottom w:val="none" w:sz="0" w:space="0" w:color="auto"/>
        <w:right w:val="none" w:sz="0" w:space="0" w:color="auto"/>
      </w:divBdr>
      <w:divsChild>
        <w:div w:id="1045056693">
          <w:marLeft w:val="0"/>
          <w:marRight w:val="0"/>
          <w:marTop w:val="0"/>
          <w:marBottom w:val="0"/>
          <w:divBdr>
            <w:top w:val="none" w:sz="0" w:space="0" w:color="auto"/>
            <w:left w:val="none" w:sz="0" w:space="0" w:color="auto"/>
            <w:bottom w:val="none" w:sz="0" w:space="0" w:color="auto"/>
            <w:right w:val="none" w:sz="0" w:space="0" w:color="auto"/>
          </w:divBdr>
          <w:divsChild>
            <w:div w:id="120193076">
              <w:marLeft w:val="0"/>
              <w:marRight w:val="0"/>
              <w:marTop w:val="0"/>
              <w:marBottom w:val="0"/>
              <w:divBdr>
                <w:top w:val="none" w:sz="0" w:space="0" w:color="auto"/>
                <w:left w:val="none" w:sz="0" w:space="0" w:color="auto"/>
                <w:bottom w:val="none" w:sz="0" w:space="0" w:color="auto"/>
                <w:right w:val="none" w:sz="0" w:space="0" w:color="auto"/>
              </w:divBdr>
            </w:div>
            <w:div w:id="391538253">
              <w:marLeft w:val="0"/>
              <w:marRight w:val="0"/>
              <w:marTop w:val="0"/>
              <w:marBottom w:val="0"/>
              <w:divBdr>
                <w:top w:val="none" w:sz="0" w:space="0" w:color="auto"/>
                <w:left w:val="none" w:sz="0" w:space="0" w:color="auto"/>
                <w:bottom w:val="none" w:sz="0" w:space="0" w:color="auto"/>
                <w:right w:val="none" w:sz="0" w:space="0" w:color="auto"/>
              </w:divBdr>
            </w:div>
            <w:div w:id="509418260">
              <w:marLeft w:val="0"/>
              <w:marRight w:val="0"/>
              <w:marTop w:val="0"/>
              <w:marBottom w:val="0"/>
              <w:divBdr>
                <w:top w:val="none" w:sz="0" w:space="0" w:color="auto"/>
                <w:left w:val="none" w:sz="0" w:space="0" w:color="auto"/>
                <w:bottom w:val="none" w:sz="0" w:space="0" w:color="auto"/>
                <w:right w:val="none" w:sz="0" w:space="0" w:color="auto"/>
              </w:divBdr>
            </w:div>
            <w:div w:id="748884504">
              <w:marLeft w:val="0"/>
              <w:marRight w:val="0"/>
              <w:marTop w:val="0"/>
              <w:marBottom w:val="0"/>
              <w:divBdr>
                <w:top w:val="none" w:sz="0" w:space="0" w:color="auto"/>
                <w:left w:val="none" w:sz="0" w:space="0" w:color="auto"/>
                <w:bottom w:val="none" w:sz="0" w:space="0" w:color="auto"/>
                <w:right w:val="none" w:sz="0" w:space="0" w:color="auto"/>
              </w:divBdr>
            </w:div>
            <w:div w:id="797451035">
              <w:marLeft w:val="0"/>
              <w:marRight w:val="0"/>
              <w:marTop w:val="0"/>
              <w:marBottom w:val="0"/>
              <w:divBdr>
                <w:top w:val="none" w:sz="0" w:space="0" w:color="auto"/>
                <w:left w:val="none" w:sz="0" w:space="0" w:color="auto"/>
                <w:bottom w:val="none" w:sz="0" w:space="0" w:color="auto"/>
                <w:right w:val="none" w:sz="0" w:space="0" w:color="auto"/>
              </w:divBdr>
            </w:div>
            <w:div w:id="967666974">
              <w:marLeft w:val="0"/>
              <w:marRight w:val="0"/>
              <w:marTop w:val="0"/>
              <w:marBottom w:val="0"/>
              <w:divBdr>
                <w:top w:val="none" w:sz="0" w:space="0" w:color="auto"/>
                <w:left w:val="none" w:sz="0" w:space="0" w:color="auto"/>
                <w:bottom w:val="none" w:sz="0" w:space="0" w:color="auto"/>
                <w:right w:val="none" w:sz="0" w:space="0" w:color="auto"/>
              </w:divBdr>
            </w:div>
            <w:div w:id="1232959514">
              <w:marLeft w:val="0"/>
              <w:marRight w:val="0"/>
              <w:marTop w:val="0"/>
              <w:marBottom w:val="0"/>
              <w:divBdr>
                <w:top w:val="none" w:sz="0" w:space="0" w:color="auto"/>
                <w:left w:val="none" w:sz="0" w:space="0" w:color="auto"/>
                <w:bottom w:val="none" w:sz="0" w:space="0" w:color="auto"/>
                <w:right w:val="none" w:sz="0" w:space="0" w:color="auto"/>
              </w:divBdr>
            </w:div>
            <w:div w:id="1295478283">
              <w:marLeft w:val="0"/>
              <w:marRight w:val="0"/>
              <w:marTop w:val="0"/>
              <w:marBottom w:val="0"/>
              <w:divBdr>
                <w:top w:val="none" w:sz="0" w:space="0" w:color="auto"/>
                <w:left w:val="none" w:sz="0" w:space="0" w:color="auto"/>
                <w:bottom w:val="none" w:sz="0" w:space="0" w:color="auto"/>
                <w:right w:val="none" w:sz="0" w:space="0" w:color="auto"/>
              </w:divBdr>
            </w:div>
            <w:div w:id="1339582536">
              <w:marLeft w:val="0"/>
              <w:marRight w:val="0"/>
              <w:marTop w:val="0"/>
              <w:marBottom w:val="0"/>
              <w:divBdr>
                <w:top w:val="none" w:sz="0" w:space="0" w:color="auto"/>
                <w:left w:val="none" w:sz="0" w:space="0" w:color="auto"/>
                <w:bottom w:val="none" w:sz="0" w:space="0" w:color="auto"/>
                <w:right w:val="none" w:sz="0" w:space="0" w:color="auto"/>
              </w:divBdr>
            </w:div>
            <w:div w:id="1401053740">
              <w:marLeft w:val="0"/>
              <w:marRight w:val="0"/>
              <w:marTop w:val="0"/>
              <w:marBottom w:val="0"/>
              <w:divBdr>
                <w:top w:val="none" w:sz="0" w:space="0" w:color="auto"/>
                <w:left w:val="none" w:sz="0" w:space="0" w:color="auto"/>
                <w:bottom w:val="none" w:sz="0" w:space="0" w:color="auto"/>
                <w:right w:val="none" w:sz="0" w:space="0" w:color="auto"/>
              </w:divBdr>
            </w:div>
            <w:div w:id="1536767734">
              <w:marLeft w:val="0"/>
              <w:marRight w:val="0"/>
              <w:marTop w:val="0"/>
              <w:marBottom w:val="0"/>
              <w:divBdr>
                <w:top w:val="none" w:sz="0" w:space="0" w:color="auto"/>
                <w:left w:val="none" w:sz="0" w:space="0" w:color="auto"/>
                <w:bottom w:val="none" w:sz="0" w:space="0" w:color="auto"/>
                <w:right w:val="none" w:sz="0" w:space="0" w:color="auto"/>
              </w:divBdr>
            </w:div>
            <w:div w:id="2099859993">
              <w:marLeft w:val="0"/>
              <w:marRight w:val="0"/>
              <w:marTop w:val="0"/>
              <w:marBottom w:val="0"/>
              <w:divBdr>
                <w:top w:val="none" w:sz="0" w:space="0" w:color="auto"/>
                <w:left w:val="none" w:sz="0" w:space="0" w:color="auto"/>
                <w:bottom w:val="none" w:sz="0" w:space="0" w:color="auto"/>
                <w:right w:val="none" w:sz="0" w:space="0" w:color="auto"/>
              </w:divBdr>
            </w:div>
          </w:divsChild>
        </w:div>
        <w:div w:id="1796093902">
          <w:marLeft w:val="0"/>
          <w:marRight w:val="0"/>
          <w:marTop w:val="0"/>
          <w:marBottom w:val="0"/>
          <w:divBdr>
            <w:top w:val="none" w:sz="0" w:space="0" w:color="auto"/>
            <w:left w:val="none" w:sz="0" w:space="0" w:color="auto"/>
            <w:bottom w:val="none" w:sz="0" w:space="0" w:color="auto"/>
            <w:right w:val="none" w:sz="0" w:space="0" w:color="auto"/>
          </w:divBdr>
        </w:div>
      </w:divsChild>
    </w:div>
    <w:div w:id="1963682050">
      <w:bodyDiv w:val="1"/>
      <w:marLeft w:val="0"/>
      <w:marRight w:val="0"/>
      <w:marTop w:val="0"/>
      <w:marBottom w:val="0"/>
      <w:divBdr>
        <w:top w:val="none" w:sz="0" w:space="0" w:color="auto"/>
        <w:left w:val="none" w:sz="0" w:space="0" w:color="auto"/>
        <w:bottom w:val="none" w:sz="0" w:space="0" w:color="auto"/>
        <w:right w:val="none" w:sz="0" w:space="0" w:color="auto"/>
      </w:divBdr>
    </w:div>
    <w:div w:id="1996059974">
      <w:bodyDiv w:val="1"/>
      <w:marLeft w:val="0"/>
      <w:marRight w:val="0"/>
      <w:marTop w:val="0"/>
      <w:marBottom w:val="0"/>
      <w:divBdr>
        <w:top w:val="none" w:sz="0" w:space="0" w:color="auto"/>
        <w:left w:val="none" w:sz="0" w:space="0" w:color="auto"/>
        <w:bottom w:val="none" w:sz="0" w:space="0" w:color="auto"/>
        <w:right w:val="none" w:sz="0" w:space="0" w:color="auto"/>
      </w:divBdr>
    </w:div>
    <w:div w:id="2006392151">
      <w:bodyDiv w:val="1"/>
      <w:marLeft w:val="0"/>
      <w:marRight w:val="0"/>
      <w:marTop w:val="0"/>
      <w:marBottom w:val="0"/>
      <w:divBdr>
        <w:top w:val="none" w:sz="0" w:space="0" w:color="auto"/>
        <w:left w:val="none" w:sz="0" w:space="0" w:color="auto"/>
        <w:bottom w:val="none" w:sz="0" w:space="0" w:color="auto"/>
        <w:right w:val="none" w:sz="0" w:space="0" w:color="auto"/>
      </w:divBdr>
    </w:div>
    <w:div w:id="2144153068">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image" Target="media/image2.jpg"/><Relationship Id="rId18" Type="http://schemas.openxmlformats.org/officeDocument/2006/relationships/header" Target="header2.xml"/><Relationship Id="rId26" Type="http://schemas.openxmlformats.org/officeDocument/2006/relationships/fontTable" Target="fontTable.xml"/><Relationship Id="rId3" Type="http://schemas.openxmlformats.org/officeDocument/2006/relationships/customXml" Target="../customXml/item3.xml"/><Relationship Id="rId21" Type="http://schemas.openxmlformats.org/officeDocument/2006/relationships/header" Target="header3.xml"/><Relationship Id="rId7" Type="http://schemas.openxmlformats.org/officeDocument/2006/relationships/styles" Target="styles.xml"/><Relationship Id="rId12" Type="http://schemas.openxmlformats.org/officeDocument/2006/relationships/image" Target="media/image1.png"/><Relationship Id="rId17" Type="http://schemas.openxmlformats.org/officeDocument/2006/relationships/header" Target="header1.xml"/><Relationship Id="rId25" Type="http://schemas.openxmlformats.org/officeDocument/2006/relationships/header" Target="header4.xml"/><Relationship Id="rId2" Type="http://schemas.openxmlformats.org/officeDocument/2006/relationships/customXml" Target="../customXml/item2.xml"/><Relationship Id="rId16" Type="http://schemas.openxmlformats.org/officeDocument/2006/relationships/image" Target="media/image5.png"/><Relationship Id="rId20" Type="http://schemas.openxmlformats.org/officeDocument/2006/relationships/footer" Target="footer2.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24" Type="http://schemas.openxmlformats.org/officeDocument/2006/relationships/image" Target="media/image8.emf"/><Relationship Id="rId5" Type="http://schemas.openxmlformats.org/officeDocument/2006/relationships/customXml" Target="../customXml/item5.xml"/><Relationship Id="rId15" Type="http://schemas.openxmlformats.org/officeDocument/2006/relationships/image" Target="media/image4.png"/><Relationship Id="rId23" Type="http://schemas.openxmlformats.org/officeDocument/2006/relationships/image" Target="media/image7.emf"/><Relationship Id="rId10" Type="http://schemas.openxmlformats.org/officeDocument/2006/relationships/footnotes" Target="footnotes.xml"/><Relationship Id="rId19" Type="http://schemas.openxmlformats.org/officeDocument/2006/relationships/footer" Target="footer1.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image" Target="media/image3.png"/><Relationship Id="rId22" Type="http://schemas.openxmlformats.org/officeDocument/2006/relationships/footer" Target="footer3.xml"/><Relationship Id="rId27" Type="http://schemas.openxmlformats.org/officeDocument/2006/relationships/theme" Target="theme/theme1.xml"/></Relationships>
</file>

<file path=word/_rels/footnotes.xml.rels><?xml version="1.0" encoding="UTF-8" standalone="yes"?>
<Relationships xmlns="http://schemas.openxmlformats.org/package/2006/relationships"><Relationship Id="rId2" Type="http://schemas.openxmlformats.org/officeDocument/2006/relationships/hyperlink" Target="file:///C:/Users/AnnaTersteegKokxDeVo/KokxDeVoogd/Actieve%20Projecten%20en%20Offertes%20-%20General/2024.0055%20Opvolgingsonderzoek%20Grote%20Projecten%20RK%20Rijswijk/Dossier%20Organisatieontwikkeling/Projectopdracht%20groot%20project%20organisatie.pdf" TargetMode="External"/><Relationship Id="rId1" Type="http://schemas.openxmlformats.org/officeDocument/2006/relationships/hyperlink" Target="file:///C:/Users/AnnaTersteegKokxDeVo/KokxDeVoogd/Actieve%20Projecten%20en%20Offertes%20-%20General/2024.0055%20Opvolgingsonderzoek%20Grote%20Projecten%20RK%20Rijswijk/Dossier%20Organisatieontwikkeling/Projectopdracht%20groot%20project%20organisatie.pdf" TargetMode="External"/></Relationships>
</file>

<file path=word/_rels/header1.xml.rels><?xml version="1.0" encoding="UTF-8" standalone="yes"?>
<Relationships xmlns="http://schemas.openxmlformats.org/package/2006/relationships"><Relationship Id="rId1" Type="http://schemas.openxmlformats.org/officeDocument/2006/relationships/image" Target="media/image6.png"/></Relationships>
</file>

<file path=word/_rels/header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image" Target="media/image6.png"/></Relationships>
</file>

<file path=word/_rels/header3.xml.rels><?xml version="1.0" encoding="UTF-8" standalone="yes"?>
<Relationships xmlns="http://schemas.openxmlformats.org/package/2006/relationships"><Relationship Id="rId1" Type="http://schemas.openxmlformats.org/officeDocument/2006/relationships/image" Target="media/image6.png"/></Relationships>
</file>

<file path=word/_rels/header4.xml.rels><?xml version="1.0" encoding="UTF-8" standalone="yes"?>
<Relationships xmlns="http://schemas.openxmlformats.org/package/2006/relationships"><Relationship Id="rId1" Type="http://schemas.openxmlformats.org/officeDocument/2006/relationships/image" Target="media/image6.png"/></Relationships>
</file>

<file path=word/theme/theme1.xml><?xml version="1.0" encoding="utf-8"?>
<a:theme xmlns:a="http://schemas.openxmlformats.org/drawingml/2006/main" name="Kantoorthema">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overPageProperties xmlns="http://schemas.microsoft.com/office/2006/coverPageProps">
  <PublishDate>2024-09-16T00:00:00</PublishDate>
  <Abstract/>
  <CompanyAddress/>
  <CompanyPhone/>
  <CompanyFax/>
  <CompanyEmail/>
</CoverPageProperties>
</file>

<file path=customXml/item2.xml><?xml version="1.0" encoding="utf-8"?>
<p:properties xmlns:p="http://schemas.microsoft.com/office/2006/metadata/properties" xmlns:xsi="http://www.w3.org/2001/XMLSchema-instance" xmlns:pc="http://schemas.microsoft.com/office/infopath/2007/PartnerControls">
  <documentManagement>
    <TaxCatchAll xmlns="31752eae-59fe-48b2-a296-5f4cb69758c2" xsi:nil="true"/>
    <lcf76f155ced4ddcb4097134ff3c332f xmlns="b13ba0bc-87bb-44dc-ab25-b88cfd122dfb">
      <Terms xmlns="http://schemas.microsoft.com/office/infopath/2007/PartnerControls"/>
    </lcf76f155ced4ddcb4097134ff3c332f>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94165F924ED39E4B91E1387CE4408F86" ma:contentTypeVersion="18" ma:contentTypeDescription="Een nieuw document maken." ma:contentTypeScope="" ma:versionID="03913e7e5627eb00fba4806cd33e01ce">
  <xsd:schema xmlns:xsd="http://www.w3.org/2001/XMLSchema" xmlns:xs="http://www.w3.org/2001/XMLSchema" xmlns:p="http://schemas.microsoft.com/office/2006/metadata/properties" xmlns:ns2="b13ba0bc-87bb-44dc-ab25-b88cfd122dfb" xmlns:ns3="31752eae-59fe-48b2-a296-5f4cb69758c2" targetNamespace="http://schemas.microsoft.com/office/2006/metadata/properties" ma:root="true" ma:fieldsID="6e1254bc7ea29847e69197330d8389a2" ns2:_="" ns3:_="">
    <xsd:import namespace="b13ba0bc-87bb-44dc-ab25-b88cfd122dfb"/>
    <xsd:import namespace="31752eae-59fe-48b2-a296-5f4cb69758c2"/>
    <xsd:element name="properties">
      <xsd:complexType>
        <xsd:sequence>
          <xsd:element name="documentManagement">
            <xsd:complexType>
              <xsd:all>
                <xsd:element ref="ns2:MediaServiceMetadata" minOccurs="0"/>
                <xsd:element ref="ns2:MediaServiceFastMetadata" minOccurs="0"/>
                <xsd:element ref="ns2:MediaServiceDateTaken" minOccurs="0"/>
                <xsd:element ref="ns2:MediaServiceAutoKeyPoints" minOccurs="0"/>
                <xsd:element ref="ns2:MediaServiceKeyPoints" minOccurs="0"/>
                <xsd:element ref="ns3:SharedWithUsers" minOccurs="0"/>
                <xsd:element ref="ns3:SharedWithDetails" minOccurs="0"/>
                <xsd:element ref="ns2:MediaServiceAutoTags" minOccurs="0"/>
                <xsd:element ref="ns2:MediaServiceLocation" minOccurs="0"/>
                <xsd:element ref="ns2:MediaServiceGenerationTime" minOccurs="0"/>
                <xsd:element ref="ns2:MediaServiceEventHashCode" minOccurs="0"/>
                <xsd:element ref="ns2:MediaServiceOCR" minOccurs="0"/>
                <xsd:element ref="ns2:MediaLengthInSeconds" minOccurs="0"/>
                <xsd:element ref="ns2:lcf76f155ced4ddcb4097134ff3c332f" minOccurs="0"/>
                <xsd:element ref="ns3:TaxCatchAll" minOccurs="0"/>
                <xsd:element ref="ns2:MediaServiceObjectDetectorVersion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13ba0bc-87bb-44dc-ab25-b88cfd122df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AutoKeyPoints" ma:index="11" nillable="true" ma:displayName="MediaServiceAutoKeyPoints" ma:hidden="true" ma:internalName="MediaServiceAutoKeyPoints" ma:readOnly="true">
      <xsd:simpleType>
        <xsd:restriction base="dms:Note"/>
      </xsd:simpleType>
    </xsd:element>
    <xsd:element name="MediaServiceKeyPoints" ma:index="12" nillable="true" ma:displayName="KeyPoints" ma:internalName="MediaServiceKeyPoints" ma:readOnly="true">
      <xsd:simpleType>
        <xsd:restriction base="dms:Note">
          <xsd:maxLength value="255"/>
        </xsd:restriction>
      </xsd:simpleType>
    </xsd:element>
    <xsd:element name="MediaServiceAutoTags" ma:index="15" nillable="true" ma:displayName="Tags" ma:internalName="MediaServiceAutoTags" ma:readOnly="true">
      <xsd:simpleType>
        <xsd:restriction base="dms:Text"/>
      </xsd:simpleType>
    </xsd:element>
    <xsd:element name="MediaServiceLocation" ma:index="16" nillable="true" ma:displayName="Location" ma:internalName="MediaServiceLocation"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element name="MediaLengthInSeconds" ma:index="20" nillable="true" ma:displayName="Length (seconds)" ma:internalName="MediaLengthInSeconds" ma:readOnly="true">
      <xsd:simpleType>
        <xsd:restriction base="dms:Unknown"/>
      </xsd:simpleType>
    </xsd:element>
    <xsd:element name="lcf76f155ced4ddcb4097134ff3c332f" ma:index="22" nillable="true" ma:taxonomy="true" ma:internalName="lcf76f155ced4ddcb4097134ff3c332f" ma:taxonomyFieldName="MediaServiceImageTags" ma:displayName="Afbeeldingtags" ma:readOnly="false" ma:fieldId="{5cf76f15-5ced-4ddc-b409-7134ff3c332f}" ma:taxonomyMulti="true" ma:sspId="d2bae41f-b8b3-48ed-8be9-e3d003564272"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4"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25"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1752eae-59fe-48b2-a296-5f4cb69758c2" elementFormDefault="qualified">
    <xsd:import namespace="http://schemas.microsoft.com/office/2006/documentManagement/types"/>
    <xsd:import namespace="http://schemas.microsoft.com/office/infopath/2007/PartnerControls"/>
    <xsd:element name="SharedWithUsers" ma:index="13" nillable="true" ma:displayName="Gedeeld met"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Gedeeld met details" ma:internalName="SharedWithDetails" ma:readOnly="true">
      <xsd:simpleType>
        <xsd:restriction base="dms:Note">
          <xsd:maxLength value="255"/>
        </xsd:restriction>
      </xsd:simpleType>
    </xsd:element>
    <xsd:element name="TaxCatchAll" ma:index="23" nillable="true" ma:displayName="Taxonomy Catch All Column" ma:hidden="true" ma:list="{34fca136-a749-4152-964a-0348402b1691}" ma:internalName="TaxCatchAll" ma:showField="CatchAllData" ma:web="31752eae-59fe-48b2-a296-5f4cb69758c2">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Inhoudstype"/>
        <xsd:element ref="dc:title" minOccurs="0" maxOccurs="1" ma:index="4" ma:displayName="Titel"/>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b:Sources xmlns:b="http://schemas.openxmlformats.org/officeDocument/2006/bibliography" xmlns="http://schemas.openxmlformats.org/officeDocument/2006/bibliography" SelectedStyle="/APASixthEditionOfficeOnline.xsl" StyleName="APA" Version="6"/>
</file>

<file path=customXml/item5.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E42D65CD-57D8-4A31-B596-9F132330BA80}">
  <ds:schemaRefs>
    <ds:schemaRef ds:uri="http://schemas.microsoft.com/office/2006/metadata/properties"/>
    <ds:schemaRef ds:uri="http://schemas.microsoft.com/office/infopath/2007/PartnerControls"/>
    <ds:schemaRef ds:uri="31752eae-59fe-48b2-a296-5f4cb69758c2"/>
    <ds:schemaRef ds:uri="b13ba0bc-87bb-44dc-ab25-b88cfd122dfb"/>
  </ds:schemaRefs>
</ds:datastoreItem>
</file>

<file path=customXml/itemProps3.xml><?xml version="1.0" encoding="utf-8"?>
<ds:datastoreItem xmlns:ds="http://schemas.openxmlformats.org/officeDocument/2006/customXml" ds:itemID="{DD85D461-E559-44D0-88B4-FD7F3F74042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13ba0bc-87bb-44dc-ab25-b88cfd122dfb"/>
    <ds:schemaRef ds:uri="31752eae-59fe-48b2-a296-5f4cb69758c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A06FB81E-894D-1742-B0D8-E5A38350253E}">
  <ds:schemaRefs>
    <ds:schemaRef ds:uri="http://schemas.openxmlformats.org/officeDocument/2006/bibliography"/>
  </ds:schemaRefs>
</ds:datastoreItem>
</file>

<file path=customXml/itemProps5.xml><?xml version="1.0" encoding="utf-8"?>
<ds:datastoreItem xmlns:ds="http://schemas.openxmlformats.org/officeDocument/2006/customXml" ds:itemID="{DE67F3D9-9B6F-41A8-A20D-F6307040DFE9}">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Normal</Template>
  <TotalTime>1</TotalTime>
  <Pages>13</Pages>
  <Words>12188</Words>
  <Characters>67040</Characters>
  <Application>Microsoft Office Word</Application>
  <DocSecurity>4</DocSecurity>
  <Lines>558</Lines>
  <Paragraphs>158</Paragraphs>
  <ScaleCrop>false</ScaleCrop>
  <Company/>
  <LinksUpToDate>false</LinksUpToDate>
  <CharactersWithSpaces>79070</CharactersWithSpaces>
  <SharedDoc>false</SharedDoc>
  <HLinks>
    <vt:vector size="246" baseType="variant">
      <vt:variant>
        <vt:i4>1114169</vt:i4>
      </vt:variant>
      <vt:variant>
        <vt:i4>230</vt:i4>
      </vt:variant>
      <vt:variant>
        <vt:i4>0</vt:i4>
      </vt:variant>
      <vt:variant>
        <vt:i4>5</vt:i4>
      </vt:variant>
      <vt:variant>
        <vt:lpwstr/>
      </vt:variant>
      <vt:variant>
        <vt:lpwstr>_Toc190681086</vt:lpwstr>
      </vt:variant>
      <vt:variant>
        <vt:i4>1114169</vt:i4>
      </vt:variant>
      <vt:variant>
        <vt:i4>224</vt:i4>
      </vt:variant>
      <vt:variant>
        <vt:i4>0</vt:i4>
      </vt:variant>
      <vt:variant>
        <vt:i4>5</vt:i4>
      </vt:variant>
      <vt:variant>
        <vt:lpwstr/>
      </vt:variant>
      <vt:variant>
        <vt:lpwstr>_Toc190681085</vt:lpwstr>
      </vt:variant>
      <vt:variant>
        <vt:i4>1114169</vt:i4>
      </vt:variant>
      <vt:variant>
        <vt:i4>218</vt:i4>
      </vt:variant>
      <vt:variant>
        <vt:i4>0</vt:i4>
      </vt:variant>
      <vt:variant>
        <vt:i4>5</vt:i4>
      </vt:variant>
      <vt:variant>
        <vt:lpwstr/>
      </vt:variant>
      <vt:variant>
        <vt:lpwstr>_Toc190681084</vt:lpwstr>
      </vt:variant>
      <vt:variant>
        <vt:i4>1114169</vt:i4>
      </vt:variant>
      <vt:variant>
        <vt:i4>212</vt:i4>
      </vt:variant>
      <vt:variant>
        <vt:i4>0</vt:i4>
      </vt:variant>
      <vt:variant>
        <vt:i4>5</vt:i4>
      </vt:variant>
      <vt:variant>
        <vt:lpwstr/>
      </vt:variant>
      <vt:variant>
        <vt:lpwstr>_Toc190681083</vt:lpwstr>
      </vt:variant>
      <vt:variant>
        <vt:i4>1114169</vt:i4>
      </vt:variant>
      <vt:variant>
        <vt:i4>206</vt:i4>
      </vt:variant>
      <vt:variant>
        <vt:i4>0</vt:i4>
      </vt:variant>
      <vt:variant>
        <vt:i4>5</vt:i4>
      </vt:variant>
      <vt:variant>
        <vt:lpwstr/>
      </vt:variant>
      <vt:variant>
        <vt:lpwstr>_Toc190681082</vt:lpwstr>
      </vt:variant>
      <vt:variant>
        <vt:i4>1114169</vt:i4>
      </vt:variant>
      <vt:variant>
        <vt:i4>200</vt:i4>
      </vt:variant>
      <vt:variant>
        <vt:i4>0</vt:i4>
      </vt:variant>
      <vt:variant>
        <vt:i4>5</vt:i4>
      </vt:variant>
      <vt:variant>
        <vt:lpwstr/>
      </vt:variant>
      <vt:variant>
        <vt:lpwstr>_Toc190681081</vt:lpwstr>
      </vt:variant>
      <vt:variant>
        <vt:i4>1114169</vt:i4>
      </vt:variant>
      <vt:variant>
        <vt:i4>194</vt:i4>
      </vt:variant>
      <vt:variant>
        <vt:i4>0</vt:i4>
      </vt:variant>
      <vt:variant>
        <vt:i4>5</vt:i4>
      </vt:variant>
      <vt:variant>
        <vt:lpwstr/>
      </vt:variant>
      <vt:variant>
        <vt:lpwstr>_Toc190681080</vt:lpwstr>
      </vt:variant>
      <vt:variant>
        <vt:i4>1966137</vt:i4>
      </vt:variant>
      <vt:variant>
        <vt:i4>188</vt:i4>
      </vt:variant>
      <vt:variant>
        <vt:i4>0</vt:i4>
      </vt:variant>
      <vt:variant>
        <vt:i4>5</vt:i4>
      </vt:variant>
      <vt:variant>
        <vt:lpwstr/>
      </vt:variant>
      <vt:variant>
        <vt:lpwstr>_Toc190681079</vt:lpwstr>
      </vt:variant>
      <vt:variant>
        <vt:i4>1966137</vt:i4>
      </vt:variant>
      <vt:variant>
        <vt:i4>182</vt:i4>
      </vt:variant>
      <vt:variant>
        <vt:i4>0</vt:i4>
      </vt:variant>
      <vt:variant>
        <vt:i4>5</vt:i4>
      </vt:variant>
      <vt:variant>
        <vt:lpwstr/>
      </vt:variant>
      <vt:variant>
        <vt:lpwstr>_Toc190681078</vt:lpwstr>
      </vt:variant>
      <vt:variant>
        <vt:i4>1966137</vt:i4>
      </vt:variant>
      <vt:variant>
        <vt:i4>176</vt:i4>
      </vt:variant>
      <vt:variant>
        <vt:i4>0</vt:i4>
      </vt:variant>
      <vt:variant>
        <vt:i4>5</vt:i4>
      </vt:variant>
      <vt:variant>
        <vt:lpwstr/>
      </vt:variant>
      <vt:variant>
        <vt:lpwstr>_Toc190681077</vt:lpwstr>
      </vt:variant>
      <vt:variant>
        <vt:i4>1966137</vt:i4>
      </vt:variant>
      <vt:variant>
        <vt:i4>170</vt:i4>
      </vt:variant>
      <vt:variant>
        <vt:i4>0</vt:i4>
      </vt:variant>
      <vt:variant>
        <vt:i4>5</vt:i4>
      </vt:variant>
      <vt:variant>
        <vt:lpwstr/>
      </vt:variant>
      <vt:variant>
        <vt:lpwstr>_Toc190681076</vt:lpwstr>
      </vt:variant>
      <vt:variant>
        <vt:i4>1966137</vt:i4>
      </vt:variant>
      <vt:variant>
        <vt:i4>164</vt:i4>
      </vt:variant>
      <vt:variant>
        <vt:i4>0</vt:i4>
      </vt:variant>
      <vt:variant>
        <vt:i4>5</vt:i4>
      </vt:variant>
      <vt:variant>
        <vt:lpwstr/>
      </vt:variant>
      <vt:variant>
        <vt:lpwstr>_Toc190681075</vt:lpwstr>
      </vt:variant>
      <vt:variant>
        <vt:i4>1966137</vt:i4>
      </vt:variant>
      <vt:variant>
        <vt:i4>158</vt:i4>
      </vt:variant>
      <vt:variant>
        <vt:i4>0</vt:i4>
      </vt:variant>
      <vt:variant>
        <vt:i4>5</vt:i4>
      </vt:variant>
      <vt:variant>
        <vt:lpwstr/>
      </vt:variant>
      <vt:variant>
        <vt:lpwstr>_Toc190681074</vt:lpwstr>
      </vt:variant>
      <vt:variant>
        <vt:i4>1966137</vt:i4>
      </vt:variant>
      <vt:variant>
        <vt:i4>152</vt:i4>
      </vt:variant>
      <vt:variant>
        <vt:i4>0</vt:i4>
      </vt:variant>
      <vt:variant>
        <vt:i4>5</vt:i4>
      </vt:variant>
      <vt:variant>
        <vt:lpwstr/>
      </vt:variant>
      <vt:variant>
        <vt:lpwstr>_Toc190681073</vt:lpwstr>
      </vt:variant>
      <vt:variant>
        <vt:i4>1966137</vt:i4>
      </vt:variant>
      <vt:variant>
        <vt:i4>146</vt:i4>
      </vt:variant>
      <vt:variant>
        <vt:i4>0</vt:i4>
      </vt:variant>
      <vt:variant>
        <vt:i4>5</vt:i4>
      </vt:variant>
      <vt:variant>
        <vt:lpwstr/>
      </vt:variant>
      <vt:variant>
        <vt:lpwstr>_Toc190681072</vt:lpwstr>
      </vt:variant>
      <vt:variant>
        <vt:i4>1966137</vt:i4>
      </vt:variant>
      <vt:variant>
        <vt:i4>140</vt:i4>
      </vt:variant>
      <vt:variant>
        <vt:i4>0</vt:i4>
      </vt:variant>
      <vt:variant>
        <vt:i4>5</vt:i4>
      </vt:variant>
      <vt:variant>
        <vt:lpwstr/>
      </vt:variant>
      <vt:variant>
        <vt:lpwstr>_Toc190681071</vt:lpwstr>
      </vt:variant>
      <vt:variant>
        <vt:i4>1966137</vt:i4>
      </vt:variant>
      <vt:variant>
        <vt:i4>134</vt:i4>
      </vt:variant>
      <vt:variant>
        <vt:i4>0</vt:i4>
      </vt:variant>
      <vt:variant>
        <vt:i4>5</vt:i4>
      </vt:variant>
      <vt:variant>
        <vt:lpwstr/>
      </vt:variant>
      <vt:variant>
        <vt:lpwstr>_Toc190681070</vt:lpwstr>
      </vt:variant>
      <vt:variant>
        <vt:i4>2031673</vt:i4>
      </vt:variant>
      <vt:variant>
        <vt:i4>128</vt:i4>
      </vt:variant>
      <vt:variant>
        <vt:i4>0</vt:i4>
      </vt:variant>
      <vt:variant>
        <vt:i4>5</vt:i4>
      </vt:variant>
      <vt:variant>
        <vt:lpwstr/>
      </vt:variant>
      <vt:variant>
        <vt:lpwstr>_Toc190681069</vt:lpwstr>
      </vt:variant>
      <vt:variant>
        <vt:i4>2031673</vt:i4>
      </vt:variant>
      <vt:variant>
        <vt:i4>122</vt:i4>
      </vt:variant>
      <vt:variant>
        <vt:i4>0</vt:i4>
      </vt:variant>
      <vt:variant>
        <vt:i4>5</vt:i4>
      </vt:variant>
      <vt:variant>
        <vt:lpwstr/>
      </vt:variant>
      <vt:variant>
        <vt:lpwstr>_Toc190681068</vt:lpwstr>
      </vt:variant>
      <vt:variant>
        <vt:i4>2031673</vt:i4>
      </vt:variant>
      <vt:variant>
        <vt:i4>116</vt:i4>
      </vt:variant>
      <vt:variant>
        <vt:i4>0</vt:i4>
      </vt:variant>
      <vt:variant>
        <vt:i4>5</vt:i4>
      </vt:variant>
      <vt:variant>
        <vt:lpwstr/>
      </vt:variant>
      <vt:variant>
        <vt:lpwstr>_Toc190681067</vt:lpwstr>
      </vt:variant>
      <vt:variant>
        <vt:i4>2031673</vt:i4>
      </vt:variant>
      <vt:variant>
        <vt:i4>110</vt:i4>
      </vt:variant>
      <vt:variant>
        <vt:i4>0</vt:i4>
      </vt:variant>
      <vt:variant>
        <vt:i4>5</vt:i4>
      </vt:variant>
      <vt:variant>
        <vt:lpwstr/>
      </vt:variant>
      <vt:variant>
        <vt:lpwstr>_Toc190681066</vt:lpwstr>
      </vt:variant>
      <vt:variant>
        <vt:i4>2031673</vt:i4>
      </vt:variant>
      <vt:variant>
        <vt:i4>104</vt:i4>
      </vt:variant>
      <vt:variant>
        <vt:i4>0</vt:i4>
      </vt:variant>
      <vt:variant>
        <vt:i4>5</vt:i4>
      </vt:variant>
      <vt:variant>
        <vt:lpwstr/>
      </vt:variant>
      <vt:variant>
        <vt:lpwstr>_Toc190681065</vt:lpwstr>
      </vt:variant>
      <vt:variant>
        <vt:i4>2031673</vt:i4>
      </vt:variant>
      <vt:variant>
        <vt:i4>98</vt:i4>
      </vt:variant>
      <vt:variant>
        <vt:i4>0</vt:i4>
      </vt:variant>
      <vt:variant>
        <vt:i4>5</vt:i4>
      </vt:variant>
      <vt:variant>
        <vt:lpwstr/>
      </vt:variant>
      <vt:variant>
        <vt:lpwstr>_Toc190681064</vt:lpwstr>
      </vt:variant>
      <vt:variant>
        <vt:i4>2031673</vt:i4>
      </vt:variant>
      <vt:variant>
        <vt:i4>92</vt:i4>
      </vt:variant>
      <vt:variant>
        <vt:i4>0</vt:i4>
      </vt:variant>
      <vt:variant>
        <vt:i4>5</vt:i4>
      </vt:variant>
      <vt:variant>
        <vt:lpwstr/>
      </vt:variant>
      <vt:variant>
        <vt:lpwstr>_Toc190681063</vt:lpwstr>
      </vt:variant>
      <vt:variant>
        <vt:i4>2031673</vt:i4>
      </vt:variant>
      <vt:variant>
        <vt:i4>86</vt:i4>
      </vt:variant>
      <vt:variant>
        <vt:i4>0</vt:i4>
      </vt:variant>
      <vt:variant>
        <vt:i4>5</vt:i4>
      </vt:variant>
      <vt:variant>
        <vt:lpwstr/>
      </vt:variant>
      <vt:variant>
        <vt:lpwstr>_Toc190681062</vt:lpwstr>
      </vt:variant>
      <vt:variant>
        <vt:i4>2031673</vt:i4>
      </vt:variant>
      <vt:variant>
        <vt:i4>80</vt:i4>
      </vt:variant>
      <vt:variant>
        <vt:i4>0</vt:i4>
      </vt:variant>
      <vt:variant>
        <vt:i4>5</vt:i4>
      </vt:variant>
      <vt:variant>
        <vt:lpwstr/>
      </vt:variant>
      <vt:variant>
        <vt:lpwstr>_Toc190681061</vt:lpwstr>
      </vt:variant>
      <vt:variant>
        <vt:i4>2031673</vt:i4>
      </vt:variant>
      <vt:variant>
        <vt:i4>74</vt:i4>
      </vt:variant>
      <vt:variant>
        <vt:i4>0</vt:i4>
      </vt:variant>
      <vt:variant>
        <vt:i4>5</vt:i4>
      </vt:variant>
      <vt:variant>
        <vt:lpwstr/>
      </vt:variant>
      <vt:variant>
        <vt:lpwstr>_Toc190681060</vt:lpwstr>
      </vt:variant>
      <vt:variant>
        <vt:i4>1835065</vt:i4>
      </vt:variant>
      <vt:variant>
        <vt:i4>68</vt:i4>
      </vt:variant>
      <vt:variant>
        <vt:i4>0</vt:i4>
      </vt:variant>
      <vt:variant>
        <vt:i4>5</vt:i4>
      </vt:variant>
      <vt:variant>
        <vt:lpwstr/>
      </vt:variant>
      <vt:variant>
        <vt:lpwstr>_Toc190681059</vt:lpwstr>
      </vt:variant>
      <vt:variant>
        <vt:i4>1835065</vt:i4>
      </vt:variant>
      <vt:variant>
        <vt:i4>62</vt:i4>
      </vt:variant>
      <vt:variant>
        <vt:i4>0</vt:i4>
      </vt:variant>
      <vt:variant>
        <vt:i4>5</vt:i4>
      </vt:variant>
      <vt:variant>
        <vt:lpwstr/>
      </vt:variant>
      <vt:variant>
        <vt:lpwstr>_Toc190681058</vt:lpwstr>
      </vt:variant>
      <vt:variant>
        <vt:i4>1835065</vt:i4>
      </vt:variant>
      <vt:variant>
        <vt:i4>56</vt:i4>
      </vt:variant>
      <vt:variant>
        <vt:i4>0</vt:i4>
      </vt:variant>
      <vt:variant>
        <vt:i4>5</vt:i4>
      </vt:variant>
      <vt:variant>
        <vt:lpwstr/>
      </vt:variant>
      <vt:variant>
        <vt:lpwstr>_Toc190681057</vt:lpwstr>
      </vt:variant>
      <vt:variant>
        <vt:i4>1835065</vt:i4>
      </vt:variant>
      <vt:variant>
        <vt:i4>50</vt:i4>
      </vt:variant>
      <vt:variant>
        <vt:i4>0</vt:i4>
      </vt:variant>
      <vt:variant>
        <vt:i4>5</vt:i4>
      </vt:variant>
      <vt:variant>
        <vt:lpwstr/>
      </vt:variant>
      <vt:variant>
        <vt:lpwstr>_Toc190681056</vt:lpwstr>
      </vt:variant>
      <vt:variant>
        <vt:i4>1835065</vt:i4>
      </vt:variant>
      <vt:variant>
        <vt:i4>44</vt:i4>
      </vt:variant>
      <vt:variant>
        <vt:i4>0</vt:i4>
      </vt:variant>
      <vt:variant>
        <vt:i4>5</vt:i4>
      </vt:variant>
      <vt:variant>
        <vt:lpwstr/>
      </vt:variant>
      <vt:variant>
        <vt:lpwstr>_Toc190681055</vt:lpwstr>
      </vt:variant>
      <vt:variant>
        <vt:i4>1835065</vt:i4>
      </vt:variant>
      <vt:variant>
        <vt:i4>38</vt:i4>
      </vt:variant>
      <vt:variant>
        <vt:i4>0</vt:i4>
      </vt:variant>
      <vt:variant>
        <vt:i4>5</vt:i4>
      </vt:variant>
      <vt:variant>
        <vt:lpwstr/>
      </vt:variant>
      <vt:variant>
        <vt:lpwstr>_Toc190681054</vt:lpwstr>
      </vt:variant>
      <vt:variant>
        <vt:i4>1835065</vt:i4>
      </vt:variant>
      <vt:variant>
        <vt:i4>32</vt:i4>
      </vt:variant>
      <vt:variant>
        <vt:i4>0</vt:i4>
      </vt:variant>
      <vt:variant>
        <vt:i4>5</vt:i4>
      </vt:variant>
      <vt:variant>
        <vt:lpwstr/>
      </vt:variant>
      <vt:variant>
        <vt:lpwstr>_Toc190681053</vt:lpwstr>
      </vt:variant>
      <vt:variant>
        <vt:i4>1835065</vt:i4>
      </vt:variant>
      <vt:variant>
        <vt:i4>26</vt:i4>
      </vt:variant>
      <vt:variant>
        <vt:i4>0</vt:i4>
      </vt:variant>
      <vt:variant>
        <vt:i4>5</vt:i4>
      </vt:variant>
      <vt:variant>
        <vt:lpwstr/>
      </vt:variant>
      <vt:variant>
        <vt:lpwstr>_Toc190681052</vt:lpwstr>
      </vt:variant>
      <vt:variant>
        <vt:i4>1835065</vt:i4>
      </vt:variant>
      <vt:variant>
        <vt:i4>20</vt:i4>
      </vt:variant>
      <vt:variant>
        <vt:i4>0</vt:i4>
      </vt:variant>
      <vt:variant>
        <vt:i4>5</vt:i4>
      </vt:variant>
      <vt:variant>
        <vt:lpwstr/>
      </vt:variant>
      <vt:variant>
        <vt:lpwstr>_Toc190681051</vt:lpwstr>
      </vt:variant>
      <vt:variant>
        <vt:i4>1835065</vt:i4>
      </vt:variant>
      <vt:variant>
        <vt:i4>14</vt:i4>
      </vt:variant>
      <vt:variant>
        <vt:i4>0</vt:i4>
      </vt:variant>
      <vt:variant>
        <vt:i4>5</vt:i4>
      </vt:variant>
      <vt:variant>
        <vt:lpwstr/>
      </vt:variant>
      <vt:variant>
        <vt:lpwstr>_Toc190681050</vt:lpwstr>
      </vt:variant>
      <vt:variant>
        <vt:i4>1900601</vt:i4>
      </vt:variant>
      <vt:variant>
        <vt:i4>8</vt:i4>
      </vt:variant>
      <vt:variant>
        <vt:i4>0</vt:i4>
      </vt:variant>
      <vt:variant>
        <vt:i4>5</vt:i4>
      </vt:variant>
      <vt:variant>
        <vt:lpwstr/>
      </vt:variant>
      <vt:variant>
        <vt:lpwstr>_Toc190681049</vt:lpwstr>
      </vt:variant>
      <vt:variant>
        <vt:i4>1900601</vt:i4>
      </vt:variant>
      <vt:variant>
        <vt:i4>2</vt:i4>
      </vt:variant>
      <vt:variant>
        <vt:i4>0</vt:i4>
      </vt:variant>
      <vt:variant>
        <vt:i4>5</vt:i4>
      </vt:variant>
      <vt:variant>
        <vt:lpwstr/>
      </vt:variant>
      <vt:variant>
        <vt:lpwstr>_Toc190681048</vt:lpwstr>
      </vt:variant>
      <vt:variant>
        <vt:i4>3604501</vt:i4>
      </vt:variant>
      <vt:variant>
        <vt:i4>3</vt:i4>
      </vt:variant>
      <vt:variant>
        <vt:i4>0</vt:i4>
      </vt:variant>
      <vt:variant>
        <vt:i4>5</vt:i4>
      </vt:variant>
      <vt:variant>
        <vt:lpwstr>C:\Users\AnnaTersteegKokxDeVo\KokxDeVoogd\Actieve Projecten en Offertes - General\2024.0055 Opvolgingsonderzoek Grote Projecten RK Rijswijk\Dossier Organisatieontwikkeling\Projectopdracht groot project organisatie.pdf</vt:lpwstr>
      </vt:variant>
      <vt:variant>
        <vt:lpwstr/>
      </vt:variant>
      <vt:variant>
        <vt:i4>3604501</vt:i4>
      </vt:variant>
      <vt:variant>
        <vt:i4>0</vt:i4>
      </vt:variant>
      <vt:variant>
        <vt:i4>0</vt:i4>
      </vt:variant>
      <vt:variant>
        <vt:i4>5</vt:i4>
      </vt:variant>
      <vt:variant>
        <vt:lpwstr>C:\Users\AnnaTersteegKokxDeVo\KokxDeVoogd\Actieve Projecten en Offertes - General\2024.0055 Opvolgingsonderzoek Grote Projecten RK Rijswijk\Dossier Organisatieontwikkeling\Projectopdracht groot project organisatie.pdf</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Titel van offerte</dc:title>
  <dc:subject/>
  <dc:creator>Microsoft Office User</dc:creator>
  <cp:keywords/>
  <dc:description/>
  <cp:lastModifiedBy>Wendy van Veen</cp:lastModifiedBy>
  <cp:revision>2</cp:revision>
  <cp:lastPrinted>2025-03-17T15:47:00Z</cp:lastPrinted>
  <dcterms:created xsi:type="dcterms:W3CDTF">2025-03-17T16:55:00Z</dcterms:created>
  <dcterms:modified xsi:type="dcterms:W3CDTF">2025-03-17T16:55:00Z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0x01010094165F924ED39E4B91E1387CE4408F86</vt:lpwstr>
  </property>
  <property fmtid="{D5CDD505-2E9C-101B-9397-08002B2CF9AE}" pid="3" name="MediaServiceImageTags">
    <vt:lpwstr/>
  </property>
</Properties>
</file>